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3C284-B759-4D6A-A282-F864319FF4FF}" v="17" dt="2023-06-09T18:36:50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80" d="100"/>
          <a:sy n="80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ESOVA Jana" userId="e2ee1006-6a01-4c02-9dd2-bce3b3f66a9b" providerId="ADAL" clId="{4FC50734-C958-4969-8561-C31B2233C780}"/>
    <pc:docChg chg="undo modSld">
      <pc:chgData name="MERESOVA Jana" userId="e2ee1006-6a01-4c02-9dd2-bce3b3f66a9b" providerId="ADAL" clId="{4FC50734-C958-4969-8561-C31B2233C780}" dt="2023-06-09T18:48:04.062" v="511" actId="1038"/>
      <pc:docMkLst>
        <pc:docMk/>
      </pc:docMkLst>
      <pc:sldChg chg="addSp modSp">
        <pc:chgData name="MERESOVA Jana" userId="e2ee1006-6a01-4c02-9dd2-bce3b3f66a9b" providerId="ADAL" clId="{4FC50734-C958-4969-8561-C31B2233C780}" dt="2023-06-09T18:48:04.062" v="511" actId="1038"/>
        <pc:sldMkLst>
          <pc:docMk/>
          <pc:sldMk cId="607453612" sldId="256"/>
        </pc:sldMkLst>
        <pc:spChg chg="add mod">
          <ac:chgData name="MERESOVA Jana" userId="e2ee1006-6a01-4c02-9dd2-bce3b3f66a9b" providerId="ADAL" clId="{4FC50734-C958-4969-8561-C31B2233C780}" dt="2023-06-09T18:46:05.649" v="492" actId="6549"/>
          <ac:spMkLst>
            <pc:docMk/>
            <pc:sldMk cId="607453612" sldId="256"/>
            <ac:spMk id="2" creationId="{9D0DD8D6-5A6D-4F71-9366-B47F6289C3B6}"/>
          </ac:spMkLst>
        </pc:spChg>
        <pc:spChg chg="mod">
          <ac:chgData name="MERESOVA Jana" userId="e2ee1006-6a01-4c02-9dd2-bce3b3f66a9b" providerId="ADAL" clId="{4FC50734-C958-4969-8561-C31B2233C780}" dt="2023-06-09T18:14:59.174" v="72" actId="20577"/>
          <ac:spMkLst>
            <pc:docMk/>
            <pc:sldMk cId="607453612" sldId="256"/>
            <ac:spMk id="3" creationId="{D51AB4DC-58D5-C4A4-6BF9-8102961E9BDB}"/>
          </ac:spMkLst>
        </pc:spChg>
        <pc:spChg chg="mod">
          <ac:chgData name="MERESOVA Jana" userId="e2ee1006-6a01-4c02-9dd2-bce3b3f66a9b" providerId="ADAL" clId="{4FC50734-C958-4969-8561-C31B2233C780}" dt="2023-06-09T18:25:08.283" v="122" actId="404"/>
          <ac:spMkLst>
            <pc:docMk/>
            <pc:sldMk cId="607453612" sldId="256"/>
            <ac:spMk id="4" creationId="{5C76C91B-333D-CF33-4FE9-81CDD42E9314}"/>
          </ac:spMkLst>
        </pc:spChg>
        <pc:spChg chg="add mod">
          <ac:chgData name="MERESOVA Jana" userId="e2ee1006-6a01-4c02-9dd2-bce3b3f66a9b" providerId="ADAL" clId="{4FC50734-C958-4969-8561-C31B2233C780}" dt="2023-06-09T18:44:53.876" v="491" actId="1035"/>
          <ac:spMkLst>
            <pc:docMk/>
            <pc:sldMk cId="607453612" sldId="256"/>
            <ac:spMk id="15" creationId="{9291A701-642C-4F9A-A352-9A06081A0AE5}"/>
          </ac:spMkLst>
        </pc:spChg>
        <pc:grpChg chg="add mod">
          <ac:chgData name="MERESOVA Jana" userId="e2ee1006-6a01-4c02-9dd2-bce3b3f66a9b" providerId="ADAL" clId="{4FC50734-C958-4969-8561-C31B2233C780}" dt="2023-06-09T18:48:04.062" v="511" actId="1038"/>
          <ac:grpSpMkLst>
            <pc:docMk/>
            <pc:sldMk cId="607453612" sldId="256"/>
            <ac:grpSpMk id="5" creationId="{E29596B7-ED70-434F-83F1-D5F1CCBABC26}"/>
          </ac:grpSpMkLst>
        </pc:grpChg>
        <pc:picChg chg="add mod ord">
          <ac:chgData name="MERESOVA Jana" userId="e2ee1006-6a01-4c02-9dd2-bce3b3f66a9b" providerId="ADAL" clId="{4FC50734-C958-4969-8561-C31B2233C780}" dt="2023-06-09T18:47:24.073" v="493" actId="14100"/>
          <ac:picMkLst>
            <pc:docMk/>
            <pc:sldMk cId="607453612" sldId="256"/>
            <ac:picMk id="14" creationId="{859E2E08-0EC1-4F06-A059-31F07BF13E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iagram, plan, parallel&#10;&#10;Description automatically generated">
            <a:extLst>
              <a:ext uri="{FF2B5EF4-FFF2-40B4-BE49-F238E27FC236}">
                <a16:creationId xmlns:a16="http://schemas.microsoft.com/office/drawing/2014/main" id="{859E2E08-0EC1-4F06-A059-31F07BF1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444" y="3565162"/>
            <a:ext cx="3171825" cy="31718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P2.4-604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1841500" y="-18819"/>
            <a:ext cx="8999563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and preliminary analysis of ongoing temporary radioxenon noble gas       background campaigns in Japan </a:t>
            </a:r>
          </a:p>
          <a:p>
            <a:pPr algn="ctr"/>
            <a:endParaRPr lang="en-A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Baré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Merešová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Yoon, P.T. Cruz, H.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Tatlisu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Kuśmierczyk-Michulec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Gheddou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Kalinowski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CTBTO, Vienna, Austria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0DD8D6-5A6D-4F71-9366-B47F6289C3B6}"/>
              </a:ext>
            </a:extLst>
          </p:cNvPr>
          <p:cNvSpPr txBox="1"/>
          <p:nvPr/>
        </p:nvSpPr>
        <p:spPr>
          <a:xfrm>
            <a:off x="25401" y="1219446"/>
            <a:ext cx="121025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Xenon isotopes (</a:t>
            </a:r>
            <a:r>
              <a:rPr lang="en-GB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131m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Xe,</a:t>
            </a:r>
            <a:r>
              <a:rPr lang="en-GB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 133m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Xe, </a:t>
            </a:r>
            <a:r>
              <a:rPr lang="en-GB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Xe and </a:t>
            </a:r>
            <a:r>
              <a:rPr lang="en-GB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Xe) are the best radioactive signatures of underground nuclear explosions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In 2017, the Government of Japan has decided to make a voluntary contribution to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</a:p>
          <a:p>
            <a:pPr indent="266700"/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CTBTO with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the objective of further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enhancing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the capabilities of the verification regime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266700"/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Two transportable NG TXL-SAUNA systems were deployed in Japan: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Horonobe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(JPX81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Mutsu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(MUX88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66700"/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These non-IMS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systems started operating in February 2018 and March 2018, respectively. </a:t>
            </a:r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/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6200 samples have been collected to date. Together with the IMS NG system </a:t>
            </a:r>
          </a:p>
          <a:p>
            <a:pPr marL="266700">
              <a:spcAft>
                <a:spcPts val="1200"/>
              </a:spcAft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RN38 in Takasaki, they form a unique mini-network configuration. 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operation of the two systems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been financially supported with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 from</a:t>
            </a:r>
          </a:p>
          <a:p>
            <a:pPr marL="266700">
              <a:spcAft>
                <a:spcPts val="1200"/>
              </a:spcAft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Union Council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Decisions,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and is now further continued with funding from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e-poster: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O&amp;M of the transportable systems are discussed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analysis of the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data sets is given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periods of elevated detections are tentatively explained </a:t>
            </a:r>
          </a:p>
          <a:p>
            <a:pPr lvl="1" indent="257175">
              <a:spcAft>
                <a:spcPts val="1200"/>
              </a:spcAft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using ATM simulations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scientific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analysis of the data sets is ongoing with the </a:t>
            </a:r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/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aim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of using these data to enhance methods for noble gas data </a:t>
            </a:r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/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and related IDC products for all IMS noble gas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9596B7-ED70-434F-83F1-D5F1CCBABC26}"/>
              </a:ext>
            </a:extLst>
          </p:cNvPr>
          <p:cNvGrpSpPr/>
          <p:nvPr/>
        </p:nvGrpSpPr>
        <p:grpSpPr>
          <a:xfrm>
            <a:off x="8181975" y="1533528"/>
            <a:ext cx="3809102" cy="1962148"/>
            <a:chOff x="2662189" y="26222033"/>
            <a:chExt cx="6507178" cy="483677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376F9FE-B98B-4FFB-B181-66870E9542F9}"/>
                </a:ext>
              </a:extLst>
            </p:cNvPr>
            <p:cNvGrpSpPr/>
            <p:nvPr userDrawn="1"/>
          </p:nvGrpSpPr>
          <p:grpSpPr>
            <a:xfrm>
              <a:off x="2662189" y="26222033"/>
              <a:ext cx="6507178" cy="4836771"/>
              <a:chOff x="2361197" y="25722205"/>
              <a:chExt cx="7083242" cy="527251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BC31111-F2FB-4509-AEB7-5C1458D795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361197" y="25722205"/>
                <a:ext cx="7083242" cy="5272513"/>
              </a:xfrm>
              <a:prstGeom prst="rect">
                <a:avLst/>
              </a:prstGeom>
              <a:ln w="19050">
                <a:solidFill>
                  <a:schemeClr val="accent2"/>
                </a:solidFill>
              </a:ln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29AAD6-792B-4A23-BA5C-7690505199DD}"/>
                  </a:ext>
                </a:extLst>
              </p:cNvPr>
              <p:cNvSpPr txBox="1"/>
              <p:nvPr userDrawn="1"/>
            </p:nvSpPr>
            <p:spPr>
              <a:xfrm>
                <a:off x="7438836" y="27401532"/>
                <a:ext cx="1486058" cy="548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000" b="1" dirty="0">
                    <a:solidFill>
                      <a:schemeClr val="bg1"/>
                    </a:solidFill>
                  </a:rPr>
                  <a:t>Mutsu</a:t>
                </a:r>
                <a:endParaRPr lang="en-GB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587708-7F65-490A-BFEE-AFC9A0A997AF}"/>
                  </a:ext>
                </a:extLst>
              </p:cNvPr>
              <p:cNvSpPr txBox="1"/>
              <p:nvPr userDrawn="1"/>
            </p:nvSpPr>
            <p:spPr>
              <a:xfrm>
                <a:off x="5751090" y="26142120"/>
                <a:ext cx="1650728" cy="548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solidFill>
                      <a:schemeClr val="bg1"/>
                    </a:solidFill>
                  </a:rPr>
                  <a:t>Horonobe</a:t>
                </a:r>
                <a:endParaRPr lang="en-GB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7701B29-C050-4F35-81C7-D2D4B3E53E33}"/>
                  </a:ext>
                </a:extLst>
              </p:cNvPr>
              <p:cNvSpPr/>
              <p:nvPr userDrawn="1"/>
            </p:nvSpPr>
            <p:spPr bwMode="auto">
              <a:xfrm>
                <a:off x="7363149" y="26364019"/>
                <a:ext cx="108000" cy="108000"/>
              </a:xfrm>
              <a:prstGeom prst="ellipse">
                <a:avLst/>
              </a:prstGeom>
              <a:solidFill>
                <a:srgbClr val="FFF7E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17" tIns="45664" rIns="91317" bIns="45664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just" defTabSz="91598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304"/>
                  </a:solidFill>
                  <a:effectLst/>
                  <a:latin typeface="Times" pitchFamily="18" charset="0"/>
                  <a:ea typeface="SimSun" pitchFamily="2" charset="-122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59F88CC-E917-478E-976A-2535869E9A9D}"/>
                  </a:ext>
                </a:extLst>
              </p:cNvPr>
              <p:cNvSpPr/>
              <p:nvPr userDrawn="1"/>
            </p:nvSpPr>
            <p:spPr bwMode="auto">
              <a:xfrm>
                <a:off x="7345141" y="27615231"/>
                <a:ext cx="108000" cy="108000"/>
              </a:xfrm>
              <a:prstGeom prst="ellipse">
                <a:avLst/>
              </a:prstGeom>
              <a:solidFill>
                <a:srgbClr val="FFF7E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17" tIns="45664" rIns="91317" bIns="45664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just" defTabSz="91598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304"/>
                  </a:solidFill>
                  <a:effectLst/>
                  <a:latin typeface="Times" pitchFamily="18" charset="0"/>
                  <a:ea typeface="SimSun" pitchFamily="2" charset="-122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163342-A6E1-441F-B6BC-77DF927D8667}"/>
                </a:ext>
              </a:extLst>
            </p:cNvPr>
            <p:cNvSpPr txBox="1"/>
            <p:nvPr userDrawn="1"/>
          </p:nvSpPr>
          <p:spPr>
            <a:xfrm>
              <a:off x="6826579" y="29310816"/>
              <a:ext cx="888847" cy="503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chemeClr val="bg1"/>
                  </a:solidFill>
                </a:rPr>
                <a:t>RN38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599CD8-E64E-4F89-B2E6-09F69BB23725}"/>
                </a:ext>
              </a:extLst>
            </p:cNvPr>
            <p:cNvSpPr/>
            <p:nvPr userDrawn="1"/>
          </p:nvSpPr>
          <p:spPr bwMode="auto">
            <a:xfrm>
              <a:off x="6740505" y="29506855"/>
              <a:ext cx="99217" cy="99074"/>
            </a:xfrm>
            <a:prstGeom prst="ellipse">
              <a:avLst/>
            </a:prstGeom>
            <a:solidFill>
              <a:srgbClr val="FFF7E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17" tIns="45664" rIns="91317" bIns="4566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5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304"/>
                </a:solidFill>
                <a:effectLst/>
                <a:latin typeface="Times" pitchFamily="18" charset="0"/>
                <a:ea typeface="SimSun" pitchFamily="2" charset="-122"/>
              </a:endParaRPr>
            </a:p>
          </p:txBody>
        </p:sp>
      </p:grpSp>
      <p:pic>
        <p:nvPicPr>
          <p:cNvPr id="16" name="Picture 15" descr="A picture containing text, screenshot, diagram, square&#10;&#10;Description automatically generated">
            <a:extLst>
              <a:ext uri="{FF2B5EF4-FFF2-40B4-BE49-F238E27FC236}">
                <a16:creationId xmlns:a16="http://schemas.microsoft.com/office/drawing/2014/main" id="{7089B067-6205-9988-BC9F-5EC4D2DD0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25" y="4391710"/>
            <a:ext cx="2738259" cy="1733262"/>
          </a:xfrm>
          <a:prstGeom prst="rect">
            <a:avLst/>
          </a:prstGeom>
        </p:spPr>
      </p:pic>
      <p:pic>
        <p:nvPicPr>
          <p:cNvPr id="17" name="Picture 16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1E60E4CB-AFB5-BEB9-CF44-1B273007D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576" y="6177630"/>
            <a:ext cx="1021555" cy="38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9fa1b0c-c6f3-4dca-96b2-462b5458389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ED912BED039C4FA075424C9EB7E5ED" ma:contentTypeVersion="15" ma:contentTypeDescription="Create a new document." ma:contentTypeScope="" ma:versionID="1da1e1d9bd08e50036a12b37da08d260">
  <xsd:schema xmlns:xsd="http://www.w3.org/2001/XMLSchema" xmlns:xs="http://www.w3.org/2001/XMLSchema" xmlns:p="http://schemas.microsoft.com/office/2006/metadata/properties" xmlns:ns3="69fa1b0c-c6f3-4dca-96b2-462b5458389d" xmlns:ns4="d235c314-b8eb-43fe-b04c-3c1ab1d88e31" targetNamespace="http://schemas.microsoft.com/office/2006/metadata/properties" ma:root="true" ma:fieldsID="3b56bad620ee30b19cc0a39dfe24125d" ns3:_="" ns4:_="">
    <xsd:import namespace="69fa1b0c-c6f3-4dca-96b2-462b5458389d"/>
    <xsd:import namespace="d235c314-b8eb-43fe-b04c-3c1ab1d88e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a1b0c-c6f3-4dca-96b2-462b54583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5c314-b8eb-43fe-b04c-3c1ab1d88e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5823B7-7D61-4B38-B96E-8751090F8641}">
  <ds:schemaRefs>
    <ds:schemaRef ds:uri="http://purl.org/dc/elements/1.1/"/>
    <ds:schemaRef ds:uri="http://schemas.microsoft.com/office/2006/metadata/properties"/>
    <ds:schemaRef ds:uri="d235c314-b8eb-43fe-b04c-3c1ab1d88e31"/>
    <ds:schemaRef ds:uri="http://purl.org/dc/terms/"/>
    <ds:schemaRef ds:uri="69fa1b0c-c6f3-4dca-96b2-462b5458389d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38FF74-5522-4E5B-855B-3D3935789A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BCC2D3-D0E8-4AD6-8FE0-94690B923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fa1b0c-c6f3-4dca-96b2-462b5458389d"/>
    <ds:schemaRef ds:uri="d235c314-b8eb-43fe-b04c-3c1ab1d88e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253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SimSun</vt:lpstr>
      <vt:lpstr>Arial</vt:lpstr>
      <vt:lpstr>Calibri</vt:lpstr>
      <vt:lpstr>Calibri Light</vt:lpstr>
      <vt:lpstr>Times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BARE Jonathan</cp:lastModifiedBy>
  <cp:revision>27</cp:revision>
  <dcterms:created xsi:type="dcterms:W3CDTF">2023-04-18T13:25:54Z</dcterms:created>
  <dcterms:modified xsi:type="dcterms:W3CDTF">2023-06-10T08:21:43Z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0x010100F1ED912BED039C4FA075424C9EB7E5ED</vt:lpwstr>
  </property>
</Properties>
</file>