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4" d="100"/>
          <a:sy n="12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P2.4-459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0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Detections with the SPALAX-New Generation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Topin, P. Gross, P. Achim, M. Morin, S. </a:t>
            </a:r>
            <a:r>
              <a:rPr lang="fr-F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Generoso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fr-F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Douysset</a:t>
            </a:r>
            <a:endParaRPr lang="en-A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CEA/DAM Ile de France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55310" y="1401970"/>
            <a:ext cx="3705678" cy="2566696"/>
            <a:chOff x="207786" y="1389537"/>
            <a:chExt cx="3705678" cy="2566696"/>
          </a:xfrm>
        </p:grpSpPr>
        <p:pic>
          <p:nvPicPr>
            <p:cNvPr id="7" name="Picture 2" descr="T:\Livrables\Recette site\Photo arrivée et installation SPALAX NG\DSCN3122.JP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86" y="1389537"/>
              <a:ext cx="3705678" cy="2566696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0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945" y="3611074"/>
              <a:ext cx="611412" cy="32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/>
          <p:cNvGrpSpPr/>
          <p:nvPr/>
        </p:nvGrpSpPr>
        <p:grpSpPr>
          <a:xfrm>
            <a:off x="55311" y="4091610"/>
            <a:ext cx="3705677" cy="2470275"/>
            <a:chOff x="207786" y="4071747"/>
            <a:chExt cx="3705677" cy="247027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6" y="4071747"/>
              <a:ext cx="3705677" cy="2470275"/>
            </a:xfrm>
            <a:prstGeom prst="rect">
              <a:avLst/>
            </a:prstGeom>
          </p:spPr>
        </p:pic>
        <p:pic>
          <p:nvPicPr>
            <p:cNvPr id="9" name="Picture 2" descr="image0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35" y="6198466"/>
              <a:ext cx="611412" cy="32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4000"/>
              </p:ext>
            </p:extLst>
          </p:nvPr>
        </p:nvGraphicFramePr>
        <p:xfrm>
          <a:off x="4099969" y="4120338"/>
          <a:ext cx="4424049" cy="2715253"/>
        </p:xfrm>
        <a:graphic>
          <a:graphicData uri="http://schemas.openxmlformats.org/drawingml/2006/table">
            <a:tbl>
              <a:tblPr firstRow="1" bandRow="1"/>
              <a:tblGrid>
                <a:gridCol w="89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589">
                  <a:extLst>
                    <a:ext uri="{9D8B030D-6E8A-4147-A177-3AD203B41FA5}">
                      <a16:colId xmlns:a16="http://schemas.microsoft.com/office/drawing/2014/main" val="3747576155"/>
                    </a:ext>
                  </a:extLst>
                </a:gridCol>
                <a:gridCol w="1074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98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dirty="0" smtClean="0">
                          <a:latin typeface="Calibri" panose="020F0502020204030204" pitchFamily="34" charset="0"/>
                        </a:rPr>
                        <a:t>Performances</a:t>
                      </a:r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dirty="0" smtClean="0">
                          <a:latin typeface="Calibri" panose="020F0502020204030204" pitchFamily="34" charset="0"/>
                        </a:rPr>
                        <a:t>SPALAX-1</a:t>
                      </a:r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dirty="0" smtClean="0">
                          <a:latin typeface="Calibri" panose="020F0502020204030204" pitchFamily="34" charset="0"/>
                        </a:rPr>
                        <a:t>SPALAX-NG</a:t>
                      </a:r>
                      <a:endParaRPr lang="fr-FR" sz="1300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82"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Cycle</a:t>
                      </a:r>
                      <a:r>
                        <a:rPr lang="fr-FR" sz="1300" b="1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duration</a:t>
                      </a:r>
                      <a:endParaRPr lang="fr-FR" sz="13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Air</a:t>
                      </a:r>
                      <a:r>
                        <a:rPr lang="fr-FR" sz="1300" b="1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flow</a:t>
                      </a:r>
                      <a:endParaRPr lang="fr-FR" sz="13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 volume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Detection</a:t>
                      </a: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modes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(High </a:t>
                      </a:r>
                      <a:r>
                        <a:rPr lang="fr-FR" sz="1300" b="1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resolution</a:t>
                      </a:r>
                      <a:r>
                        <a:rPr lang="fr-FR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24 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4h, 8h, 12h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82"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fr-FR" sz="13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15 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/h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35 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/h</a:t>
                      </a:r>
                      <a:endParaRPr lang="fr-FR" sz="13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982"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1,3 cm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 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(8 h)</a:t>
                      </a:r>
                      <a:endParaRPr lang="fr-FR" sz="1300" b="0" kern="12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 cm</a:t>
                      </a:r>
                      <a:r>
                        <a:rPr lang="fr-FR" sz="1300" b="0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 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(8 h)</a:t>
                      </a:r>
                      <a:endParaRPr lang="fr-FR" sz="1300" b="0" kern="12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65"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 baseline="0" dirty="0" smtClean="0">
                        <a:solidFill>
                          <a:schemeClr val="tx1"/>
                        </a:solidFill>
                        <a:latin typeface="Symbol" panose="05050102010706020507" pitchFamily="18" charset="2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Direct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 g</a:t>
                      </a: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Direct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fr-FR" sz="1300" b="0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and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Arial" charset="0"/>
                        </a:rPr>
                        <a:t>(b-g)</a:t>
                      </a:r>
                      <a:endParaRPr lang="fr-FR" sz="13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8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Sensitivity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US" sz="1300" b="1" kern="12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mBq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/m</a:t>
                      </a:r>
                      <a:r>
                        <a:rPr lang="en-US" sz="1300" b="1" kern="1200" baseline="300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en-US" sz="13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Xe-133</a:t>
                      </a: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 (8h)</a:t>
                      </a:r>
                    </a:p>
                  </a:txBody>
                  <a:tcPr marL="91431" marR="91431" marT="45733" marB="4573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8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Xe-135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 (8h)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8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Xe-131m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 (8h)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8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Xe-133m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 (8h)</a:t>
                      </a: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0.1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</a:rPr>
                        <a:t> (12h) – 0.2 (8h)</a:t>
                      </a:r>
                      <a:endParaRPr lang="fr-FR" sz="13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3" marB="4573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07888" y="3729311"/>
            <a:ext cx="2120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38617">
              <a:defRPr/>
            </a:pPr>
            <a:r>
              <a:rPr lang="fr-FR" sz="1200" b="1" kern="0" dirty="0" smtClean="0">
                <a:solidFill>
                  <a:prstClr val="white"/>
                </a:solidFill>
              </a:rPr>
              <a:t>SPALAX-NG: </a:t>
            </a:r>
            <a:r>
              <a:rPr lang="fr-FR" sz="1200" b="1" kern="0" dirty="0" err="1" smtClean="0">
                <a:solidFill>
                  <a:prstClr val="white"/>
                </a:solidFill>
              </a:rPr>
              <a:t>Modular</a:t>
            </a:r>
            <a:r>
              <a:rPr lang="fr-FR" sz="1200" b="1" kern="0" dirty="0" smtClean="0">
                <a:solidFill>
                  <a:prstClr val="white"/>
                </a:solidFill>
              </a:rPr>
              <a:t> Version</a:t>
            </a:r>
            <a:endParaRPr lang="fr-FR" sz="1200" b="1" kern="0" dirty="0">
              <a:solidFill>
                <a:prstClr val="white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240090" y="1475369"/>
            <a:ext cx="3711817" cy="2561673"/>
            <a:chOff x="6885569" y="3801220"/>
            <a:chExt cx="3756992" cy="2561673"/>
          </a:xfrm>
        </p:grpSpPr>
        <p:grpSp>
          <p:nvGrpSpPr>
            <p:cNvPr id="13" name="Groupe 12"/>
            <p:cNvGrpSpPr/>
            <p:nvPr/>
          </p:nvGrpSpPr>
          <p:grpSpPr>
            <a:xfrm>
              <a:off x="6885569" y="3801220"/>
              <a:ext cx="2985653" cy="2561673"/>
              <a:chOff x="7318909" y="3981026"/>
              <a:chExt cx="2985653" cy="2561673"/>
            </a:xfrm>
          </p:grpSpPr>
          <p:pic>
            <p:nvPicPr>
              <p:cNvPr id="19" name="Picture 5" descr="C:\Users\ADM_TOPINS\Pictures\IMG_0295.JP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69" t="13518" r="14865" b="4128"/>
              <a:stretch>
                <a:fillRect/>
              </a:stretch>
            </p:blipFill>
            <p:spPr bwMode="auto">
              <a:xfrm>
                <a:off x="7318909" y="4021280"/>
                <a:ext cx="2053235" cy="2521419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81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65" r="6404" b="10931"/>
              <a:stretch/>
            </p:blipFill>
            <p:spPr bwMode="auto">
              <a:xfrm>
                <a:off x="9416029" y="4206553"/>
                <a:ext cx="888533" cy="923532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81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lèche courbée vers le haut 20"/>
              <p:cNvSpPr/>
              <p:nvPr/>
            </p:nvSpPr>
            <p:spPr>
              <a:xfrm rot="10605800">
                <a:off x="8404805" y="3981026"/>
                <a:ext cx="1220900" cy="435804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782397" y="5033575"/>
              <a:ext cx="18601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err="1" smtClean="0">
                  <a:latin typeface="Calibri" pitchFamily="34" charset="0"/>
                  <a:cs typeface="Arial" charset="0"/>
                </a:rPr>
                <a:t>PIPSBox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: </a:t>
              </a:r>
              <a:r>
                <a:rPr lang="el-GR" sz="1600" b="1" dirty="0" smtClean="0">
                  <a:latin typeface="Calibri" pitchFamily="34" charset="0"/>
                  <a:cs typeface="Arial" charset="0"/>
                </a:rPr>
                <a:t>β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 detector (CEA/</a:t>
              </a:r>
              <a:r>
                <a:rPr lang="fr-FR" sz="1600" b="1" dirty="0" err="1" smtClean="0">
                  <a:latin typeface="Calibri" pitchFamily="34" charset="0"/>
                  <a:cs typeface="Arial" charset="0"/>
                </a:rPr>
                <a:t>Mirion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)</a:t>
              </a:r>
              <a:endParaRPr lang="fr-FR" sz="16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Flèche gauche 14"/>
            <p:cNvSpPr/>
            <p:nvPr/>
          </p:nvSpPr>
          <p:spPr>
            <a:xfrm rot="3071990">
              <a:off x="9516579" y="4851723"/>
              <a:ext cx="350043" cy="1643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1011" y="5726981"/>
              <a:ext cx="11704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err="1" smtClean="0">
                  <a:latin typeface="Calibri" pitchFamily="34" charset="0"/>
                  <a:cs typeface="Arial" charset="0"/>
                </a:rPr>
                <a:t>HPGe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: </a:t>
              </a:r>
              <a:r>
                <a:rPr lang="el-GR" sz="1600" b="1" dirty="0" smtClean="0">
                  <a:latin typeface="Calibri" pitchFamily="34" charset="0"/>
                  <a:cs typeface="Arial" charset="0"/>
                </a:rPr>
                <a:t>γ</a:t>
              </a:r>
              <a:r>
                <a:rPr lang="fr-FR" sz="1600" b="1" dirty="0" smtClean="0">
                  <a:latin typeface="Calibri" pitchFamily="34" charset="0"/>
                  <a:cs typeface="Arial" charset="0"/>
                </a:rPr>
                <a:t> detector</a:t>
              </a:r>
              <a:endParaRPr lang="fr-FR" sz="1600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Flèche gauche 16"/>
            <p:cNvSpPr/>
            <p:nvPr/>
          </p:nvSpPr>
          <p:spPr>
            <a:xfrm rot="2486305">
              <a:off x="8032454" y="5298904"/>
              <a:ext cx="1419806" cy="1724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18960" y="5398401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Calibri" pitchFamily="34" charset="0"/>
                  <a:cs typeface="Arial" charset="0"/>
                </a:rPr>
                <a:t>+</a:t>
              </a:r>
              <a:endParaRPr lang="fr-FR" sz="2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4395" y="6321939"/>
            <a:ext cx="2295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38617">
              <a:defRPr/>
            </a:pPr>
            <a:r>
              <a:rPr lang="fr-FR" sz="1200" b="1" kern="0" dirty="0" smtClean="0">
                <a:solidFill>
                  <a:prstClr val="white"/>
                </a:solidFill>
              </a:rPr>
              <a:t>SPALAX-NG: Stand </a:t>
            </a:r>
            <a:r>
              <a:rPr lang="fr-FR" sz="1200" b="1" kern="0" dirty="0" err="1" smtClean="0">
                <a:solidFill>
                  <a:prstClr val="white"/>
                </a:solidFill>
              </a:rPr>
              <a:t>alone</a:t>
            </a:r>
            <a:r>
              <a:rPr lang="fr-FR" sz="1200" b="1" kern="0" dirty="0" smtClean="0">
                <a:solidFill>
                  <a:prstClr val="white"/>
                </a:solidFill>
              </a:rPr>
              <a:t> Version</a:t>
            </a:r>
            <a:endParaRPr lang="fr-FR" sz="1200" b="1" kern="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4452" y="1135118"/>
            <a:ext cx="3993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Arial" charset="0"/>
              </a:rPr>
              <a:t>Detection: High resolution βγ coincidence</a:t>
            </a:r>
            <a:endParaRPr lang="en-US" sz="1600" b="1" dirty="0">
              <a:latin typeface="Calibri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87636" y="1069976"/>
            <a:ext cx="3426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Calibri" pitchFamily="34" charset="0"/>
                <a:cs typeface="Arial" charset="0"/>
              </a:rPr>
              <a:t>Qualification </a:t>
            </a:r>
            <a:r>
              <a:rPr lang="fr-FR" sz="1600" b="1" dirty="0" err="1" smtClean="0">
                <a:latin typeface="Calibri" pitchFamily="34" charset="0"/>
                <a:cs typeface="Arial" charset="0"/>
              </a:rPr>
              <a:t>periods</a:t>
            </a:r>
            <a:r>
              <a:rPr lang="fr-FR" sz="1600" b="1" dirty="0" smtClean="0">
                <a:latin typeface="Calibri" pitchFamily="34" charset="0"/>
                <a:cs typeface="Arial" charset="0"/>
              </a:rPr>
              <a:t>: 6 </a:t>
            </a:r>
            <a:r>
              <a:rPr lang="fr-FR" sz="1600" b="1" dirty="0" err="1" smtClean="0">
                <a:latin typeface="Calibri" pitchFamily="34" charset="0"/>
                <a:cs typeface="Arial" charset="0"/>
              </a:rPr>
              <a:t>months</a:t>
            </a:r>
            <a:r>
              <a:rPr lang="fr-FR" sz="1600" b="1" dirty="0" smtClean="0">
                <a:latin typeface="Calibri" pitchFamily="34" charset="0"/>
                <a:cs typeface="Arial" charset="0"/>
              </a:rPr>
              <a:t> Paris + 6 </a:t>
            </a:r>
            <a:r>
              <a:rPr lang="fr-FR" sz="1600" b="1" dirty="0" err="1" smtClean="0">
                <a:latin typeface="Calibri" pitchFamily="34" charset="0"/>
                <a:cs typeface="Arial" charset="0"/>
              </a:rPr>
              <a:t>months</a:t>
            </a:r>
            <a:r>
              <a:rPr lang="fr-FR" sz="1600" b="1" dirty="0" smtClean="0">
                <a:latin typeface="Calibri" pitchFamily="34" charset="0"/>
                <a:cs typeface="Arial" charset="0"/>
              </a:rPr>
              <a:t> Ottawa</a:t>
            </a:r>
            <a:endParaRPr lang="fr-FR" sz="1600" b="1" dirty="0">
              <a:latin typeface="Calibri" pitchFamily="34" charset="0"/>
              <a:cs typeface="Arial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8574332" y="1554927"/>
            <a:ext cx="3464688" cy="2413739"/>
            <a:chOff x="4370554" y="3920443"/>
            <a:chExt cx="3464688" cy="1989703"/>
          </a:xfrm>
        </p:grpSpPr>
        <p:grpSp>
          <p:nvGrpSpPr>
            <p:cNvPr id="27" name="Groupe 26"/>
            <p:cNvGrpSpPr/>
            <p:nvPr/>
          </p:nvGrpSpPr>
          <p:grpSpPr>
            <a:xfrm>
              <a:off x="4370554" y="3920443"/>
              <a:ext cx="3464688" cy="1989703"/>
              <a:chOff x="145472" y="861362"/>
              <a:chExt cx="5548747" cy="1989703"/>
            </a:xfrm>
          </p:grpSpPr>
          <p:pic>
            <p:nvPicPr>
              <p:cNvPr id="30" name="Image 29"/>
              <p:cNvPicPr/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9" t="3447" r="1547" b="67669"/>
              <a:stretch/>
            </p:blipFill>
            <p:spPr bwMode="auto">
              <a:xfrm>
                <a:off x="162450" y="1862509"/>
                <a:ext cx="5460665" cy="988556"/>
              </a:xfrm>
              <a:prstGeom prst="rect">
                <a:avLst/>
              </a:prstGeom>
              <a:noFill/>
            </p:spPr>
          </p:pic>
          <p:pic>
            <p:nvPicPr>
              <p:cNvPr id="31" name="Image 30"/>
              <p:cNvPicPr/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52" b="68156"/>
              <a:stretch/>
            </p:blipFill>
            <p:spPr bwMode="auto">
              <a:xfrm>
                <a:off x="145472" y="861362"/>
                <a:ext cx="5548747" cy="978807"/>
              </a:xfrm>
              <a:prstGeom prst="rect">
                <a:avLst/>
              </a:prstGeom>
              <a:noFill/>
            </p:spPr>
          </p:pic>
        </p:grpSp>
        <p:sp>
          <p:nvSpPr>
            <p:cNvPr id="28" name="ZoneTexte 27"/>
            <p:cNvSpPr txBox="1"/>
            <p:nvPr/>
          </p:nvSpPr>
          <p:spPr>
            <a:xfrm>
              <a:off x="5635264" y="3986119"/>
              <a:ext cx="1209650" cy="215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 smtClean="0"/>
                <a:t>Paris</a:t>
              </a:r>
              <a:endParaRPr lang="fr-FR" sz="14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635263" y="4949173"/>
              <a:ext cx="1181329" cy="2154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 smtClean="0"/>
                <a:t>Ottawa</a:t>
              </a:r>
              <a:endParaRPr lang="fr-FR" sz="1400" b="1" dirty="0"/>
            </a:p>
          </p:txBody>
        </p:sp>
      </p:grpSp>
      <p:sp>
        <p:nvSpPr>
          <p:cNvPr id="32" name="Rectangle à coins arrondis 31"/>
          <p:cNvSpPr/>
          <p:nvPr>
            <p:custDataLst>
              <p:tags r:id="rId1"/>
            </p:custDataLst>
          </p:nvPr>
        </p:nvSpPr>
        <p:spPr>
          <a:xfrm>
            <a:off x="9104898" y="3759872"/>
            <a:ext cx="2805547" cy="331738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algn="ctr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Abnormal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Xe-131m/Xe-133 ratios</a:t>
            </a:r>
          </a:p>
        </p:txBody>
      </p:sp>
      <p:pic>
        <p:nvPicPr>
          <p:cNvPr id="33" name="Picture 2" descr="U:\cea_homes\workatm\workatm\02_PRESENTATIONS_CONF_WORKSHOPS_REVUES\CONF_WORKSHOP_REVUES\SnT2021\20181231_Xe_131m_133.png"/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 bwMode="auto">
          <a:xfrm>
            <a:off x="9104898" y="4092413"/>
            <a:ext cx="2836506" cy="24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à coins arrondis 33"/>
          <p:cNvSpPr/>
          <p:nvPr>
            <p:custDataLst>
              <p:tags r:id="rId2"/>
            </p:custDataLst>
          </p:nvPr>
        </p:nvSpPr>
        <p:spPr>
          <a:xfrm>
            <a:off x="9189075" y="6561885"/>
            <a:ext cx="2805547" cy="331738"/>
          </a:xfrm>
          <a:prstGeom prst="roundRect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algn="ctr" defTabSz="638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Correlation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with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local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Iodine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sources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192</Words>
  <Application>Microsoft Office PowerPoint</Application>
  <PresentationFormat>Grand écran</PresentationFormat>
  <Paragraphs>45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TOPIN Sylvain 603345</cp:lastModifiedBy>
  <cp:revision>26</cp:revision>
  <dcterms:created xsi:type="dcterms:W3CDTF">2023-04-18T13:25:54Z</dcterms:created>
  <dcterms:modified xsi:type="dcterms:W3CDTF">2023-06-09T06:28:57Z</dcterms:modified>
</cp:coreProperties>
</file>