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0"/>
  </p:notesMasterIdLst>
  <p:sldIdLst>
    <p:sldId id="261" r:id="rId3"/>
    <p:sldId id="256" r:id="rId4"/>
    <p:sldId id="263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3"/>
            <p14:sldId id="262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9"/>
    <p:restoredTop sz="94685"/>
  </p:normalViewPr>
  <p:slideViewPr>
    <p:cSldViewPr snapToGrid="0">
      <p:cViewPr varScale="1">
        <p:scale>
          <a:sx n="155" d="100"/>
          <a:sy n="155" d="100"/>
        </p:scale>
        <p:origin x="37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3309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DD39B-3E89-48E2-B8A0-071C94503168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D3030-AF24-40FF-B40B-A12F1CD05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53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3030-AF24-40FF-B40B-A12F1CD050F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94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3030-AF24-40FF-B40B-A12F1CD050F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16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3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3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8.jpe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3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image" Target="../media/image17.png"/><Relationship Id="rId3" Type="http://schemas.openxmlformats.org/officeDocument/2006/relationships/tags" Target="../tags/tag20.xml"/><Relationship Id="rId21" Type="http://schemas.openxmlformats.org/officeDocument/2006/relationships/image" Target="../media/image24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image" Target="../media/image21.png"/><Relationship Id="rId2" Type="http://schemas.openxmlformats.org/officeDocument/2006/relationships/tags" Target="../tags/tag1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3.jpe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image" Target="../media/image22.jpe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image" Target="../media/image27.png"/><Relationship Id="rId3" Type="http://schemas.openxmlformats.org/officeDocument/2006/relationships/tags" Target="../tags/tag3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image" Target="../media/image26.png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image" Target="../media/image30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25.jp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image" Target="../media/image17.png"/><Relationship Id="rId28" Type="http://schemas.openxmlformats.org/officeDocument/2006/relationships/image" Target="../media/image29.png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image" Target="../media/image32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notesSlide" Target="../notesSlides/notesSlide2.xml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image" Target="../media/image17.png"/><Relationship Id="rId3" Type="http://schemas.openxmlformats.org/officeDocument/2006/relationships/tags" Target="../tags/tag55.xml"/><Relationship Id="rId21" Type="http://schemas.openxmlformats.org/officeDocument/2006/relationships/image" Target="../media/image35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image" Target="../media/image34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19" Type="http://schemas.openxmlformats.org/officeDocument/2006/relationships/image" Target="../media/image33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17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38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37.png"/><Relationship Id="rId5" Type="http://schemas.openxmlformats.org/officeDocument/2006/relationships/tags" Target="../tags/tag78.xml"/><Relationship Id="rId10" Type="http://schemas.openxmlformats.org/officeDocument/2006/relationships/image" Target="../media/image17.png"/><Relationship Id="rId4" Type="http://schemas.openxmlformats.org/officeDocument/2006/relationships/tags" Target="../tags/tag77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82932" y="278271"/>
            <a:ext cx="6826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Radioxenon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Detections with the SPALAX-New Generation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Topin, P. Gross, P. Achim, M. Morin, S. </a:t>
            </a:r>
            <a:r>
              <a:rPr lang="fr-F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Generoso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fr-F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Douysset</a:t>
            </a:r>
            <a:endParaRPr lang="en-AT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CEA/DAM Ile de France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SPALAX-New Generation (SNG) system has been CTBTO qualified during 2 periods of continuous operation near Paris (France) and in Ottawa (Canada) in 2019 and 2020 respectively. The full set of data obtained enable to challenge our knowledge on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radioxenon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RXe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background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P2.4-459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SPALAX-NG is the new generation of French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radioxenon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sampler. It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takes benefit of 15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years feedback on SPALAX system and recent developments including new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adsorbant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materials and new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βγ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system. A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0.2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mBq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fr-FR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4 relevant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RXe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number of detections increased a lot with the SNG over the qualification periods.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15% of the samples included &gt; 2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RXe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isotopes. Unusual detection of Xe-131m has been observed and partially explained by ATM. MIRC chart triggers have been confirmed.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New generation of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RXe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samplers lead to increase drastically the number of detections. It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 leading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revise our knowledge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RXe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background. In particular, this work demonstrates the importance of the local iodine sources on the Xe-131m background.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876" y="450339"/>
            <a:ext cx="1737843" cy="6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143003" y="201123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P2.4-459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69" y="201123"/>
            <a:ext cx="1737843" cy="6897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22" y="4138859"/>
            <a:ext cx="3705677" cy="2470275"/>
          </a:xfrm>
          <a:prstGeom prst="rect">
            <a:avLst/>
          </a:prstGeom>
        </p:spPr>
      </p:pic>
      <p:pic>
        <p:nvPicPr>
          <p:cNvPr id="9" name="Picture 2" descr="T:\Livrables\Recette site\Photo arrivée et installation SPALAX NG\DSCN3122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9922" y="1456649"/>
            <a:ext cx="3705678" cy="2566696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119192" y="1322604"/>
            <a:ext cx="64101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89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The SPALAX-NG system is the </a:t>
            </a:r>
            <a:r>
              <a:rPr lang="en-US" dirty="0" smtClean="0"/>
              <a:t>French </a:t>
            </a:r>
            <a:r>
              <a:rPr lang="en-US" dirty="0" smtClean="0"/>
              <a:t>sampler produced by </a:t>
            </a:r>
            <a:r>
              <a:rPr lang="en-US" b="1" dirty="0" err="1" smtClean="0"/>
              <a:t>Cegelec</a:t>
            </a:r>
            <a:r>
              <a:rPr lang="en-US" b="1" dirty="0" smtClean="0"/>
              <a:t> Defense [</a:t>
            </a:r>
            <a:r>
              <a:rPr lang="en-US" dirty="0" smtClean="0"/>
              <a:t>see</a:t>
            </a:r>
            <a:r>
              <a:rPr lang="en-US" b="1" dirty="0" smtClean="0"/>
              <a:t> </a:t>
            </a:r>
            <a:r>
              <a:rPr lang="en-US" sz="1600" dirty="0" smtClean="0"/>
              <a:t>P4.4-736 </a:t>
            </a:r>
            <a:r>
              <a:rPr lang="en-US" sz="1600" dirty="0" smtClean="0"/>
              <a:t>and exhibitor stand n°26</a:t>
            </a:r>
            <a:r>
              <a:rPr lang="en-US" b="1" dirty="0" smtClean="0"/>
              <a:t>] </a:t>
            </a:r>
            <a:r>
              <a:rPr lang="en-US" dirty="0" smtClean="0"/>
              <a:t>to detect </a:t>
            </a:r>
            <a:r>
              <a:rPr lang="en-US" dirty="0" err="1" smtClean="0"/>
              <a:t>RXe</a:t>
            </a:r>
            <a:r>
              <a:rPr lang="en-US" dirty="0" smtClean="0"/>
              <a:t> releases following a nuclear test and </a:t>
            </a:r>
            <a:r>
              <a:rPr lang="en-US" dirty="0" err="1" smtClean="0"/>
              <a:t>RXe</a:t>
            </a:r>
            <a:r>
              <a:rPr lang="en-US" dirty="0" smtClean="0"/>
              <a:t> </a:t>
            </a:r>
            <a:r>
              <a:rPr lang="en-US" dirty="0" smtClean="0"/>
              <a:t>background.</a:t>
            </a:r>
            <a:endParaRPr lang="en-US" dirty="0" smtClean="0"/>
          </a:p>
          <a:p>
            <a:pPr indent="-34289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This system takes the benefit of &gt; 15 years of operation of the SPALAX system and is commercialized in 2 </a:t>
            </a:r>
            <a:r>
              <a:rPr lang="en-US" dirty="0" err="1" smtClean="0"/>
              <a:t>config</a:t>
            </a:r>
            <a:r>
              <a:rPr lang="en-US" dirty="0" smtClean="0"/>
              <a:t>: </a:t>
            </a:r>
            <a:r>
              <a:rPr lang="en-US" b="1" dirty="0"/>
              <a:t>M</a:t>
            </a:r>
            <a:r>
              <a:rPr lang="en-US" b="1" dirty="0" smtClean="0"/>
              <a:t>odular</a:t>
            </a:r>
            <a:r>
              <a:rPr lang="en-US" dirty="0" smtClean="0"/>
              <a:t> or fully stand-alone in </a:t>
            </a:r>
            <a:r>
              <a:rPr lang="en-US" b="1" dirty="0" smtClean="0"/>
              <a:t>Shelter</a:t>
            </a:r>
            <a:r>
              <a:rPr lang="en-US" dirty="0" smtClean="0"/>
              <a:t> version</a:t>
            </a:r>
          </a:p>
          <a:p>
            <a:pPr indent="-34289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smtClean="0"/>
              <a:t>2 periods of 6 months nominal and continuous operation</a:t>
            </a:r>
            <a:r>
              <a:rPr lang="en-US" dirty="0" smtClean="0"/>
              <a:t> were required to qualify the new generation system for the IMS network</a:t>
            </a:r>
          </a:p>
          <a:p>
            <a:pPr indent="-34289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period</a:t>
            </a:r>
            <a:r>
              <a:rPr lang="en-US" dirty="0" smtClean="0"/>
              <a:t> was performed </a:t>
            </a:r>
            <a:r>
              <a:rPr lang="en-US" dirty="0"/>
              <a:t>in the CEA/DAM Ile de France premises, </a:t>
            </a:r>
            <a:r>
              <a:rPr lang="en-US" b="1" dirty="0"/>
              <a:t>30 </a:t>
            </a:r>
            <a:r>
              <a:rPr lang="en-US" b="1" dirty="0" err="1"/>
              <a:t>kms</a:t>
            </a:r>
            <a:r>
              <a:rPr lang="en-US" b="1" dirty="0"/>
              <a:t> south of </a:t>
            </a:r>
            <a:r>
              <a:rPr lang="en-US" b="1" dirty="0" smtClean="0"/>
              <a:t>Paris, in Sept 18 – April 19 </a:t>
            </a:r>
          </a:p>
          <a:p>
            <a:pPr indent="-34289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period </a:t>
            </a:r>
            <a:r>
              <a:rPr lang="en-US" dirty="0"/>
              <a:t>was </a:t>
            </a:r>
            <a:r>
              <a:rPr lang="en-US" dirty="0" smtClean="0"/>
              <a:t>performed by an independent organization (requested by PTS) </a:t>
            </a:r>
            <a:r>
              <a:rPr lang="en-US" dirty="0"/>
              <a:t>in the Health Canada premises in </a:t>
            </a:r>
            <a:r>
              <a:rPr lang="en-US" b="1" dirty="0"/>
              <a:t>Ottawa (Canada</a:t>
            </a:r>
            <a:r>
              <a:rPr lang="en-US" b="1" dirty="0" smtClean="0"/>
              <a:t>) in Dec 19 </a:t>
            </a:r>
            <a:r>
              <a:rPr lang="en-US" b="1" dirty="0"/>
              <a:t>– </a:t>
            </a:r>
            <a:r>
              <a:rPr lang="en-US" b="1" dirty="0" smtClean="0"/>
              <a:t>June 20</a:t>
            </a:r>
          </a:p>
          <a:p>
            <a:pPr indent="-34289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smtClean="0"/>
              <a:t>The system is qualified for IMS network since 2021</a:t>
            </a:r>
            <a:r>
              <a:rPr lang="en-US" dirty="0" smtClean="0"/>
              <a:t>. This presentation detailed the </a:t>
            </a:r>
            <a:r>
              <a:rPr lang="en-US" b="1" dirty="0" smtClean="0"/>
              <a:t>detections obtained during the 2 SNG qualification periods</a:t>
            </a:r>
            <a:r>
              <a:rPr lang="en-US" dirty="0" smtClean="0"/>
              <a:t>. </a:t>
            </a: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081" y="3678186"/>
            <a:ext cx="611412" cy="32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age00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671" y="6265578"/>
            <a:ext cx="611412" cy="32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1" descr="image00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2"/>
          <a:stretch/>
        </p:blipFill>
        <p:spPr bwMode="auto">
          <a:xfrm>
            <a:off x="3550047" y="5119001"/>
            <a:ext cx="3484515" cy="107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143693" y="215476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 – SPALAX-NG description &amp; performances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P2.4-459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729" y="135917"/>
            <a:ext cx="1737843" cy="689706"/>
          </a:xfrm>
          <a:prstGeom prst="rect">
            <a:avLst/>
          </a:prstGeom>
        </p:spPr>
      </p:pic>
      <p:grpSp>
        <p:nvGrpSpPr>
          <p:cNvPr id="9" name="Groupe 8"/>
          <p:cNvGrpSpPr/>
          <p:nvPr>
            <p:custDataLst>
              <p:tags r:id="rId6"/>
            </p:custDataLst>
          </p:nvPr>
        </p:nvGrpSpPr>
        <p:grpSpPr>
          <a:xfrm>
            <a:off x="6519191" y="1330624"/>
            <a:ext cx="3953641" cy="2547818"/>
            <a:chOff x="444022" y="941018"/>
            <a:chExt cx="9580415" cy="5578118"/>
          </a:xfrm>
        </p:grpSpPr>
        <p:pic>
          <p:nvPicPr>
            <p:cNvPr id="10" name="Image 9" descr="1-s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22" y="941018"/>
              <a:ext cx="9580415" cy="5578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Flèche vers le bas 10"/>
            <p:cNvSpPr/>
            <p:nvPr/>
          </p:nvSpPr>
          <p:spPr>
            <a:xfrm>
              <a:off x="2401120" y="2089560"/>
              <a:ext cx="217052" cy="444843"/>
            </a:xfrm>
            <a:prstGeom prst="downArrow">
              <a:avLst/>
            </a:prstGeom>
            <a:solidFill>
              <a:srgbClr val="2323F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386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lèche vers le bas 11"/>
            <p:cNvSpPr/>
            <p:nvPr/>
          </p:nvSpPr>
          <p:spPr>
            <a:xfrm rot="16200000">
              <a:off x="2171501" y="5384661"/>
              <a:ext cx="204773" cy="471517"/>
            </a:xfrm>
            <a:prstGeom prst="downArrow">
              <a:avLst/>
            </a:prstGeom>
            <a:solidFill>
              <a:srgbClr val="2323F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386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lèche vers le bas 12"/>
            <p:cNvSpPr/>
            <p:nvPr/>
          </p:nvSpPr>
          <p:spPr>
            <a:xfrm rot="16200000">
              <a:off x="5065505" y="2074845"/>
              <a:ext cx="204773" cy="471517"/>
            </a:xfrm>
            <a:prstGeom prst="downArrow">
              <a:avLst/>
            </a:prstGeom>
            <a:solidFill>
              <a:srgbClr val="2323F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386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lèche vers le bas 13"/>
            <p:cNvSpPr/>
            <p:nvPr/>
          </p:nvSpPr>
          <p:spPr>
            <a:xfrm flipV="1">
              <a:off x="4637957" y="5336551"/>
              <a:ext cx="197056" cy="271908"/>
            </a:xfrm>
            <a:prstGeom prst="downArrow">
              <a:avLst/>
            </a:prstGeom>
            <a:solidFill>
              <a:srgbClr val="2323F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386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Virage 14"/>
            <p:cNvSpPr/>
            <p:nvPr/>
          </p:nvSpPr>
          <p:spPr>
            <a:xfrm>
              <a:off x="7059907" y="2382971"/>
              <a:ext cx="405584" cy="382590"/>
            </a:xfrm>
            <a:prstGeom prst="bentArrow">
              <a:avLst/>
            </a:prstGeom>
            <a:solidFill>
              <a:srgbClr val="2323F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386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500" b="0" i="0" u="none" strike="noStrike" kern="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Virage 15"/>
            <p:cNvSpPr/>
            <p:nvPr/>
          </p:nvSpPr>
          <p:spPr>
            <a:xfrm rot="5400000">
              <a:off x="6419098" y="2371475"/>
              <a:ext cx="382639" cy="405531"/>
            </a:xfrm>
            <a:prstGeom prst="bentArrow">
              <a:avLst/>
            </a:prstGeom>
            <a:solidFill>
              <a:srgbClr val="2323F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386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500" b="0" i="0" u="none" strike="noStrike" kern="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èche vers le bas 16"/>
            <p:cNvSpPr/>
            <p:nvPr/>
          </p:nvSpPr>
          <p:spPr>
            <a:xfrm rot="16200000">
              <a:off x="7657553" y="2123947"/>
              <a:ext cx="204771" cy="376071"/>
            </a:xfrm>
            <a:prstGeom prst="downArrow">
              <a:avLst/>
            </a:prstGeom>
            <a:solidFill>
              <a:srgbClr val="2323F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386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lèche vers le bas 17"/>
            <p:cNvSpPr/>
            <p:nvPr/>
          </p:nvSpPr>
          <p:spPr>
            <a:xfrm>
              <a:off x="8227360" y="5250759"/>
              <a:ext cx="240220" cy="369661"/>
            </a:xfrm>
            <a:prstGeom prst="downArrow">
              <a:avLst/>
            </a:prstGeom>
            <a:solidFill>
              <a:srgbClr val="2323F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386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9" name="Tableau 18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47670108"/>
              </p:ext>
            </p:extLst>
          </p:nvPr>
        </p:nvGraphicFramePr>
        <p:xfrm>
          <a:off x="181506" y="1281632"/>
          <a:ext cx="5765007" cy="2747385"/>
        </p:xfrm>
        <a:graphic>
          <a:graphicData uri="http://schemas.openxmlformats.org/drawingml/2006/table">
            <a:tbl>
              <a:tblPr firstRow="1" bandRow="1"/>
              <a:tblGrid>
                <a:gridCol w="1467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369">
                  <a:extLst>
                    <a:ext uri="{9D8B030D-6E8A-4147-A177-3AD203B41FA5}">
                      <a16:colId xmlns:a16="http://schemas.microsoft.com/office/drawing/2014/main" val="3747576155"/>
                    </a:ext>
                  </a:extLst>
                </a:gridCol>
                <a:gridCol w="1027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2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73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300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300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300" dirty="0" smtClean="0">
                          <a:latin typeface="Calibri" panose="020F0502020204030204" pitchFamily="34" charset="0"/>
                        </a:rPr>
                        <a:t>SPALAX-1</a:t>
                      </a:r>
                      <a:endParaRPr lang="fr-FR" sz="1300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300" dirty="0" smtClean="0">
                          <a:latin typeface="Calibri" panose="020F0502020204030204" pitchFamily="34" charset="0"/>
                        </a:rPr>
                        <a:t>SPALAX-NG</a:t>
                      </a:r>
                      <a:endParaRPr lang="fr-FR" sz="1300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36">
                <a:tc rowSpan="4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Cycle</a:t>
                      </a:r>
                      <a:r>
                        <a:rPr lang="fr-FR" sz="1300" b="1" kern="120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duration</a:t>
                      </a:r>
                      <a:endParaRPr lang="fr-FR" sz="1300" b="1" kern="1200" noProof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fr-FR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Air</a:t>
                      </a:r>
                      <a:r>
                        <a:rPr lang="fr-FR" sz="1300" b="1" kern="120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flow</a:t>
                      </a:r>
                      <a:endParaRPr lang="fr-FR" sz="1300" b="1" kern="1200" noProof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Xe volume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Detection</a:t>
                      </a:r>
                      <a:r>
                        <a:rPr lang="fr-FR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modes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(High </a:t>
                      </a:r>
                      <a:r>
                        <a:rPr lang="fr-FR" sz="1300" b="1" kern="120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resolution</a:t>
                      </a:r>
                      <a:r>
                        <a:rPr lang="fr-FR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fr-FR" sz="13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24 h</a:t>
                      </a:r>
                      <a:endParaRPr lang="fr-FR" sz="13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4h, 8h, 12h</a:t>
                      </a:r>
                      <a:endParaRPr lang="fr-FR" sz="1300" b="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736">
                <a:tc gridSpan="2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fr-FR" sz="1300" b="1" kern="1200" noProof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3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15 m</a:t>
                      </a:r>
                      <a:r>
                        <a:rPr lang="fr-FR" sz="1300" b="0" kern="12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</a:t>
                      </a: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/h</a:t>
                      </a:r>
                      <a:endParaRPr lang="fr-FR" sz="13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35 m</a:t>
                      </a:r>
                      <a:r>
                        <a:rPr lang="fr-FR" sz="1300" b="0" kern="12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</a:t>
                      </a: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/h</a:t>
                      </a:r>
                      <a:endParaRPr lang="fr-FR" sz="13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736">
                <a:tc gridSpan="2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kern="1200" noProof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kern="1200" baseline="300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1,3 cm</a:t>
                      </a:r>
                      <a:r>
                        <a:rPr lang="fr-FR" sz="1300" b="0" kern="12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 </a:t>
                      </a:r>
                      <a:r>
                        <a:rPr lang="fr-FR" sz="13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(8 h)</a:t>
                      </a:r>
                      <a:endParaRPr lang="fr-FR" sz="1300" b="0" kern="1200" baseline="300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4 cm</a:t>
                      </a:r>
                      <a:r>
                        <a:rPr lang="fr-FR" sz="1300" b="0" kern="12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 </a:t>
                      </a:r>
                      <a:r>
                        <a:rPr lang="fr-FR" sz="13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(8 h)</a:t>
                      </a:r>
                      <a:endParaRPr lang="fr-FR" sz="1300" b="0" kern="1200" baseline="300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697">
                <a:tc gridSpan="2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kern="1200" noProof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kern="1200" baseline="0" dirty="0" smtClean="0">
                        <a:solidFill>
                          <a:schemeClr val="tx1"/>
                        </a:solidFill>
                        <a:latin typeface="Symbol" panose="05050102010706020507" pitchFamily="18" charset="2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Direct</a:t>
                      </a:r>
                      <a:r>
                        <a:rPr lang="fr-FR" sz="1300" b="0" kern="1200" baseline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Arial" charset="0"/>
                        </a:rPr>
                        <a:t> g</a:t>
                      </a: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Direct </a:t>
                      </a:r>
                      <a:r>
                        <a:rPr lang="fr-FR" sz="1300" b="1" kern="1200" baseline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Arial" charset="0"/>
                        </a:rPr>
                        <a:t>g</a:t>
                      </a:r>
                      <a:r>
                        <a:rPr lang="fr-FR" sz="1300" b="0" kern="1200" baseline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and </a:t>
                      </a:r>
                      <a:r>
                        <a:rPr lang="fr-FR" sz="1300" b="1" kern="1200" baseline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Arial" charset="0"/>
                        </a:rPr>
                        <a:t>(b-g)</a:t>
                      </a:r>
                      <a:endParaRPr lang="fr-FR" sz="1300" b="1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736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Sensitivity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(</a:t>
                      </a:r>
                      <a:r>
                        <a:rPr lang="en-US" sz="1300" b="1" kern="120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mBq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/m</a:t>
                      </a:r>
                      <a:r>
                        <a:rPr lang="en-US" sz="1300" b="1" kern="1200" baseline="300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Xe-133</a:t>
                      </a: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 (8h)</a:t>
                      </a: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0.1</a:t>
                      </a:r>
                      <a:r>
                        <a:rPr lang="fr-FR" sz="13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 (12h) – 0.2 (8h) – 0.5 (4h)</a:t>
                      </a:r>
                      <a:endParaRPr lang="fr-FR" sz="13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73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/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Xe-135</a:t>
                      </a: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 (8h)</a:t>
                      </a: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 0.1</a:t>
                      </a:r>
                      <a:r>
                        <a:rPr lang="fr-FR" sz="13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 (12h) – 0.2 (8h) – 0.5 (4h)</a:t>
                      </a:r>
                      <a:endParaRPr lang="fr-FR" sz="13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73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/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Xe-131m</a:t>
                      </a: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 (8h)</a:t>
                      </a: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0.1</a:t>
                      </a:r>
                      <a:r>
                        <a:rPr lang="fr-FR" sz="13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 (12h) – 0.2 (8h) – 0.5 (4h)</a:t>
                      </a:r>
                      <a:endParaRPr lang="fr-FR" sz="13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73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/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Xe-133m</a:t>
                      </a: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 (8h)</a:t>
                      </a: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 0.1</a:t>
                      </a:r>
                      <a:r>
                        <a:rPr lang="fr-FR" sz="13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 (12h) – 0.2 (8h) – 0.5 (4h)</a:t>
                      </a:r>
                      <a:endParaRPr lang="fr-FR" sz="13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>
            <p:custDataLst>
              <p:tags r:id="rId8"/>
            </p:custDataLst>
          </p:nvPr>
        </p:nvSpPr>
        <p:spPr>
          <a:xfrm>
            <a:off x="6672669" y="3893171"/>
            <a:ext cx="39933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latin typeface="Calibri" pitchFamily="34" charset="0"/>
                <a:cs typeface="Arial" charset="0"/>
              </a:rPr>
              <a:t>High </a:t>
            </a:r>
            <a:r>
              <a:rPr lang="fr-FR" sz="1600" b="1" dirty="0" err="1" smtClean="0">
                <a:latin typeface="Calibri" pitchFamily="34" charset="0"/>
                <a:cs typeface="Arial" charset="0"/>
              </a:rPr>
              <a:t>resolution</a:t>
            </a:r>
            <a:r>
              <a:rPr lang="fr-FR" sz="1600" b="1" dirty="0" smtClean="0">
                <a:latin typeface="Calibri" pitchFamily="34" charset="0"/>
                <a:cs typeface="Arial" charset="0"/>
              </a:rPr>
              <a:t> </a:t>
            </a:r>
            <a:r>
              <a:rPr lang="el-GR" sz="1600" b="1" dirty="0" smtClean="0">
                <a:latin typeface="Calibri" pitchFamily="34" charset="0"/>
                <a:cs typeface="Arial" charset="0"/>
              </a:rPr>
              <a:t>βγ</a:t>
            </a:r>
            <a:r>
              <a:rPr lang="fr-FR" sz="1600" b="1" dirty="0" smtClean="0">
                <a:latin typeface="Calibri" pitchFamily="34" charset="0"/>
                <a:cs typeface="Arial" charset="0"/>
              </a:rPr>
              <a:t> </a:t>
            </a:r>
            <a:r>
              <a:rPr lang="fr-FR" sz="1600" b="1" dirty="0" err="1" smtClean="0">
                <a:latin typeface="Calibri" pitchFamily="34" charset="0"/>
                <a:cs typeface="Arial" charset="0"/>
              </a:rPr>
              <a:t>coincidence</a:t>
            </a:r>
            <a:r>
              <a:rPr lang="fr-FR" sz="1600" b="1" dirty="0" smtClean="0">
                <a:latin typeface="Calibri" pitchFamily="34" charset="0"/>
                <a:cs typeface="Arial" charset="0"/>
              </a:rPr>
              <a:t> detector</a:t>
            </a:r>
            <a:endParaRPr lang="fr-FR" sz="1600" b="1" dirty="0">
              <a:latin typeface="Calibri" pitchFamily="34" charset="0"/>
              <a:cs typeface="Arial" charset="0"/>
            </a:endParaRPr>
          </a:p>
        </p:txBody>
      </p:sp>
      <p:grpSp>
        <p:nvGrpSpPr>
          <p:cNvPr id="34" name="Groupe 33"/>
          <p:cNvGrpSpPr/>
          <p:nvPr>
            <p:custDataLst>
              <p:tags r:id="rId9"/>
            </p:custDataLst>
          </p:nvPr>
        </p:nvGrpSpPr>
        <p:grpSpPr>
          <a:xfrm>
            <a:off x="7244417" y="4161025"/>
            <a:ext cx="3711817" cy="2561673"/>
            <a:chOff x="6885569" y="3801220"/>
            <a:chExt cx="3756992" cy="2561673"/>
          </a:xfrm>
        </p:grpSpPr>
        <p:grpSp>
          <p:nvGrpSpPr>
            <p:cNvPr id="4" name="Groupe 3"/>
            <p:cNvGrpSpPr/>
            <p:nvPr/>
          </p:nvGrpSpPr>
          <p:grpSpPr>
            <a:xfrm>
              <a:off x="6885569" y="3801220"/>
              <a:ext cx="2985653" cy="2561673"/>
              <a:chOff x="7318909" y="3981026"/>
              <a:chExt cx="2985653" cy="2561673"/>
            </a:xfrm>
          </p:grpSpPr>
          <p:pic>
            <p:nvPicPr>
              <p:cNvPr id="20" name="Picture 5" descr="C:\Users\ADM_TOPINS\Pictures\IMG_0295.JP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69" t="13518" r="14865" b="4128"/>
              <a:stretch>
                <a:fillRect/>
              </a:stretch>
            </p:blipFill>
            <p:spPr bwMode="auto">
              <a:xfrm>
                <a:off x="7318909" y="4021280"/>
                <a:ext cx="2053235" cy="2521419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381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65" r="6404" b="10931"/>
              <a:stretch/>
            </p:blipFill>
            <p:spPr bwMode="auto">
              <a:xfrm>
                <a:off x="9416029" y="4206553"/>
                <a:ext cx="888533" cy="923532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381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Flèche courbée vers le haut 21"/>
              <p:cNvSpPr/>
              <p:nvPr/>
            </p:nvSpPr>
            <p:spPr>
              <a:xfrm rot="10605800">
                <a:off x="8404805" y="3981026"/>
                <a:ext cx="1220900" cy="435804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8782397" y="5033575"/>
              <a:ext cx="18601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 err="1" smtClean="0">
                  <a:latin typeface="Calibri" pitchFamily="34" charset="0"/>
                  <a:cs typeface="Arial" charset="0"/>
                </a:rPr>
                <a:t>PIPSBox</a:t>
              </a:r>
              <a:r>
                <a:rPr lang="fr-FR" sz="1600" b="1" dirty="0" smtClean="0">
                  <a:latin typeface="Calibri" pitchFamily="34" charset="0"/>
                  <a:cs typeface="Arial" charset="0"/>
                </a:rPr>
                <a:t>: </a:t>
              </a:r>
              <a:r>
                <a:rPr lang="el-GR" sz="1600" b="1" dirty="0" smtClean="0">
                  <a:latin typeface="Calibri" pitchFamily="34" charset="0"/>
                  <a:cs typeface="Arial" charset="0"/>
                </a:rPr>
                <a:t>β</a:t>
              </a:r>
              <a:r>
                <a:rPr lang="fr-FR" sz="1600" b="1" dirty="0" smtClean="0">
                  <a:latin typeface="Calibri" pitchFamily="34" charset="0"/>
                  <a:cs typeface="Arial" charset="0"/>
                </a:rPr>
                <a:t> detector (CEA/</a:t>
              </a:r>
              <a:r>
                <a:rPr lang="fr-FR" sz="1600" b="1" dirty="0" err="1" smtClean="0">
                  <a:latin typeface="Calibri" pitchFamily="34" charset="0"/>
                  <a:cs typeface="Arial" charset="0"/>
                </a:rPr>
                <a:t>Mirion</a:t>
              </a:r>
              <a:r>
                <a:rPr lang="fr-FR" sz="1600" b="1" dirty="0" smtClean="0">
                  <a:latin typeface="Calibri" pitchFamily="34" charset="0"/>
                  <a:cs typeface="Arial" charset="0"/>
                </a:rPr>
                <a:t>)</a:t>
              </a:r>
              <a:endParaRPr lang="fr-FR" sz="1600" b="1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6" name="Flèche gauche 25"/>
            <p:cNvSpPr/>
            <p:nvPr/>
          </p:nvSpPr>
          <p:spPr>
            <a:xfrm rot="3071990">
              <a:off x="9516579" y="4851723"/>
              <a:ext cx="350043" cy="16430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41011" y="5726981"/>
              <a:ext cx="11704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 err="1" smtClean="0">
                  <a:latin typeface="Calibri" pitchFamily="34" charset="0"/>
                  <a:cs typeface="Arial" charset="0"/>
                </a:rPr>
                <a:t>HPGe</a:t>
              </a:r>
              <a:r>
                <a:rPr lang="fr-FR" sz="1600" b="1" dirty="0" smtClean="0">
                  <a:latin typeface="Calibri" pitchFamily="34" charset="0"/>
                  <a:cs typeface="Arial" charset="0"/>
                </a:rPr>
                <a:t>: </a:t>
              </a:r>
              <a:r>
                <a:rPr lang="el-GR" sz="1600" b="1" dirty="0" smtClean="0">
                  <a:latin typeface="Calibri" pitchFamily="34" charset="0"/>
                  <a:cs typeface="Arial" charset="0"/>
                </a:rPr>
                <a:t>γ</a:t>
              </a:r>
              <a:r>
                <a:rPr lang="fr-FR" sz="1600" b="1" dirty="0" smtClean="0">
                  <a:latin typeface="Calibri" pitchFamily="34" charset="0"/>
                  <a:cs typeface="Arial" charset="0"/>
                </a:rPr>
                <a:t> detector</a:t>
              </a:r>
              <a:endParaRPr lang="fr-FR" sz="1600" b="1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8" name="Flèche gauche 27"/>
            <p:cNvSpPr/>
            <p:nvPr/>
          </p:nvSpPr>
          <p:spPr>
            <a:xfrm rot="2486305">
              <a:off x="8032454" y="5298904"/>
              <a:ext cx="1419806" cy="17248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518960" y="5398401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 smtClean="0">
                  <a:latin typeface="Calibri" pitchFamily="34" charset="0"/>
                  <a:cs typeface="Arial" charset="0"/>
                </a:rPr>
                <a:t>+</a:t>
              </a:r>
              <a:endParaRPr lang="fr-FR" sz="2800" dirty="0"/>
            </a:p>
          </p:txBody>
        </p:sp>
      </p:grpSp>
      <p:sp>
        <p:nvSpPr>
          <p:cNvPr id="30" name="Rectangle 29"/>
          <p:cNvSpPr/>
          <p:nvPr>
            <p:custDataLst>
              <p:tags r:id="rId10"/>
            </p:custDataLst>
          </p:nvPr>
        </p:nvSpPr>
        <p:spPr>
          <a:xfrm>
            <a:off x="1365287" y="4117928"/>
            <a:ext cx="4194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600" b="1" dirty="0" err="1"/>
              <a:t>Sample</a:t>
            </a:r>
            <a:r>
              <a:rPr lang="fr-FR" altLang="fr-FR" sz="1600" b="1" dirty="0"/>
              <a:t> </a:t>
            </a:r>
            <a:r>
              <a:rPr lang="fr-FR" altLang="fr-FR" sz="1600" b="1" dirty="0" err="1"/>
              <a:t>automatic</a:t>
            </a:r>
            <a:r>
              <a:rPr lang="fr-FR" altLang="fr-FR" sz="1600" b="1" dirty="0"/>
              <a:t> report (</a:t>
            </a:r>
            <a:r>
              <a:rPr lang="fr-FR" altLang="fr-FR" sz="1600" b="1" dirty="0" err="1"/>
              <a:t>RNELPh</a:t>
            </a:r>
            <a:r>
              <a:rPr lang="fr-FR" altLang="fr-FR" sz="1600" b="1" dirty="0"/>
              <a:t> software)</a:t>
            </a:r>
            <a:endParaRPr lang="fr-FR" sz="1600" dirty="0"/>
          </a:p>
        </p:txBody>
      </p:sp>
      <p:pic>
        <p:nvPicPr>
          <p:cNvPr id="31" name="Image 61" descr="image00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1" b="22110"/>
          <a:stretch/>
        </p:blipFill>
        <p:spPr bwMode="auto">
          <a:xfrm>
            <a:off x="26380" y="4376490"/>
            <a:ext cx="3558651" cy="239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>
            <p:custDataLst>
              <p:tags r:id="rId12"/>
            </p:custDataLst>
          </p:nvPr>
        </p:nvSpPr>
        <p:spPr>
          <a:xfrm>
            <a:off x="1013125" y="1008942"/>
            <a:ext cx="4194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600" b="1" dirty="0" smtClean="0"/>
              <a:t>Performances</a:t>
            </a:r>
            <a:endParaRPr lang="fr-FR" sz="1600" dirty="0"/>
          </a:p>
        </p:txBody>
      </p:sp>
      <p:sp>
        <p:nvSpPr>
          <p:cNvPr id="35" name="Rectangle 34"/>
          <p:cNvSpPr/>
          <p:nvPr>
            <p:custDataLst>
              <p:tags r:id="rId13"/>
            </p:custDataLst>
          </p:nvPr>
        </p:nvSpPr>
        <p:spPr>
          <a:xfrm>
            <a:off x="6569249" y="1045340"/>
            <a:ext cx="39933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latin typeface="Calibri" pitchFamily="34" charset="0"/>
                <a:cs typeface="Arial" charset="0"/>
              </a:rPr>
              <a:t>SNG description</a:t>
            </a:r>
            <a:endParaRPr lang="fr-FR" sz="1600" b="1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159556" y="187266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Rxe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Isotopic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ratios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P2.4-459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37" y="201123"/>
            <a:ext cx="1737843" cy="689706"/>
          </a:xfrm>
          <a:prstGeom prst="rect">
            <a:avLst/>
          </a:prstGeom>
        </p:spPr>
      </p:pic>
      <p:grpSp>
        <p:nvGrpSpPr>
          <p:cNvPr id="12" name="Groupe 11"/>
          <p:cNvGrpSpPr/>
          <p:nvPr>
            <p:custDataLst>
              <p:tags r:id="rId5"/>
            </p:custDataLst>
          </p:nvPr>
        </p:nvGrpSpPr>
        <p:grpSpPr>
          <a:xfrm>
            <a:off x="455591" y="1111500"/>
            <a:ext cx="4720694" cy="2654660"/>
            <a:chOff x="15175" y="750052"/>
            <a:chExt cx="5773783" cy="4114020"/>
          </a:xfrm>
        </p:grpSpPr>
        <p:grpSp>
          <p:nvGrpSpPr>
            <p:cNvPr id="13" name="Groupe 12"/>
            <p:cNvGrpSpPr/>
            <p:nvPr/>
          </p:nvGrpSpPr>
          <p:grpSpPr>
            <a:xfrm>
              <a:off x="15175" y="750052"/>
              <a:ext cx="5773783" cy="4114020"/>
              <a:chOff x="15175" y="750052"/>
              <a:chExt cx="5773783" cy="4114020"/>
            </a:xfrm>
          </p:grpSpPr>
          <p:pic>
            <p:nvPicPr>
              <p:cNvPr id="17" name="Image 16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 rotWithShape="1"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42"/>
              <a:stretch/>
            </p:blipFill>
            <p:spPr>
              <a:xfrm>
                <a:off x="15175" y="750052"/>
                <a:ext cx="5773783" cy="4114020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2484551" y="2762454"/>
                <a:ext cx="865943" cy="57236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fr-FR" sz="2400" b="1" dirty="0" smtClean="0"/>
                  <a:t>Paris</a:t>
                </a:r>
                <a:endParaRPr lang="en-US" sz="2400" dirty="0"/>
              </a:p>
            </p:txBody>
          </p:sp>
        </p:grpSp>
        <p:sp>
          <p:nvSpPr>
            <p:cNvPr id="14" name="ZoneTexte 9"/>
            <p:cNvSpPr txBox="1">
              <a:spLocks noChangeArrowheads="1"/>
            </p:cNvSpPr>
            <p:nvPr/>
          </p:nvSpPr>
          <p:spPr bwMode="auto">
            <a:xfrm>
              <a:off x="3070279" y="1126566"/>
              <a:ext cx="151288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Aft>
                  <a:spcPts val="400"/>
                </a:spcAft>
                <a:buFont typeface="Arial" charset="0"/>
                <a:defRPr sz="2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000"/>
                </a:lnSpc>
                <a:buSzPct val="90000"/>
                <a:buBlip>
                  <a:blip r:embed="rId25"/>
                </a:buBlip>
                <a:defRPr sz="1600">
                  <a:solidFill>
                    <a:srgbClr val="666666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000"/>
                </a:lnSpc>
                <a:buSzPct val="36000"/>
                <a:buFont typeface="Arial" charset="0"/>
                <a:defRPr sz="1600">
                  <a:solidFill>
                    <a:srgbClr val="666666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000"/>
                </a:lnSpc>
                <a:buClr>
                  <a:srgbClr val="666666"/>
                </a:buClr>
                <a:buSzPct val="36000"/>
                <a:buBlip>
                  <a:blip r:embed="rId26"/>
                </a:buBlip>
                <a:defRPr sz="1600">
                  <a:solidFill>
                    <a:srgbClr val="666666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ts val="2000"/>
                </a:lnSpc>
                <a:buClr>
                  <a:srgbClr val="666666"/>
                </a:buClr>
                <a:buFont typeface="Arial" charset="0"/>
                <a:buChar char="-"/>
                <a:defRPr sz="1600">
                  <a:solidFill>
                    <a:srgbClr val="666666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666666"/>
                </a:buClr>
                <a:buFont typeface="Arial" charset="0"/>
                <a:buChar char="-"/>
                <a:defRPr sz="1600">
                  <a:solidFill>
                    <a:srgbClr val="666666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666666"/>
                </a:buClr>
                <a:buFont typeface="Arial" charset="0"/>
                <a:buChar char="-"/>
                <a:defRPr sz="1600">
                  <a:solidFill>
                    <a:srgbClr val="666666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666666"/>
                </a:buClr>
                <a:buFont typeface="Arial" charset="0"/>
                <a:buChar char="-"/>
                <a:defRPr sz="1600">
                  <a:solidFill>
                    <a:srgbClr val="666666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666666"/>
                </a:buClr>
                <a:buFont typeface="Arial" charset="0"/>
                <a:buChar char="-"/>
                <a:defRPr sz="1600">
                  <a:solidFill>
                    <a:srgbClr val="666666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FontTx/>
                <a:buNone/>
              </a:pPr>
              <a:r>
                <a:rPr lang="fr-FR" altLang="fr-FR" sz="1050" b="1" dirty="0">
                  <a:solidFill>
                    <a:schemeClr val="tx1"/>
                  </a:solidFill>
                </a:rPr>
                <a:t>SPALAX-1 MDC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282804" y="1861187"/>
              <a:ext cx="1511300" cy="2778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  <a:cs typeface="+mn-cs"/>
                </a:rPr>
                <a:t>SNG MDC</a:t>
              </a:r>
            </a:p>
          </p:txBody>
        </p:sp>
      </p:grpSp>
      <p:sp>
        <p:nvSpPr>
          <p:cNvPr id="21" name="Rectangle 20"/>
          <p:cNvSpPr/>
          <p:nvPr>
            <p:custDataLst>
              <p:tags r:id="rId6"/>
            </p:custDataLst>
          </p:nvPr>
        </p:nvSpPr>
        <p:spPr>
          <a:xfrm>
            <a:off x="8251622" y="834941"/>
            <a:ext cx="954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Ottawa</a:t>
            </a:r>
            <a:endParaRPr lang="en-US" dirty="0"/>
          </a:p>
        </p:txBody>
      </p:sp>
      <p:grpSp>
        <p:nvGrpSpPr>
          <p:cNvPr id="47" name="Groupe 46"/>
          <p:cNvGrpSpPr/>
          <p:nvPr>
            <p:custDataLst>
              <p:tags r:id="rId7"/>
            </p:custDataLst>
          </p:nvPr>
        </p:nvGrpSpPr>
        <p:grpSpPr>
          <a:xfrm>
            <a:off x="6688299" y="1133051"/>
            <a:ext cx="3935737" cy="2662279"/>
            <a:chOff x="4792939" y="1100517"/>
            <a:chExt cx="3935737" cy="2662279"/>
          </a:xfrm>
        </p:grpSpPr>
        <p:pic>
          <p:nvPicPr>
            <p:cNvPr id="22" name="Image 21"/>
            <p:cNvPicPr/>
            <p:nvPr>
              <p:custDataLst>
                <p:tags r:id="rId19"/>
              </p:custDataLst>
            </p:nvPr>
          </p:nvPicPr>
          <p:blipFill rotWithShape="1">
            <a:blip r:embed="rId27"/>
            <a:srcRect l="2690" b="4678"/>
            <a:stretch/>
          </p:blipFill>
          <p:spPr>
            <a:xfrm>
              <a:off x="4792939" y="1100517"/>
              <a:ext cx="3935737" cy="266227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327607" y="2377512"/>
              <a:ext cx="977025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2400" b="1" dirty="0" smtClean="0"/>
                <a:t>Ottawa</a:t>
              </a:r>
              <a:endParaRPr lang="en-US" sz="2400" dirty="0"/>
            </a:p>
          </p:txBody>
        </p:sp>
      </p:grpSp>
      <p:pic>
        <p:nvPicPr>
          <p:cNvPr id="24" name="Image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38912" y="3879904"/>
            <a:ext cx="3835697" cy="2253858"/>
          </a:xfrm>
          <a:prstGeom prst="rect">
            <a:avLst/>
          </a:prstGeom>
        </p:spPr>
      </p:pic>
      <p:sp>
        <p:nvSpPr>
          <p:cNvPr id="25" name="Rectangle à coins arrondis 24"/>
          <p:cNvSpPr/>
          <p:nvPr>
            <p:custDataLst>
              <p:tags r:id="rId9"/>
            </p:custDataLst>
          </p:nvPr>
        </p:nvSpPr>
        <p:spPr>
          <a:xfrm>
            <a:off x="24228" y="6125669"/>
            <a:ext cx="3892608" cy="679826"/>
          </a:xfrm>
          <a:prstGeom prst="roundRect">
            <a:avLst/>
          </a:prstGeom>
          <a:solidFill>
            <a:srgbClr val="3F3F3F"/>
          </a:solidFill>
          <a:ln w="12700" cap="flat" cmpd="sng" algn="ctr">
            <a:solidFill>
              <a:srgbClr val="3F3F3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defTabSz="638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Presence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of Xe in &gt;</a:t>
            </a:r>
            <a:r>
              <a:rPr kumimoji="0" lang="fr-FR" sz="12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50% of</a:t>
            </a:r>
            <a:r>
              <a:rPr kumimoji="0" lang="fr-FR" sz="12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the </a:t>
            </a:r>
            <a:r>
              <a:rPr kumimoji="0" lang="fr-FR" sz="1200" b="1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samples</a:t>
            </a:r>
            <a:endParaRPr kumimoji="0" lang="fr-FR" sz="1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1" defTabSz="638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b="1" kern="0" dirty="0">
                <a:solidFill>
                  <a:prstClr val="white"/>
                </a:solidFill>
                <a:latin typeface="Calibri"/>
              </a:rPr>
              <a:t>M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ore </a:t>
            </a: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than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2 isotopes in &gt; 15% of the </a:t>
            </a: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samples</a:t>
            </a:r>
            <a:endParaRPr kumimoji="0" lang="fr-FR" sz="1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1" defTabSz="638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Some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samples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with</a:t>
            </a:r>
            <a:r>
              <a:rPr kumimoji="0" lang="fr-FR" sz="12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fr-FR" sz="1200" b="1" kern="0" dirty="0">
                <a:solidFill>
                  <a:prstClr val="white"/>
                </a:solidFill>
                <a:latin typeface="Calibri"/>
              </a:rPr>
              <a:t>u</a:t>
            </a: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nusual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detections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of single Xe-131m</a:t>
            </a:r>
          </a:p>
        </p:txBody>
      </p:sp>
      <p:sp>
        <p:nvSpPr>
          <p:cNvPr id="26" name="Rectangle 25"/>
          <p:cNvSpPr/>
          <p:nvPr>
            <p:custDataLst>
              <p:tags r:id="rId10"/>
            </p:custDataLst>
          </p:nvPr>
        </p:nvSpPr>
        <p:spPr>
          <a:xfrm>
            <a:off x="847898" y="3851089"/>
            <a:ext cx="2217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err="1" smtClean="0"/>
              <a:t>Sample</a:t>
            </a:r>
            <a:r>
              <a:rPr lang="fr-FR" b="1" dirty="0" smtClean="0"/>
              <a:t> compositions</a:t>
            </a:r>
            <a:endParaRPr lang="en-US" dirty="0"/>
          </a:p>
        </p:txBody>
      </p:sp>
      <p:sp>
        <p:nvSpPr>
          <p:cNvPr id="35" name="Rectangle à coins arrondis 34"/>
          <p:cNvSpPr/>
          <p:nvPr>
            <p:custDataLst>
              <p:tags r:id="rId11"/>
            </p:custDataLst>
          </p:nvPr>
        </p:nvSpPr>
        <p:spPr>
          <a:xfrm>
            <a:off x="4494436" y="6378572"/>
            <a:ext cx="2805547" cy="331738"/>
          </a:xfrm>
          <a:prstGeom prst="roundRect">
            <a:avLst/>
          </a:prstGeom>
          <a:solidFill>
            <a:srgbClr val="3F3F3F"/>
          </a:solidFill>
          <a:ln w="12700" cap="flat" cmpd="sng" algn="ctr">
            <a:solidFill>
              <a:srgbClr val="3F3F3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algn="ctr" defTabSz="638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Abnormal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Xe-131m/Xe-133 ratios</a:t>
            </a:r>
          </a:p>
        </p:txBody>
      </p:sp>
      <p:grpSp>
        <p:nvGrpSpPr>
          <p:cNvPr id="46" name="Groupe 45"/>
          <p:cNvGrpSpPr/>
          <p:nvPr>
            <p:custDataLst>
              <p:tags r:id="rId12"/>
            </p:custDataLst>
          </p:nvPr>
        </p:nvGrpSpPr>
        <p:grpSpPr>
          <a:xfrm>
            <a:off x="4118370" y="3879904"/>
            <a:ext cx="3464688" cy="2413739"/>
            <a:chOff x="4370554" y="3920443"/>
            <a:chExt cx="3464688" cy="1989703"/>
          </a:xfrm>
        </p:grpSpPr>
        <p:grpSp>
          <p:nvGrpSpPr>
            <p:cNvPr id="27" name="Groupe 26"/>
            <p:cNvGrpSpPr/>
            <p:nvPr/>
          </p:nvGrpSpPr>
          <p:grpSpPr>
            <a:xfrm>
              <a:off x="4370554" y="3920443"/>
              <a:ext cx="3464688" cy="1989703"/>
              <a:chOff x="145472" y="861362"/>
              <a:chExt cx="5548747" cy="1989703"/>
            </a:xfrm>
          </p:grpSpPr>
          <p:pic>
            <p:nvPicPr>
              <p:cNvPr id="29" name="Image 28"/>
              <p:cNvPicPr/>
              <p:nvPr/>
            </p:nvPicPr>
            <p:blipFill rotWithShape="1"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9" t="3447" r="1547" b="67669"/>
              <a:stretch/>
            </p:blipFill>
            <p:spPr bwMode="auto">
              <a:xfrm>
                <a:off x="162450" y="1862509"/>
                <a:ext cx="5460665" cy="988556"/>
              </a:xfrm>
              <a:prstGeom prst="rect">
                <a:avLst/>
              </a:prstGeom>
              <a:noFill/>
            </p:spPr>
          </p:pic>
          <p:pic>
            <p:nvPicPr>
              <p:cNvPr id="28" name="Image 27"/>
              <p:cNvPicPr/>
              <p:nvPr/>
            </p:nvPicPr>
            <p:blipFill rotWithShape="1"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52" b="68156"/>
              <a:stretch/>
            </p:blipFill>
            <p:spPr bwMode="auto">
              <a:xfrm>
                <a:off x="145472" y="861362"/>
                <a:ext cx="5548747" cy="978807"/>
              </a:xfrm>
              <a:prstGeom prst="rect">
                <a:avLst/>
              </a:prstGeom>
              <a:noFill/>
            </p:spPr>
          </p:pic>
        </p:grpSp>
        <p:sp>
          <p:nvSpPr>
            <p:cNvPr id="4" name="ZoneTexte 3"/>
            <p:cNvSpPr txBox="1"/>
            <p:nvPr/>
          </p:nvSpPr>
          <p:spPr>
            <a:xfrm>
              <a:off x="5635264" y="3986119"/>
              <a:ext cx="1209650" cy="2154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 dirty="0" smtClean="0"/>
                <a:t>Paris</a:t>
              </a:r>
              <a:endParaRPr lang="fr-FR" sz="1400" b="1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5635263" y="4949173"/>
              <a:ext cx="1181329" cy="2154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 dirty="0" smtClean="0"/>
                <a:t>Ottawa</a:t>
              </a:r>
              <a:endParaRPr lang="fr-FR" sz="1400" b="1" dirty="0"/>
            </a:p>
          </p:txBody>
        </p:sp>
      </p:grpSp>
      <p:pic>
        <p:nvPicPr>
          <p:cNvPr id="45" name="Image 4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723944" y="3822293"/>
            <a:ext cx="2977609" cy="2556279"/>
          </a:xfrm>
          <a:prstGeom prst="rect">
            <a:avLst/>
          </a:prstGeom>
        </p:spPr>
      </p:pic>
      <p:sp>
        <p:nvSpPr>
          <p:cNvPr id="48" name="Rectangle à coins arrondis 47"/>
          <p:cNvSpPr/>
          <p:nvPr>
            <p:custDataLst>
              <p:tags r:id="rId14"/>
            </p:custDataLst>
          </p:nvPr>
        </p:nvSpPr>
        <p:spPr>
          <a:xfrm>
            <a:off x="7723944" y="6378572"/>
            <a:ext cx="2977609" cy="467071"/>
          </a:xfrm>
          <a:prstGeom prst="roundRect">
            <a:avLst/>
          </a:prstGeom>
          <a:solidFill>
            <a:srgbClr val="3F3F3F"/>
          </a:solidFill>
          <a:ln w="12700" cap="flat" cmpd="sng" algn="ctr">
            <a:solidFill>
              <a:srgbClr val="3F3F3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defTabSz="638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Many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det</a:t>
            </a:r>
            <a:r>
              <a:rPr lang="fr-FR" sz="1200" b="1" kern="0" dirty="0" err="1" smtClean="0">
                <a:solidFill>
                  <a:prstClr val="white"/>
                </a:solidFill>
                <a:latin typeface="Calibri"/>
              </a:rPr>
              <a:t>ections</a:t>
            </a:r>
            <a:r>
              <a:rPr lang="fr-FR" sz="1200" b="1" kern="0" dirty="0" smtClean="0">
                <a:solidFill>
                  <a:prstClr val="white"/>
                </a:solidFill>
                <a:latin typeface="Calibri"/>
              </a:rPr>
              <a:t> of</a:t>
            </a:r>
            <a:r>
              <a:rPr kumimoji="0" lang="fr-FR" sz="12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4 </a:t>
            </a:r>
            <a:r>
              <a:rPr kumimoji="0" lang="fr-FR" sz="1200" b="1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RXe</a:t>
            </a:r>
            <a:r>
              <a:rPr kumimoji="0" lang="fr-FR" sz="12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1200" b="1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samples</a:t>
            </a:r>
            <a:endParaRPr kumimoji="0" lang="fr-FR" sz="1200" b="1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1" defTabSz="638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b="1" kern="0" dirty="0" smtClean="0">
                <a:solidFill>
                  <a:prstClr val="white"/>
                </a:solidFill>
                <a:latin typeface="Calibri"/>
              </a:rPr>
              <a:t>Ratios </a:t>
            </a:r>
            <a:r>
              <a:rPr lang="fr-FR" sz="1200" b="1" kern="0" dirty="0" smtClean="0">
                <a:solidFill>
                  <a:prstClr val="white"/>
                </a:solidFill>
                <a:latin typeface="Calibri"/>
              </a:rPr>
              <a:t>c</a:t>
            </a: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onsistent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with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the </a:t>
            </a: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usual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triggers</a:t>
            </a:r>
          </a:p>
        </p:txBody>
      </p:sp>
      <p:sp>
        <p:nvSpPr>
          <p:cNvPr id="49" name="Rectangle à coins arrondis 48"/>
          <p:cNvSpPr/>
          <p:nvPr>
            <p:custDataLst>
              <p:tags r:id="rId15"/>
            </p:custDataLst>
          </p:nvPr>
        </p:nvSpPr>
        <p:spPr>
          <a:xfrm>
            <a:off x="5204939" y="1872439"/>
            <a:ext cx="1443052" cy="1223244"/>
          </a:xfrm>
          <a:prstGeom prst="roundRect">
            <a:avLst/>
          </a:prstGeom>
          <a:solidFill>
            <a:srgbClr val="3F3F3F"/>
          </a:solidFill>
          <a:ln w="12700" cap="flat" cmpd="sng" algn="ctr">
            <a:solidFill>
              <a:srgbClr val="3F3F3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algn="ctr" defTabSz="638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Paris &amp; Ottawa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detection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logs</a:t>
            </a:r>
          </a:p>
        </p:txBody>
      </p:sp>
      <p:sp>
        <p:nvSpPr>
          <p:cNvPr id="51" name="Flèche gauche 50"/>
          <p:cNvSpPr/>
          <p:nvPr>
            <p:custDataLst>
              <p:tags r:id="rId16"/>
            </p:custDataLst>
          </p:nvPr>
        </p:nvSpPr>
        <p:spPr>
          <a:xfrm flipH="1">
            <a:off x="6554409" y="2410046"/>
            <a:ext cx="319088" cy="1082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gauche 51"/>
          <p:cNvSpPr/>
          <p:nvPr>
            <p:custDataLst>
              <p:tags r:id="rId17"/>
            </p:custDataLst>
          </p:nvPr>
        </p:nvSpPr>
        <p:spPr>
          <a:xfrm rot="10800000" flipH="1">
            <a:off x="4975644" y="2400746"/>
            <a:ext cx="319088" cy="1082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>
            <p:custDataLst>
              <p:tags r:id="rId18"/>
            </p:custDataLst>
          </p:nvPr>
        </p:nvSpPr>
        <p:spPr>
          <a:xfrm>
            <a:off x="9283164" y="3851089"/>
            <a:ext cx="69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MIRC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P2.4-459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53" y="201123"/>
            <a:ext cx="1737843" cy="689706"/>
          </a:xfrm>
          <a:prstGeom prst="rect">
            <a:avLst/>
          </a:prstGeom>
        </p:spPr>
      </p:pic>
      <p:pic>
        <p:nvPicPr>
          <p:cNvPr id="8" name="Picture 2" descr="U:\cea_homes\workatm\workatm\02_PRESENTATIONS_CONF_WORKSHOPS_REVUES\CONF_WORKSHOP_REVUES\SnT2021\20181231_Xe_131m_133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0"/>
          <a:stretch/>
        </p:blipFill>
        <p:spPr bwMode="auto">
          <a:xfrm>
            <a:off x="179524" y="1595731"/>
            <a:ext cx="3139683" cy="290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1437605" y="-1353859"/>
            <a:ext cx="3244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Case </a:t>
            </a:r>
            <a:r>
              <a:rPr lang="en-US" sz="2000" dirty="0"/>
              <a:t>of Xe-131m and Xe-133 detections on Dec. 31, </a:t>
            </a:r>
            <a:r>
              <a:rPr lang="en-US" sz="2000" dirty="0" smtClean="0"/>
              <a:t>2018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(higher </a:t>
            </a:r>
            <a:r>
              <a:rPr lang="en-US" sz="2000" dirty="0"/>
              <a:t>isotopic ratio: 5.9)</a:t>
            </a:r>
            <a:endParaRPr lang="fr-FR" sz="2000" dirty="0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00" y="1340618"/>
            <a:ext cx="3101908" cy="30339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14" y="1340618"/>
            <a:ext cx="3081267" cy="3003588"/>
          </a:xfrm>
          <a:prstGeom prst="rect">
            <a:avLst/>
          </a:prstGeom>
        </p:spPr>
      </p:pic>
      <p:sp>
        <p:nvSpPr>
          <p:cNvPr id="12" name="ZoneTexte 11"/>
          <p:cNvSpPr txBox="1"/>
          <p:nvPr>
            <p:custDataLst>
              <p:tags r:id="rId8"/>
            </p:custDataLst>
          </p:nvPr>
        </p:nvSpPr>
        <p:spPr>
          <a:xfrm>
            <a:off x="4485221" y="4288240"/>
            <a:ext cx="6263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cs typeface="Calibri" panose="020F0502020204030204" pitchFamily="34" charset="0"/>
              </a:rPr>
              <a:t>(100%=</a:t>
            </a:r>
            <a:r>
              <a:rPr lang="en-US" sz="1200" b="1" dirty="0" smtClean="0">
                <a:cs typeface="Calibri" panose="020F0502020204030204" pitchFamily="34" charset="0"/>
              </a:rPr>
              <a:t>regions </a:t>
            </a:r>
            <a:r>
              <a:rPr lang="en-US" sz="1200" b="1" dirty="0">
                <a:cs typeface="Calibri" panose="020F0502020204030204" pitchFamily="34" charset="0"/>
              </a:rPr>
              <a:t>where a single source can be at the origin of the 5 </a:t>
            </a:r>
            <a:r>
              <a:rPr lang="en-US" sz="1200" b="1" dirty="0" smtClean="0">
                <a:cs typeface="Calibri" panose="020F0502020204030204" pitchFamily="34" charset="0"/>
              </a:rPr>
              <a:t>main Xe-131m detections) </a:t>
            </a:r>
            <a:r>
              <a:rPr lang="fr-FR" sz="1200" b="1" dirty="0" smtClean="0">
                <a:cs typeface="Calibri" panose="020F0502020204030204" pitchFamily="34" charset="0"/>
              </a:rPr>
              <a:t>  </a:t>
            </a:r>
            <a:endParaRPr lang="fr-FR" sz="1200" b="1" dirty="0"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9"/>
            </p:custDataLst>
          </p:nvPr>
        </p:nvSpPr>
        <p:spPr>
          <a:xfrm>
            <a:off x="5200357" y="1010955"/>
            <a:ext cx="4832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cs typeface="Calibri" panose="020F0502020204030204" pitchFamily="34" charset="0"/>
              </a:rPr>
              <a:t>1 </a:t>
            </a:r>
            <a:r>
              <a:rPr lang="fr-FR" sz="1600" b="1" dirty="0" smtClean="0"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600" b="1" dirty="0" smtClean="0">
                <a:cs typeface="Calibri" panose="020F0502020204030204" pitchFamily="34" charset="0"/>
              </a:rPr>
              <a:t>PSR </a:t>
            </a:r>
            <a:r>
              <a:rPr lang="fr-FR" sz="1600" b="1" dirty="0" err="1" smtClean="0">
                <a:cs typeface="Calibri" panose="020F0502020204030204" pitchFamily="34" charset="0"/>
              </a:rPr>
              <a:t>using</a:t>
            </a:r>
            <a:r>
              <a:rPr lang="fr-FR" sz="1600" b="1" dirty="0" smtClean="0">
                <a:cs typeface="Calibri" panose="020F0502020204030204" pitchFamily="34" charset="0"/>
              </a:rPr>
              <a:t> FLEXPART / GFS 0.25° </a:t>
            </a:r>
            <a:r>
              <a:rPr lang="fr-FR" sz="1600" b="1" dirty="0" smtClean="0"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600" b="1" dirty="0" err="1" smtClean="0">
                <a:cs typeface="Calibri" panose="020F0502020204030204" pitchFamily="34" charset="0"/>
                <a:sym typeface="Wingdings" panose="05000000000000000000" pitchFamily="2" charset="2"/>
              </a:rPr>
              <a:t>Regional</a:t>
            </a:r>
            <a:r>
              <a:rPr lang="fr-FR" sz="1600" b="1" dirty="0" smtClean="0">
                <a:cs typeface="Calibri" panose="020F0502020204030204" pitchFamily="34" charset="0"/>
                <a:sym typeface="Wingdings" panose="05000000000000000000" pitchFamily="2" charset="2"/>
              </a:rPr>
              <a:t> scale?</a:t>
            </a:r>
            <a:endParaRPr lang="fr-FR" sz="1600" b="1" dirty="0">
              <a:cs typeface="Calibri" panose="020F05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862727" y="4746919"/>
            <a:ext cx="2885756" cy="2043033"/>
          </a:xfrm>
          <a:prstGeom prst="rect">
            <a:avLst/>
          </a:prstGeom>
        </p:spPr>
      </p:pic>
      <p:sp>
        <p:nvSpPr>
          <p:cNvPr id="16" name="ZoneTexte 15"/>
          <p:cNvSpPr txBox="1"/>
          <p:nvPr>
            <p:custDataLst>
              <p:tags r:id="rId11"/>
            </p:custDataLst>
          </p:nvPr>
        </p:nvSpPr>
        <p:spPr>
          <a:xfrm>
            <a:off x="8637675" y="4504592"/>
            <a:ext cx="1576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cs typeface="Calibri" panose="020F0502020204030204" pitchFamily="34" charset="0"/>
              </a:rPr>
              <a:t>2</a:t>
            </a:r>
            <a:r>
              <a:rPr lang="fr-FR" sz="1600" b="1" dirty="0" smtClean="0">
                <a:cs typeface="Calibri" panose="020F0502020204030204" pitchFamily="34" charset="0"/>
              </a:rPr>
              <a:t> </a:t>
            </a:r>
            <a:r>
              <a:rPr lang="fr-FR" sz="1600" b="1" dirty="0" smtClean="0">
                <a:cs typeface="Calibri" panose="020F0502020204030204" pitchFamily="34" charset="0"/>
                <a:sym typeface="Wingdings" panose="05000000000000000000" pitchFamily="2" charset="2"/>
              </a:rPr>
              <a:t> Local scale?</a:t>
            </a:r>
            <a:endParaRPr lang="fr-FR" sz="1600" b="1" dirty="0">
              <a:cs typeface="Calibri" panose="020F0502020204030204" pitchFamily="34" charset="0"/>
            </a:endParaRPr>
          </a:p>
        </p:txBody>
      </p:sp>
      <p:sp>
        <p:nvSpPr>
          <p:cNvPr id="18" name="Rectangle à coins arrondis 17"/>
          <p:cNvSpPr/>
          <p:nvPr>
            <p:custDataLst>
              <p:tags r:id="rId12"/>
            </p:custDataLst>
          </p:nvPr>
        </p:nvSpPr>
        <p:spPr>
          <a:xfrm>
            <a:off x="4393580" y="4565239"/>
            <a:ext cx="3265995" cy="2224715"/>
          </a:xfrm>
          <a:prstGeom prst="roundRect">
            <a:avLst/>
          </a:prstGeom>
          <a:solidFill>
            <a:srgbClr val="3F3F3F"/>
          </a:solidFill>
          <a:ln w="12700" cap="flat" cmpd="sng" algn="ctr">
            <a:solidFill>
              <a:srgbClr val="3F3F3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Ottawa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Inconsistent </a:t>
            </a:r>
            <a:r>
              <a:rPr lang="en-US" sz="1600" b="1" dirty="0">
                <a:solidFill>
                  <a:schemeClr val="bg1"/>
                </a:solidFill>
                <a:sym typeface="Wingdings" panose="05000000000000000000" pitchFamily="2" charset="2"/>
              </a:rPr>
              <a:t>with NPPs or former </a:t>
            </a:r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CRL</a:t>
            </a:r>
            <a:endParaRPr lang="fr-FR" sz="16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Hospital</a:t>
            </a:r>
            <a:r>
              <a:rPr lang="fr-FR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with</a:t>
            </a:r>
            <a:r>
              <a:rPr lang="fr-FR" sz="16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nuclear</a:t>
            </a:r>
            <a:r>
              <a:rPr lang="fr-FR" sz="16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medicine</a:t>
            </a:r>
            <a:r>
              <a:rPr lang="fr-FR" sz="1600" b="1" dirty="0">
                <a:solidFill>
                  <a:schemeClr val="bg1"/>
                </a:solidFill>
                <a:sym typeface="Wingdings" panose="05000000000000000000" pitchFamily="2" charset="2"/>
              </a:rPr>
              <a:t> ? </a:t>
            </a:r>
            <a:r>
              <a:rPr lang="fr-FR" sz="1600" dirty="0">
                <a:solidFill>
                  <a:schemeClr val="bg1"/>
                </a:solidFill>
                <a:sym typeface="Wingdings" panose="05000000000000000000" pitchFamily="2" charset="2"/>
              </a:rPr>
              <a:t>3 </a:t>
            </a:r>
            <a:r>
              <a:rPr lang="fr-FR" sz="1600" dirty="0" err="1">
                <a:solidFill>
                  <a:schemeClr val="bg1"/>
                </a:solidFill>
                <a:sym typeface="Wingdings" panose="05000000000000000000" pitchFamily="2" charset="2"/>
              </a:rPr>
              <a:t>hospitals</a:t>
            </a:r>
            <a:r>
              <a:rPr lang="fr-FR" sz="16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report </a:t>
            </a:r>
            <a:r>
              <a:rPr lang="fr-FR" sz="1600" dirty="0" err="1">
                <a:solidFill>
                  <a:schemeClr val="bg1"/>
                </a:solidFill>
                <a:sym typeface="Wingdings" panose="05000000000000000000" pitchFamily="2" charset="2"/>
              </a:rPr>
              <a:t>nuclear</a:t>
            </a:r>
            <a:r>
              <a:rPr lang="fr-FR" sz="16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1600" dirty="0" err="1">
                <a:solidFill>
                  <a:schemeClr val="bg1"/>
                </a:solidFill>
                <a:sym typeface="Wingdings" panose="05000000000000000000" pitchFamily="2" charset="2"/>
              </a:rPr>
              <a:t>medicine</a:t>
            </a:r>
            <a:r>
              <a:rPr lang="fr-FR" sz="1600" dirty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  <a:endParaRPr lang="fr-FR" sz="16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Manufacturing / packaging of pharmaceutical products (I-131) 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as observed at CEA Paris?</a:t>
            </a: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endParaRPr lang="fr-FR" sz="16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9" name="Flèche gauche 18"/>
          <p:cNvSpPr/>
          <p:nvPr>
            <p:custDataLst>
              <p:tags r:id="rId13"/>
            </p:custDataLst>
          </p:nvPr>
        </p:nvSpPr>
        <p:spPr>
          <a:xfrm flipH="1">
            <a:off x="7616852" y="5677596"/>
            <a:ext cx="319088" cy="1082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>
            <p:custDataLst>
              <p:tags r:id="rId14"/>
            </p:custDataLst>
          </p:nvPr>
        </p:nvSpPr>
        <p:spPr>
          <a:xfrm>
            <a:off x="179524" y="4565239"/>
            <a:ext cx="3139683" cy="2228850"/>
          </a:xfrm>
          <a:prstGeom prst="roundRect">
            <a:avLst/>
          </a:prstGeom>
          <a:solidFill>
            <a:srgbClr val="3F3F3F"/>
          </a:solidFill>
          <a:ln w="12700" cap="flat" cmpd="sng" algn="ctr">
            <a:solidFill>
              <a:srgbClr val="3F3F3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Paris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Local producer of radioelements for medical applications using I-131 (</a:t>
            </a:r>
            <a:r>
              <a:rPr lang="en-US" sz="16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Saclay</a:t>
            </a:r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, 15 km northwest of SPALAX-NG)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Source Term consistency confirmed with local radioprotection </a:t>
            </a:r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service.</a:t>
            </a:r>
            <a:endParaRPr lang="en-US" sz="16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21" name="ZoneTexte 20"/>
          <p:cNvSpPr txBox="1"/>
          <p:nvPr>
            <p:custDataLst>
              <p:tags r:id="rId15"/>
            </p:custDataLst>
          </p:nvPr>
        </p:nvSpPr>
        <p:spPr>
          <a:xfrm>
            <a:off x="261437" y="1010955"/>
            <a:ext cx="3044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cs typeface="Calibri" panose="020F0502020204030204" pitchFamily="34" charset="0"/>
              </a:rPr>
              <a:t>ATM + PSR – </a:t>
            </a:r>
            <a:r>
              <a:rPr lang="fr-FR" sz="1600" b="1" dirty="0" err="1" smtClean="0">
                <a:cs typeface="Calibri" panose="020F0502020204030204" pitchFamily="34" charset="0"/>
              </a:rPr>
              <a:t>Dec</a:t>
            </a:r>
            <a:r>
              <a:rPr lang="fr-FR" sz="1600" b="1" dirty="0" smtClean="0">
                <a:cs typeface="Calibri" panose="020F0502020204030204" pitchFamily="34" charset="0"/>
              </a:rPr>
              <a:t>. 31,2018 </a:t>
            </a:r>
            <a:r>
              <a:rPr lang="fr-FR" sz="1600" b="1" dirty="0" err="1" smtClean="0">
                <a:cs typeface="Calibri" panose="020F0502020204030204" pitchFamily="34" charset="0"/>
              </a:rPr>
              <a:t>sample</a:t>
            </a:r>
            <a:endParaRPr lang="fr-FR" sz="1600" b="1" dirty="0" smtClean="0">
              <a:cs typeface="Calibri" panose="020F0502020204030204" pitchFamily="34" charset="0"/>
            </a:endParaRPr>
          </a:p>
          <a:p>
            <a:pPr algn="ctr"/>
            <a:r>
              <a:rPr lang="fr-FR" sz="1600" b="1" dirty="0" smtClean="0">
                <a:cs typeface="Calibri" panose="020F0502020204030204" pitchFamily="34" charset="0"/>
              </a:rPr>
              <a:t>131m/133 = 5.9</a:t>
            </a:r>
            <a:endParaRPr lang="fr-FR" sz="1600" b="1" dirty="0">
              <a:cs typeface="Calibri" panose="020F050202020403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2159556" y="187266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ATM </a:t>
            </a:r>
            <a:r>
              <a:rPr lang="fr-FR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unusual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Xe-131m </a:t>
            </a:r>
            <a:r>
              <a:rPr lang="fr-FR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P2.4-459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729" y="201123"/>
            <a:ext cx="1737843" cy="689706"/>
          </a:xfrm>
          <a:prstGeom prst="rect">
            <a:avLst/>
          </a:prstGeom>
        </p:spPr>
      </p:pic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154910" y="2038091"/>
            <a:ext cx="104607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SPALAX-NG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qualified for IMS network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July 14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2021. Commercialized by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Cegelec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Defense.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levels of sensitivity confirmed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the 2 qualification phases in Paris and in Ottawa (Canada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That led </a:t>
            </a:r>
            <a:r>
              <a:rPr lang="en-US" sz="2000" dirty="0"/>
              <a:t>to an increase of multi-isotope </a:t>
            </a:r>
            <a:r>
              <a:rPr lang="en-US" sz="2000" dirty="0" smtClean="0"/>
              <a:t>detections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and 4 isotope charts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consistent with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usual triggers.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Samples with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Xe-131m are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unusual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Detection with single Xe-131m (or with low Xe-133 concentrations) are associated with particular wind directions, different from those observed for other xenon detections. They are due to local </a:t>
            </a:r>
            <a:r>
              <a:rPr lang="en-US" sz="2000" dirty="0" smtClean="0">
                <a:ea typeface="Calibri" panose="020F0502020204030204" pitchFamily="34" charset="0"/>
                <a:cs typeface="Calibri" panose="020F0502020204030204" pitchFamily="34" charset="0"/>
              </a:rPr>
              <a:t>sources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Xe-131m releases from these local industrial sources (and undetectable until now) and global Xe-133 background may affect measured isotopic ratios within the framework of the </a:t>
            </a:r>
            <a:r>
              <a:rPr lang="en-US" sz="2000" dirty="0" smtClean="0"/>
              <a:t>CTBT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P2.4-459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53" y="201123"/>
            <a:ext cx="1737843" cy="6897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1"/>
          <a:srcRect l="26540" t="14756" r="34638" b="2648"/>
          <a:stretch/>
        </p:blipFill>
        <p:spPr>
          <a:xfrm>
            <a:off x="149736" y="1489248"/>
            <a:ext cx="4656479" cy="44329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2"/>
          <a:srcRect l="29840" t="10462" r="30958" b="3222"/>
          <a:stretch/>
        </p:blipFill>
        <p:spPr>
          <a:xfrm>
            <a:off x="5550274" y="1489247"/>
            <a:ext cx="4809445" cy="4432921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323179" y="6419375"/>
            <a:ext cx="6844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P. Achim et al. (2021), 6 months of radioxenon detection in western Europe with the SPALAX-New generation system – Part 2: Atmospheric transport modelling, J. </a:t>
            </a:r>
            <a:r>
              <a:rPr lang="en-US" sz="1000" b="1" dirty="0" err="1">
                <a:solidFill>
                  <a:srgbClr val="0070C0"/>
                </a:solidFill>
              </a:rPr>
              <a:t>Env</a:t>
            </a:r>
            <a:r>
              <a:rPr lang="en-US" sz="1000" b="1" dirty="0">
                <a:solidFill>
                  <a:srgbClr val="0070C0"/>
                </a:solidFill>
              </a:rPr>
              <a:t>. Rad., 226, https://doi.org/10.1016/j.jenvrad.2020.106455.</a:t>
            </a: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323179" y="5994931"/>
            <a:ext cx="6804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S. Topin et al.  (2020), 6 months of radioxenon detection in western Europe with the SPALAX-New generation system - Part1: Metrological capabilities, J. </a:t>
            </a:r>
            <a:r>
              <a:rPr lang="en-US" sz="1000" b="1" dirty="0" err="1">
                <a:solidFill>
                  <a:srgbClr val="0070C0"/>
                </a:solidFill>
              </a:rPr>
              <a:t>Env</a:t>
            </a:r>
            <a:r>
              <a:rPr lang="en-US" sz="1000" b="1" dirty="0">
                <a:solidFill>
                  <a:srgbClr val="0070C0"/>
                </a:solidFill>
              </a:rPr>
              <a:t>. Rad., 225, https://doi.org/10.1016/j.jenvrad.2020.106442.</a:t>
            </a:r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1058</Words>
  <Application>Microsoft Office PowerPoint</Application>
  <PresentationFormat>Grand écran</PresentationFormat>
  <Paragraphs>108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Wingdings</vt:lpstr>
      <vt:lpstr>Custom Design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TOPIN Sylvain DIF/DASE/SRCE</cp:lastModifiedBy>
  <cp:revision>64</cp:revision>
  <dcterms:created xsi:type="dcterms:W3CDTF">2023-04-18T13:25:54Z</dcterms:created>
  <dcterms:modified xsi:type="dcterms:W3CDTF">2023-06-09T06:12:37Z</dcterms:modified>
</cp:coreProperties>
</file>