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9"/>
  </p:notesMasterIdLst>
  <p:sldIdLst>
    <p:sldId id="261" r:id="rId6"/>
    <p:sldId id="268" r:id="rId7"/>
    <p:sldId id="267" r:id="rId8"/>
    <p:sldId id="423" r:id="rId9"/>
    <p:sldId id="418" r:id="rId10"/>
    <p:sldId id="421" r:id="rId11"/>
    <p:sldId id="406" r:id="rId12"/>
    <p:sldId id="413" r:id="rId13"/>
    <p:sldId id="408" r:id="rId14"/>
    <p:sldId id="411" r:id="rId15"/>
    <p:sldId id="409" r:id="rId16"/>
    <p:sldId id="422" r:id="rId17"/>
    <p:sldId id="420" r:id="rId1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68"/>
            <p14:sldId id="267"/>
            <p14:sldId id="423"/>
            <p14:sldId id="418"/>
            <p14:sldId id="421"/>
            <p14:sldId id="406"/>
            <p14:sldId id="413"/>
            <p14:sldId id="408"/>
            <p14:sldId id="411"/>
            <p14:sldId id="409"/>
            <p14:sldId id="422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4C833-5B61-C05F-5B18-4D96BE644C47}" v="135" dt="2023-06-07T15:17:50.790"/>
    <p1510:client id="{32657AD8-C8F7-445B-9F90-35E9C79E1F0F}" v="5" dt="2023-06-07T14:17:53.427"/>
    <p1510:client id="{5C1D9163-2AA8-AA44-6216-676545ADEA6C}" v="5" dt="2023-06-08T07:17:20.069"/>
    <p1510:client id="{CD6AB9CE-C17F-03D1-6C04-D921892A08FE}" v="2" dt="2023-06-07T14:33:29.009"/>
    <p1510:client id="{DB68CFB1-1396-4FB3-8C5A-40B5D365AE5F}" v="1" dt="2023-06-07T13:28:27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OR Mark" userId="S::mark.prior@ctbto.org::2b8b89bd-bc0c-481b-a842-05b4f8b25646" providerId="AD" clId="Web-{5C1D9163-2AA8-AA44-6216-676545ADEA6C}"/>
    <pc:docChg chg="modSld">
      <pc:chgData name="PRIOR Mark" userId="S::mark.prior@ctbto.org::2b8b89bd-bc0c-481b-a842-05b4f8b25646" providerId="AD" clId="Web-{5C1D9163-2AA8-AA44-6216-676545ADEA6C}" dt="2023-06-08T07:10:15.294" v="1" actId="20577"/>
      <pc:docMkLst>
        <pc:docMk/>
      </pc:docMkLst>
      <pc:sldChg chg="modSp">
        <pc:chgData name="PRIOR Mark" userId="S::mark.prior@ctbto.org::2b8b89bd-bc0c-481b-a842-05b4f8b25646" providerId="AD" clId="Web-{5C1D9163-2AA8-AA44-6216-676545ADEA6C}" dt="2023-06-08T07:10:15.294" v="1" actId="20577"/>
        <pc:sldMkLst>
          <pc:docMk/>
          <pc:sldMk cId="1927019692" sldId="267"/>
        </pc:sldMkLst>
        <pc:spChg chg="mod">
          <ac:chgData name="PRIOR Mark" userId="S::mark.prior@ctbto.org::2b8b89bd-bc0c-481b-a842-05b4f8b25646" providerId="AD" clId="Web-{5C1D9163-2AA8-AA44-6216-676545ADEA6C}" dt="2023-06-08T07:10:15.294" v="1" actId="20577"/>
          <ac:spMkLst>
            <pc:docMk/>
            <pc:sldMk cId="1927019692" sldId="267"/>
            <ac:spMk id="10" creationId="{F6E97C6A-E26E-4B79-8323-B46B8E0D30AB}"/>
          </ac:spMkLst>
        </pc:spChg>
      </pc:sldChg>
    </pc:docChg>
  </pc:docChgLst>
  <pc:docChgLst>
    <pc:chgData name="TIPKA Anne" userId="S::anne.tipka@ctbto.org::104af35c-b7e0-4e07-a92d-5014aae31c75" providerId="AD" clId="Web-{CD6AB9CE-C17F-03D1-6C04-D921892A08FE}"/>
    <pc:docChg chg="modSld">
      <pc:chgData name="TIPKA Anne" userId="S::anne.tipka@ctbto.org::104af35c-b7e0-4e07-a92d-5014aae31c75" providerId="AD" clId="Web-{CD6AB9CE-C17F-03D1-6C04-D921892A08FE}" dt="2023-06-07T14:33:28.759" v="0" actId="20577"/>
      <pc:docMkLst>
        <pc:docMk/>
      </pc:docMkLst>
      <pc:sldChg chg="modSp">
        <pc:chgData name="TIPKA Anne" userId="S::anne.tipka@ctbto.org::104af35c-b7e0-4e07-a92d-5014aae31c75" providerId="AD" clId="Web-{CD6AB9CE-C17F-03D1-6C04-D921892A08FE}" dt="2023-06-07T14:33:28.759" v="0" actId="20577"/>
        <pc:sldMkLst>
          <pc:docMk/>
          <pc:sldMk cId="2536716417" sldId="261"/>
        </pc:sldMkLst>
        <pc:spChg chg="mod">
          <ac:chgData name="TIPKA Anne" userId="S::anne.tipka@ctbto.org::104af35c-b7e0-4e07-a92d-5014aae31c75" providerId="AD" clId="Web-{CD6AB9CE-C17F-03D1-6C04-D921892A08FE}" dt="2023-06-07T14:33:28.759" v="0" actId="20577"/>
          <ac:spMkLst>
            <pc:docMk/>
            <pc:sldMk cId="2536716417" sldId="261"/>
            <ac:spMk id="6" creationId="{F32FF323-5060-8E5F-FDA9-49201E496DCB}"/>
          </ac:spMkLst>
        </pc:spChg>
      </pc:sldChg>
    </pc:docChg>
  </pc:docChgLst>
  <pc:docChgLst>
    <pc:chgData name="SCHOEMAKER Robin" userId="S::robin.schoemaker@ctbto.org::2c999c5d-5912-4efc-8f86-96218e1b5dbd" providerId="AD" clId="Web-{2F94C833-5B61-C05F-5B18-4D96BE644C47}"/>
    <pc:docChg chg="modSld">
      <pc:chgData name="SCHOEMAKER Robin" userId="S::robin.schoemaker@ctbto.org::2c999c5d-5912-4efc-8f86-96218e1b5dbd" providerId="AD" clId="Web-{2F94C833-5B61-C05F-5B18-4D96BE644C47}" dt="2023-06-07T15:17:50.790" v="64" actId="20577"/>
      <pc:docMkLst>
        <pc:docMk/>
      </pc:docMkLst>
      <pc:sldChg chg="modSp">
        <pc:chgData name="SCHOEMAKER Robin" userId="S::robin.schoemaker@ctbto.org::2c999c5d-5912-4efc-8f86-96218e1b5dbd" providerId="AD" clId="Web-{2F94C833-5B61-C05F-5B18-4D96BE644C47}" dt="2023-06-07T15:16:51.726" v="62" actId="20577"/>
        <pc:sldMkLst>
          <pc:docMk/>
          <pc:sldMk cId="4063455737" sldId="268"/>
        </pc:sldMkLst>
        <pc:spChg chg="mod">
          <ac:chgData name="SCHOEMAKER Robin" userId="S::robin.schoemaker@ctbto.org::2c999c5d-5912-4efc-8f86-96218e1b5dbd" providerId="AD" clId="Web-{2F94C833-5B61-C05F-5B18-4D96BE644C47}" dt="2023-06-07T15:14:51.644" v="17" actId="20577"/>
          <ac:spMkLst>
            <pc:docMk/>
            <pc:sldMk cId="4063455737" sldId="268"/>
            <ac:spMk id="10" creationId="{F6E97C6A-E26E-4B79-8323-B46B8E0D30AB}"/>
          </ac:spMkLst>
        </pc:spChg>
        <pc:spChg chg="mod">
          <ac:chgData name="SCHOEMAKER Robin" userId="S::robin.schoemaker@ctbto.org::2c999c5d-5912-4efc-8f86-96218e1b5dbd" providerId="AD" clId="Web-{2F94C833-5B61-C05F-5B18-4D96BE644C47}" dt="2023-06-07T15:13:28.235" v="8" actId="20577"/>
          <ac:spMkLst>
            <pc:docMk/>
            <pc:sldMk cId="4063455737" sldId="268"/>
            <ac:spMk id="13" creationId="{A41A1C0D-5689-DB59-2FB9-A1A43809F491}"/>
          </ac:spMkLst>
        </pc:spChg>
        <pc:spChg chg="mod">
          <ac:chgData name="SCHOEMAKER Robin" userId="S::robin.schoemaker@ctbto.org::2c999c5d-5912-4efc-8f86-96218e1b5dbd" providerId="AD" clId="Web-{2F94C833-5B61-C05F-5B18-4D96BE644C47}" dt="2023-06-07T15:16:51.726" v="62" actId="20577"/>
          <ac:spMkLst>
            <pc:docMk/>
            <pc:sldMk cId="4063455737" sldId="268"/>
            <ac:spMk id="15" creationId="{09D0915B-45A9-A1D9-05D0-FEF5E54618CF}"/>
          </ac:spMkLst>
        </pc:spChg>
      </pc:sldChg>
      <pc:sldChg chg="modSp">
        <pc:chgData name="SCHOEMAKER Robin" userId="S::robin.schoemaker@ctbto.org::2c999c5d-5912-4efc-8f86-96218e1b5dbd" providerId="AD" clId="Web-{2F94C833-5B61-C05F-5B18-4D96BE644C47}" dt="2023-06-07T15:17:50.790" v="64" actId="20577"/>
        <pc:sldMkLst>
          <pc:docMk/>
          <pc:sldMk cId="206809118" sldId="420"/>
        </pc:sldMkLst>
        <pc:spChg chg="mod">
          <ac:chgData name="SCHOEMAKER Robin" userId="S::robin.schoemaker@ctbto.org::2c999c5d-5912-4efc-8f86-96218e1b5dbd" providerId="AD" clId="Web-{2F94C833-5B61-C05F-5B18-4D96BE644C47}" dt="2023-06-07T15:17:50.790" v="64" actId="20577"/>
          <ac:spMkLst>
            <pc:docMk/>
            <pc:sldMk cId="206809118" sldId="420"/>
            <ac:spMk id="3" creationId="{0F77DA91-DF09-D796-3925-34070D7B9703}"/>
          </ac:spMkLst>
        </pc:spChg>
      </pc:sldChg>
    </pc:docChg>
  </pc:docChgLst>
  <pc:docChgLst>
    <pc:chgData name="KUSMIERCZYK-MICHULEC Jolanta" userId="05d9cbd9-4c11-4f85-b68a-7266e5115767" providerId="ADAL" clId="{32657AD8-C8F7-445B-9F90-35E9C79E1F0F}"/>
    <pc:docChg chg="modSld">
      <pc:chgData name="KUSMIERCZYK-MICHULEC Jolanta" userId="05d9cbd9-4c11-4f85-b68a-7266e5115767" providerId="ADAL" clId="{32657AD8-C8F7-445B-9F90-35E9C79E1F0F}" dt="2023-06-07T14:17:53.427" v="0" actId="20577"/>
      <pc:docMkLst>
        <pc:docMk/>
      </pc:docMkLst>
      <pc:sldChg chg="modSp mod">
        <pc:chgData name="KUSMIERCZYK-MICHULEC Jolanta" userId="05d9cbd9-4c11-4f85-b68a-7266e5115767" providerId="ADAL" clId="{32657AD8-C8F7-445B-9F90-35E9C79E1F0F}" dt="2023-06-07T14:17:53.427" v="0" actId="20577"/>
        <pc:sldMkLst>
          <pc:docMk/>
          <pc:sldMk cId="1927019692" sldId="267"/>
        </pc:sldMkLst>
        <pc:spChg chg="mod">
          <ac:chgData name="KUSMIERCZYK-MICHULEC Jolanta" userId="05d9cbd9-4c11-4f85-b68a-7266e5115767" providerId="ADAL" clId="{32657AD8-C8F7-445B-9F90-35E9C79E1F0F}" dt="2023-06-07T14:17:53.427" v="0" actId="20577"/>
          <ac:spMkLst>
            <pc:docMk/>
            <pc:sldMk cId="1927019692" sldId="267"/>
            <ac:spMk id="10" creationId="{F6E97C6A-E26E-4B79-8323-B46B8E0D30AB}"/>
          </ac:spMkLst>
        </pc:spChg>
      </pc:sldChg>
    </pc:docChg>
  </pc:docChgLst>
  <pc:docChgLst>
    <pc:chgData name="SCHOEMAKER Robin" userId="2c999c5d-5912-4efc-8f86-96218e1b5dbd" providerId="ADAL" clId="{DB68CFB1-1396-4FB3-8C5A-40B5D365AE5F}"/>
    <pc:docChg chg="custSel modSld">
      <pc:chgData name="SCHOEMAKER Robin" userId="2c999c5d-5912-4efc-8f86-96218e1b5dbd" providerId="ADAL" clId="{DB68CFB1-1396-4FB3-8C5A-40B5D365AE5F}" dt="2023-06-07T13:29:02.059" v="249" actId="1076"/>
      <pc:docMkLst>
        <pc:docMk/>
      </pc:docMkLst>
      <pc:sldChg chg="modSp mod">
        <pc:chgData name="SCHOEMAKER Robin" userId="2c999c5d-5912-4efc-8f86-96218e1b5dbd" providerId="ADAL" clId="{DB68CFB1-1396-4FB3-8C5A-40B5D365AE5F}" dt="2023-06-07T13:11:13.338" v="67" actId="6549"/>
        <pc:sldMkLst>
          <pc:docMk/>
          <pc:sldMk cId="2536716417" sldId="261"/>
        </pc:sldMkLst>
        <pc:spChg chg="mod">
          <ac:chgData name="SCHOEMAKER Robin" userId="2c999c5d-5912-4efc-8f86-96218e1b5dbd" providerId="ADAL" clId="{DB68CFB1-1396-4FB3-8C5A-40B5D365AE5F}" dt="2023-06-07T13:11:13.338" v="67" actId="6549"/>
          <ac:spMkLst>
            <pc:docMk/>
            <pc:sldMk cId="2536716417" sldId="261"/>
            <ac:spMk id="7" creationId="{65A4DCB9-5623-A451-6FBB-D9D405171FBA}"/>
          </ac:spMkLst>
        </pc:spChg>
      </pc:sldChg>
      <pc:sldChg chg="modSp mod">
        <pc:chgData name="SCHOEMAKER Robin" userId="2c999c5d-5912-4efc-8f86-96218e1b5dbd" providerId="ADAL" clId="{DB68CFB1-1396-4FB3-8C5A-40B5D365AE5F}" dt="2023-06-07T13:19:07.166" v="185" actId="20577"/>
        <pc:sldMkLst>
          <pc:docMk/>
          <pc:sldMk cId="206809118" sldId="420"/>
        </pc:sldMkLst>
        <pc:spChg chg="mod">
          <ac:chgData name="SCHOEMAKER Robin" userId="2c999c5d-5912-4efc-8f86-96218e1b5dbd" providerId="ADAL" clId="{DB68CFB1-1396-4FB3-8C5A-40B5D365AE5F}" dt="2023-06-07T13:19:07.166" v="185" actId="20577"/>
          <ac:spMkLst>
            <pc:docMk/>
            <pc:sldMk cId="206809118" sldId="420"/>
            <ac:spMk id="3" creationId="{0F77DA91-DF09-D796-3925-34070D7B9703}"/>
          </ac:spMkLst>
        </pc:spChg>
      </pc:sldChg>
      <pc:sldChg chg="modSp mod">
        <pc:chgData name="SCHOEMAKER Robin" userId="2c999c5d-5912-4efc-8f86-96218e1b5dbd" providerId="ADAL" clId="{DB68CFB1-1396-4FB3-8C5A-40B5D365AE5F}" dt="2023-06-07T13:29:02.059" v="249" actId="1076"/>
        <pc:sldMkLst>
          <pc:docMk/>
          <pc:sldMk cId="1489285290" sldId="422"/>
        </pc:sldMkLst>
        <pc:spChg chg="mod">
          <ac:chgData name="SCHOEMAKER Robin" userId="2c999c5d-5912-4efc-8f86-96218e1b5dbd" providerId="ADAL" clId="{DB68CFB1-1396-4FB3-8C5A-40B5D365AE5F}" dt="2023-06-07T13:28:31.082" v="232" actId="20577"/>
          <ac:spMkLst>
            <pc:docMk/>
            <pc:sldMk cId="1489285290" sldId="422"/>
            <ac:spMk id="31" creationId="{62118C9D-4E55-86F4-ECF3-61244BA943EC}"/>
          </ac:spMkLst>
        </pc:spChg>
        <pc:spChg chg="mod">
          <ac:chgData name="SCHOEMAKER Robin" userId="2c999c5d-5912-4efc-8f86-96218e1b5dbd" providerId="ADAL" clId="{DB68CFB1-1396-4FB3-8C5A-40B5D365AE5F}" dt="2023-06-07T13:29:02.059" v="249" actId="1076"/>
          <ac:spMkLst>
            <pc:docMk/>
            <pc:sldMk cId="1489285290" sldId="422"/>
            <ac:spMk id="33" creationId="{F74106E9-B4A5-890E-7403-767F5B399A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30BBC-8404-4317-BF93-5A8695FDDE68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D0D0-3C9F-4157-8433-90BC9C5D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8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07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2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5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7531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6408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70270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8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2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5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F5BF-66C8-4EB3-B13C-6DCBEA49C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8" Type="http://schemas.openxmlformats.org/officeDocument/2006/relationships/slide" Target="../slides/slide2.xml"/><Relationship Id="rId26" Type="http://schemas.openxmlformats.org/officeDocument/2006/relationships/slide" Target="../slides/slide6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slide" Target="../slides/slide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" Target="../slides/slide5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image" Target="../media/image15.emf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jpeg"/><Relationship Id="rId22" Type="http://schemas.openxmlformats.org/officeDocument/2006/relationships/slide" Target="../slides/slide4.xml"/><Relationship Id="rId27" Type="http://schemas.openxmlformats.org/officeDocument/2006/relationships/image" Target="../media/image1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8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20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2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4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20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the Possible Source Region from Atmospheric Transport Modelling Utilizing the Evolution Consistency of Isotopic Ratios Measured in the IMS Radionuclide Network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Schoemaker, Yuichi Kijima, Joshua Kunkle, Boxue Liu, 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Jolanta Kuśmierczyk-Michulec, Anne Tipka, and Martin Kalinowski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  <a:endParaRPr lang="en-A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To enhance sample association and isotopic ratio analyses, we present an efficient means to utilize the possible source region (PSR) from atmospheric transport modelling, focussing solely on Level B/C samples required for decay consistency analysis.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/>
                <a:cs typeface="Arial"/>
              </a:rPr>
              <a:t>The standard PSR utilizes </a:t>
            </a:r>
            <a:r>
              <a:rPr lang="en-GB" sz="1200" i="1" dirty="0">
                <a:latin typeface="Arial"/>
                <a:cs typeface="Arial"/>
              </a:rPr>
              <a:t>all</a:t>
            </a:r>
            <a:r>
              <a:rPr lang="en-GB" sz="1200" dirty="0">
                <a:latin typeface="Arial"/>
                <a:cs typeface="Arial"/>
              </a:rPr>
              <a:t> samples in a fixed timeframe relevant for a predefined Level C episode. An alternate approach might look at those multi-isotopes suitable for isotopic ratio analysis related to the consistency of the isotopes’ evolution.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Case studies are presented of which one is examined in this presentation. A curated PSR is computed for isotopic-ratio-specific samples including information from the field of regard (FOR) to exclude potential irrelevant multi-isotope Level B samples as well.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ATM supports isotopic ratio analyses, for multi-isotope Level C episodes, with release location and (potential extended) release time estimates. This approach can be generalized and applied systematically to all stations and all episodes.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>
            <a:extLst>
              <a:ext uri="{FF2B5EF4-FFF2-40B4-BE49-F238E27FC236}">
                <a16:creationId xmlns:a16="http://schemas.microsoft.com/office/drawing/2014/main" id="{301FCEB3-0AEE-6778-4491-9477884D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27" y="1823443"/>
            <a:ext cx="3463172" cy="339848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3A8E38B-13DA-486A-9CE3-6D6B3E583BBB}"/>
              </a:ext>
            </a:extLst>
          </p:cNvPr>
          <p:cNvGrpSpPr/>
          <p:nvPr/>
        </p:nvGrpSpPr>
        <p:grpSpPr>
          <a:xfrm>
            <a:off x="3674318" y="1205387"/>
            <a:ext cx="3562848" cy="3347201"/>
            <a:chOff x="2920962" y="765785"/>
            <a:chExt cx="2672136" cy="2510401"/>
          </a:xfrm>
        </p:grpSpPr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8AD14B7-E455-4559-AFD5-7FC85258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0962" y="794577"/>
              <a:ext cx="2672136" cy="24816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E55C17-4836-48EC-AE12-DAAB054210FC}"/>
                </a:ext>
              </a:extLst>
            </p:cNvPr>
            <p:cNvSpPr txBox="1"/>
            <p:nvPr/>
          </p:nvSpPr>
          <p:spPr>
            <a:xfrm>
              <a:off x="3003168" y="765785"/>
              <a:ext cx="1333500" cy="3154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133" b="1">
                  <a:solidFill>
                    <a:schemeClr val="bg1"/>
                  </a:solidFill>
                </a:rPr>
                <a:t>24 January </a:t>
              </a:r>
              <a:endParaRPr lang="en-GB" sz="2133">
                <a:solidFill>
                  <a:schemeClr val="bg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5C87E78-9614-4897-BFE3-867697664595}"/>
                </a:ext>
              </a:extLst>
            </p:cNvPr>
            <p:cNvSpPr/>
            <p:nvPr/>
          </p:nvSpPr>
          <p:spPr>
            <a:xfrm>
              <a:off x="4204642" y="1652518"/>
              <a:ext cx="597576" cy="266700"/>
            </a:xfrm>
            <a:prstGeom prst="roundRect">
              <a:avLst>
                <a:gd name="adj" fmla="val 32921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158563B-06CB-42C0-8DFC-BF6B32ACFA6B}"/>
              </a:ext>
            </a:extLst>
          </p:cNvPr>
          <p:cNvSpPr/>
          <p:nvPr/>
        </p:nvSpPr>
        <p:spPr>
          <a:xfrm>
            <a:off x="10084776" y="2743297"/>
            <a:ext cx="257431" cy="1752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E6FB8B-8BBA-4EFF-B2B0-A0C6D1AAD873}"/>
              </a:ext>
            </a:extLst>
          </p:cNvPr>
          <p:cNvSpPr/>
          <p:nvPr/>
        </p:nvSpPr>
        <p:spPr>
          <a:xfrm>
            <a:off x="8695592" y="2917639"/>
            <a:ext cx="861004" cy="17526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10696B1-9067-4666-BAA0-C2715E08C6E6}"/>
              </a:ext>
            </a:extLst>
          </p:cNvPr>
          <p:cNvSpPr/>
          <p:nvPr/>
        </p:nvSpPr>
        <p:spPr>
          <a:xfrm>
            <a:off x="9928970" y="3101803"/>
            <a:ext cx="569041" cy="649088"/>
          </a:xfrm>
          <a:prstGeom prst="mathMultiply">
            <a:avLst>
              <a:gd name="adj1" fmla="val 11275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CE0CB-03F6-45DB-9C40-295DBE4D216E}"/>
              </a:ext>
            </a:extLst>
          </p:cNvPr>
          <p:cNvSpPr txBox="1"/>
          <p:nvPr/>
        </p:nvSpPr>
        <p:spPr>
          <a:xfrm>
            <a:off x="7667740" y="5357283"/>
            <a:ext cx="3092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PSR for the </a:t>
            </a:r>
            <a:r>
              <a:rPr lang="en-US" b="1" i="1">
                <a:solidFill>
                  <a:srgbClr val="00B050"/>
                </a:solidFill>
              </a:rPr>
              <a:t>three clustered samples</a:t>
            </a:r>
            <a:r>
              <a:rPr lang="en-US" i="1"/>
              <a:t> </a:t>
            </a:r>
            <a:r>
              <a:rPr lang="en-US"/>
              <a:t>gives </a:t>
            </a:r>
            <a:r>
              <a:rPr lang="en-US" b="1" i="1"/>
              <a:t>3</a:t>
            </a:r>
            <a:r>
              <a:rPr lang="en-US"/>
              <a:t> </a:t>
            </a:r>
            <a:r>
              <a:rPr lang="en-US" b="1" i="1"/>
              <a:t>dates </a:t>
            </a:r>
            <a:r>
              <a:rPr lang="en-US"/>
              <a:t>for the source hypothesis. Strictest algorithm.</a:t>
            </a:r>
            <a:endParaRPr lang="en-GB"/>
          </a:p>
        </p:txBody>
      </p:sp>
      <p:pic>
        <p:nvPicPr>
          <p:cNvPr id="3" name="Picture 2" descr="A picture containing light, lit&#10;&#10;Description automatically generated">
            <a:extLst>
              <a:ext uri="{FF2B5EF4-FFF2-40B4-BE49-F238E27FC236}">
                <a16:creationId xmlns:a16="http://schemas.microsoft.com/office/drawing/2014/main" id="{64E4C2C0-2C64-49D8-AA38-A8C5F09DA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5" y="1059436"/>
            <a:ext cx="3615324" cy="342209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 descr="A picture containing nature, light&#10;&#10;Description automatically generated">
            <a:extLst>
              <a:ext uri="{FF2B5EF4-FFF2-40B4-BE49-F238E27FC236}">
                <a16:creationId xmlns:a16="http://schemas.microsoft.com/office/drawing/2014/main" id="{F20FC436-E459-4ACA-95C6-68B9F2D0E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197" y="3265816"/>
            <a:ext cx="3617992" cy="342209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FBDFF5-E5C8-4A93-8A9D-A070227B7C71}"/>
              </a:ext>
            </a:extLst>
          </p:cNvPr>
          <p:cNvSpPr txBox="1"/>
          <p:nvPr/>
        </p:nvSpPr>
        <p:spPr>
          <a:xfrm>
            <a:off x="115009" y="4011046"/>
            <a:ext cx="1778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>
                <a:solidFill>
                  <a:schemeClr val="bg1"/>
                </a:solidFill>
              </a:rPr>
              <a:t>15 January </a:t>
            </a:r>
            <a:endParaRPr lang="en-GB" sz="2133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78671-9298-44B7-9A6F-6681ECCE77FC}"/>
              </a:ext>
            </a:extLst>
          </p:cNvPr>
          <p:cNvSpPr txBox="1"/>
          <p:nvPr/>
        </p:nvSpPr>
        <p:spPr>
          <a:xfrm>
            <a:off x="2026257" y="6217718"/>
            <a:ext cx="1778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>
                <a:solidFill>
                  <a:schemeClr val="bg1"/>
                </a:solidFill>
              </a:rPr>
              <a:t>20 January </a:t>
            </a:r>
            <a:endParaRPr lang="en-GB" sz="2133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83AF264-B832-4B95-9352-7F7F3C67B72E}"/>
              </a:ext>
            </a:extLst>
          </p:cNvPr>
          <p:cNvSpPr/>
          <p:nvPr/>
        </p:nvSpPr>
        <p:spPr>
          <a:xfrm>
            <a:off x="3794599" y="4365675"/>
            <a:ext cx="796768" cy="355600"/>
          </a:xfrm>
          <a:prstGeom prst="roundRect">
            <a:avLst>
              <a:gd name="adj" fmla="val 32921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B5D061-0A27-4EDC-BAB6-481CCAE22F0F}"/>
              </a:ext>
            </a:extLst>
          </p:cNvPr>
          <p:cNvSpPr/>
          <p:nvPr/>
        </p:nvSpPr>
        <p:spPr>
          <a:xfrm>
            <a:off x="1988197" y="2109888"/>
            <a:ext cx="796768" cy="355600"/>
          </a:xfrm>
          <a:prstGeom prst="roundRect">
            <a:avLst>
              <a:gd name="adj" fmla="val 32921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22DF413-BA97-4A8B-52A4-DCF7519E97F3}"/>
              </a:ext>
            </a:extLst>
          </p:cNvPr>
          <p:cNvCxnSpPr>
            <a:cxnSpLocks/>
          </p:cNvCxnSpPr>
          <p:nvPr/>
        </p:nvCxnSpPr>
        <p:spPr>
          <a:xfrm rot="10800000">
            <a:off x="6175433" y="4867882"/>
            <a:ext cx="1305033" cy="971058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77AC770-A0D6-B4BC-9B41-19AD7740BBB9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6B0675-4D45-4CC5-8DEB-A19CE4BEA3F7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DECA3B-2A89-7662-DEA0-BB05A00C85AD}"/>
              </a:ext>
            </a:extLst>
          </p:cNvPr>
          <p:cNvSpPr txBox="1"/>
          <p:nvPr/>
        </p:nvSpPr>
        <p:spPr>
          <a:xfrm>
            <a:off x="3158173" y="1042194"/>
            <a:ext cx="62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PSR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8FA349-A0BB-1274-C2FE-B9F6DD663CE7}"/>
              </a:ext>
            </a:extLst>
          </p:cNvPr>
          <p:cNvSpPr txBox="1"/>
          <p:nvPr/>
        </p:nvSpPr>
        <p:spPr>
          <a:xfrm>
            <a:off x="6671327" y="1220111"/>
            <a:ext cx="62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PSR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394EAA-ECA1-152D-2B9C-EA95B789B842}"/>
              </a:ext>
            </a:extLst>
          </p:cNvPr>
          <p:cNvSpPr txBox="1"/>
          <p:nvPr/>
        </p:nvSpPr>
        <p:spPr>
          <a:xfrm>
            <a:off x="5040350" y="3253972"/>
            <a:ext cx="62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PSR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2E2BA4-FA54-95D8-A2C7-EF3635A6340D}"/>
              </a:ext>
            </a:extLst>
          </p:cNvPr>
          <p:cNvSpPr txBox="1"/>
          <p:nvPr/>
        </p:nvSpPr>
        <p:spPr>
          <a:xfrm>
            <a:off x="445863" y="5169220"/>
            <a:ext cx="1116291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i="1"/>
              <a:t>Color bar is correlation coefficient. </a:t>
            </a:r>
            <a:endParaRPr lang="en-GB" sz="1600" i="1"/>
          </a:p>
        </p:txBody>
      </p:sp>
    </p:spTree>
    <p:extLst>
      <p:ext uri="{BB962C8B-B14F-4D97-AF65-F5344CB8AC3E}">
        <p14:creationId xmlns:p14="http://schemas.microsoft.com/office/powerpoint/2010/main" val="167404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2">
            <a:extLst>
              <a:ext uri="{FF2B5EF4-FFF2-40B4-BE49-F238E27FC236}">
                <a16:creationId xmlns:a16="http://schemas.microsoft.com/office/drawing/2014/main" id="{F8598055-C350-317E-0E66-1C750B88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057" y="1431118"/>
            <a:ext cx="4876800" cy="47857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D1F5BF-66C8-4EB3-B13C-6DCBEA49C2FE}" type="slidenum">
              <a:rPr lang="en-GB" smtClean="0"/>
              <a:t>11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7D4D6-75AE-4AD9-80BE-D7B0263D141F}"/>
              </a:ext>
            </a:extLst>
          </p:cNvPr>
          <p:cNvSpPr txBox="1"/>
          <p:nvPr/>
        </p:nvSpPr>
        <p:spPr>
          <a:xfrm>
            <a:off x="-68126" y="1196000"/>
            <a:ext cx="568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PSR for </a:t>
            </a:r>
            <a:r>
              <a:rPr lang="en-US" sz="2000" b="1" i="1">
                <a:solidFill>
                  <a:srgbClr val="00B0F0"/>
                </a:solidFill>
              </a:rPr>
              <a:t>all four </a:t>
            </a:r>
            <a:r>
              <a:rPr lang="en-US" sz="2000"/>
              <a:t>samples gives </a:t>
            </a:r>
            <a:r>
              <a:rPr lang="en-US" sz="2000" b="1" i="1"/>
              <a:t>1 date </a:t>
            </a:r>
            <a:r>
              <a:rPr lang="en-US" sz="2000"/>
              <a:t>for the source hypothesis. Strictest correlation algorithm. </a:t>
            </a:r>
            <a:endParaRPr lang="en-GB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24D7-951D-451F-B210-F4032D506C07}"/>
              </a:ext>
            </a:extLst>
          </p:cNvPr>
          <p:cNvSpPr txBox="1"/>
          <p:nvPr/>
        </p:nvSpPr>
        <p:spPr>
          <a:xfrm>
            <a:off x="423217" y="6322424"/>
            <a:ext cx="473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One possible release date: </a:t>
            </a:r>
            <a:r>
              <a:rPr lang="en-US" sz="2000" b="1"/>
              <a:t>15 January 2018 </a:t>
            </a:r>
            <a:endParaRPr lang="en-GB" sz="200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9D4BE2B-39A5-4580-8460-A8CFC30660F2}"/>
              </a:ext>
            </a:extLst>
          </p:cNvPr>
          <p:cNvGrpSpPr/>
          <p:nvPr/>
        </p:nvGrpSpPr>
        <p:grpSpPr>
          <a:xfrm>
            <a:off x="550199" y="2113488"/>
            <a:ext cx="4481444" cy="4130397"/>
            <a:chOff x="310803" y="1040859"/>
            <a:chExt cx="3361083" cy="3097798"/>
          </a:xfrm>
        </p:grpSpPr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761F958-2E55-41AE-9D3B-158B76326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803" y="1040859"/>
              <a:ext cx="3361083" cy="30977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A8BFDDC-426E-446F-87B6-04F4B05A3CA2}"/>
                </a:ext>
              </a:extLst>
            </p:cNvPr>
            <p:cNvSpPr/>
            <p:nvPr/>
          </p:nvSpPr>
          <p:spPr>
            <a:xfrm>
              <a:off x="1978390" y="2512366"/>
              <a:ext cx="597576" cy="266700"/>
            </a:xfrm>
            <a:prstGeom prst="roundRect">
              <a:avLst>
                <a:gd name="adj" fmla="val 32921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B7A847-C84D-43E4-9C99-DB14ED423E9F}"/>
                </a:ext>
              </a:extLst>
            </p:cNvPr>
            <p:cNvSpPr txBox="1"/>
            <p:nvPr/>
          </p:nvSpPr>
          <p:spPr>
            <a:xfrm>
              <a:off x="310803" y="3767361"/>
              <a:ext cx="1333500" cy="3154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133" b="1">
                  <a:solidFill>
                    <a:schemeClr val="bg1"/>
                  </a:solidFill>
                </a:rPr>
                <a:t>15 January </a:t>
              </a:r>
              <a:endParaRPr lang="en-GB" sz="2133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3E4968B-80A2-2B31-6B49-00C03771469D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53D228-79BA-86F5-46DC-4C63B5B187FA}"/>
              </a:ext>
            </a:extLst>
          </p:cNvPr>
          <p:cNvSpPr/>
          <p:nvPr/>
        </p:nvSpPr>
        <p:spPr>
          <a:xfrm>
            <a:off x="9779336" y="3071848"/>
            <a:ext cx="381000" cy="1752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0186DF2F-D895-7033-F705-F6D90B8A2981}"/>
              </a:ext>
            </a:extLst>
          </p:cNvPr>
          <p:cNvSpPr/>
          <p:nvPr/>
        </p:nvSpPr>
        <p:spPr>
          <a:xfrm>
            <a:off x="9647033" y="3568552"/>
            <a:ext cx="644039" cy="651152"/>
          </a:xfrm>
          <a:prstGeom prst="mathMultiply">
            <a:avLst>
              <a:gd name="adj1" fmla="val 11275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CDDE49-8CE2-B5F8-6FF5-06B03DD6B916}"/>
              </a:ext>
            </a:extLst>
          </p:cNvPr>
          <p:cNvSpPr/>
          <p:nvPr/>
        </p:nvSpPr>
        <p:spPr>
          <a:xfrm>
            <a:off x="6896095" y="3239946"/>
            <a:ext cx="2137671" cy="204470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76379E5-F7A8-2691-FDEE-A57313CE3328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6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2">
            <a:extLst>
              <a:ext uri="{FF2B5EF4-FFF2-40B4-BE49-F238E27FC236}">
                <a16:creationId xmlns:a16="http://schemas.microsoft.com/office/drawing/2014/main" id="{EDADC1EB-C880-53D7-FEAA-B60D2A45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057" y="1431118"/>
            <a:ext cx="4876800" cy="4785712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C82CFB7-9441-40D9-BE83-832DA3173DCC}"/>
              </a:ext>
            </a:extLst>
          </p:cNvPr>
          <p:cNvSpPr/>
          <p:nvPr/>
        </p:nvSpPr>
        <p:spPr>
          <a:xfrm>
            <a:off x="9779336" y="3071848"/>
            <a:ext cx="381000" cy="1752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86E53E6-DCAD-4857-A915-2CD6DAAB2917}"/>
              </a:ext>
            </a:extLst>
          </p:cNvPr>
          <p:cNvSpPr/>
          <p:nvPr/>
        </p:nvSpPr>
        <p:spPr>
          <a:xfrm>
            <a:off x="7869863" y="3230975"/>
            <a:ext cx="1137007" cy="20447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0E78125E-65EF-4951-801A-567B4C131A76}"/>
              </a:ext>
            </a:extLst>
          </p:cNvPr>
          <p:cNvSpPr/>
          <p:nvPr/>
        </p:nvSpPr>
        <p:spPr>
          <a:xfrm>
            <a:off x="9647033" y="3568552"/>
            <a:ext cx="644039" cy="651152"/>
          </a:xfrm>
          <a:prstGeom prst="mathMultiply">
            <a:avLst>
              <a:gd name="adj1" fmla="val 11275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1E896C-4CE7-40DA-B619-322BF5C2B442}"/>
              </a:ext>
            </a:extLst>
          </p:cNvPr>
          <p:cNvSpPr/>
          <p:nvPr/>
        </p:nvSpPr>
        <p:spPr>
          <a:xfrm>
            <a:off x="6896095" y="3239946"/>
            <a:ext cx="2137671" cy="204470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CAF509-6D5E-4D18-8027-768F460F899C}"/>
              </a:ext>
            </a:extLst>
          </p:cNvPr>
          <p:cNvCxnSpPr>
            <a:cxnSpLocks/>
          </p:cNvCxnSpPr>
          <p:nvPr/>
        </p:nvCxnSpPr>
        <p:spPr>
          <a:xfrm>
            <a:off x="6810773" y="5358301"/>
            <a:ext cx="3434552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A5AAA2-FBA5-4BC5-ABB1-2D2ED56F8EC5}"/>
              </a:ext>
            </a:extLst>
          </p:cNvPr>
          <p:cNvCxnSpPr>
            <a:cxnSpLocks/>
          </p:cNvCxnSpPr>
          <p:nvPr/>
        </p:nvCxnSpPr>
        <p:spPr>
          <a:xfrm flipV="1">
            <a:off x="8586100" y="4938205"/>
            <a:ext cx="0" cy="4200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892BD42-3232-45F5-8BE7-4D15B4500FAE}"/>
              </a:ext>
            </a:extLst>
          </p:cNvPr>
          <p:cNvSpPr/>
          <p:nvPr/>
        </p:nvSpPr>
        <p:spPr>
          <a:xfrm>
            <a:off x="8613372" y="2346960"/>
            <a:ext cx="1618320" cy="3079920"/>
          </a:xfrm>
          <a:prstGeom prst="rect">
            <a:avLst/>
          </a:prstGeom>
          <a:solidFill>
            <a:srgbClr val="79DC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1419CEB-7ED2-480F-B8CC-CA04C40A45C2}"/>
              </a:ext>
            </a:extLst>
          </p:cNvPr>
          <p:cNvSpPr/>
          <p:nvPr/>
        </p:nvSpPr>
        <p:spPr>
          <a:xfrm rot="10800000">
            <a:off x="8627004" y="5447966"/>
            <a:ext cx="1618321" cy="205482"/>
          </a:xfrm>
          <a:prstGeom prst="homePlat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485FF-C7FC-827F-C85C-768E62946551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5A5616-B314-9100-3B22-361D5BBB39D1}"/>
              </a:ext>
            </a:extLst>
          </p:cNvPr>
          <p:cNvCxnSpPr>
            <a:cxnSpLocks/>
          </p:cNvCxnSpPr>
          <p:nvPr/>
        </p:nvCxnSpPr>
        <p:spPr>
          <a:xfrm>
            <a:off x="5189220" y="5358301"/>
            <a:ext cx="3232" cy="192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E939BE-6CF5-B61A-FA37-E696F49D2FDC}"/>
              </a:ext>
            </a:extLst>
          </p:cNvPr>
          <p:cNvCxnSpPr>
            <a:cxnSpLocks/>
          </p:cNvCxnSpPr>
          <p:nvPr/>
        </p:nvCxnSpPr>
        <p:spPr>
          <a:xfrm>
            <a:off x="5192452" y="5550707"/>
            <a:ext cx="9687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092B85-8E10-DDE1-B1F6-B19B3E394C1E}"/>
              </a:ext>
            </a:extLst>
          </p:cNvPr>
          <p:cNvSpPr txBox="1"/>
          <p:nvPr/>
        </p:nvSpPr>
        <p:spPr>
          <a:xfrm>
            <a:off x="4689758" y="5073106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15 Jan 2018</a:t>
            </a:r>
            <a:endParaRPr lang="en-GB" sz="1400" b="1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003A024-14AC-0AB6-580F-053340B13EB4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9B8FA2E-7A5B-024E-6450-CA263A7F1B99}"/>
              </a:ext>
            </a:extLst>
          </p:cNvPr>
          <p:cNvSpPr/>
          <p:nvPr/>
        </p:nvSpPr>
        <p:spPr>
          <a:xfrm rot="16200000">
            <a:off x="4988562" y="5872299"/>
            <a:ext cx="432271" cy="13323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8A565F2-C916-5F7E-4BA2-747EF7DA4952}"/>
              </a:ext>
            </a:extLst>
          </p:cNvPr>
          <p:cNvSpPr/>
          <p:nvPr/>
        </p:nvSpPr>
        <p:spPr>
          <a:xfrm rot="16200000">
            <a:off x="6596661" y="5975284"/>
            <a:ext cx="226664" cy="13287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C8CD897-8698-224B-5283-00A2CA266878}"/>
              </a:ext>
            </a:extLst>
          </p:cNvPr>
          <p:cNvSpPr/>
          <p:nvPr/>
        </p:nvSpPr>
        <p:spPr>
          <a:xfrm rot="16200000">
            <a:off x="7527647" y="5975284"/>
            <a:ext cx="226665" cy="1328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E6FF76-82EA-5E93-F23C-FDE568B630E1}"/>
              </a:ext>
            </a:extLst>
          </p:cNvPr>
          <p:cNvCxnSpPr>
            <a:cxnSpLocks/>
          </p:cNvCxnSpPr>
          <p:nvPr/>
        </p:nvCxnSpPr>
        <p:spPr>
          <a:xfrm flipV="1">
            <a:off x="5138080" y="5645962"/>
            <a:ext cx="3516029" cy="884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C824B2-B56C-4EC8-95B8-84EC5A76A136}"/>
              </a:ext>
            </a:extLst>
          </p:cNvPr>
          <p:cNvCxnSpPr>
            <a:cxnSpLocks/>
          </p:cNvCxnSpPr>
          <p:nvPr/>
        </p:nvCxnSpPr>
        <p:spPr>
          <a:xfrm>
            <a:off x="6665053" y="5653449"/>
            <a:ext cx="3580272" cy="0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2118C9D-4E55-86F4-ECF3-61244BA943EC}"/>
              </a:ext>
            </a:extLst>
          </p:cNvPr>
          <p:cNvSpPr txBox="1"/>
          <p:nvPr/>
        </p:nvSpPr>
        <p:spPr>
          <a:xfrm>
            <a:off x="91252" y="1201032"/>
            <a:ext cx="565039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If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 just use decay consistency analysis in isotopic ratio analysis studies, we </a:t>
            </a:r>
            <a:r>
              <a:rPr kumimoji="0" lang="en-US" sz="20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cannot exclude the 2 February Level B sample for the predefined sample episode.</a:t>
            </a: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endParaRPr lang="en-US" sz="2000">
              <a:solidFill>
                <a:prstClr val="black"/>
              </a:solidFill>
            </a:endParaRP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en-US" sz="2000">
                <a:solidFill>
                  <a:prstClr val="black"/>
                </a:solidFill>
              </a:rPr>
              <a:t>Using ATM’s FOR, however, we see that Level B on 2 February is not associated to the source hypothesis so that </a:t>
            </a:r>
            <a:r>
              <a:rPr kumimoji="0" lang="en-US" sz="20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or four samples remain that might be associated while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>
                <a:solidFill>
                  <a:prstClr val="black"/>
                </a:solidFill>
              </a:rPr>
              <a:t>extending the PSR backward timeframe</a:t>
            </a:r>
            <a:r>
              <a:rPr kumimoji="0" lang="en-US" sz="20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4106E9-B4A5-890E-7403-767F5B399AAE}"/>
              </a:ext>
            </a:extLst>
          </p:cNvPr>
          <p:cNvSpPr txBox="1"/>
          <p:nvPr/>
        </p:nvSpPr>
        <p:spPr>
          <a:xfrm>
            <a:off x="91252" y="4420562"/>
            <a:ext cx="4876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>
                <a:solidFill>
                  <a:prstClr val="black"/>
                </a:solidFill>
              </a:rPr>
              <a:t>Using ATM’s curated PSR, we now assume that the clustered (3) samples are one release. But </a:t>
            </a:r>
            <a:r>
              <a:rPr lang="en-US" sz="2000" err="1">
                <a:solidFill>
                  <a:prstClr val="black"/>
                </a:solidFill>
              </a:rPr>
              <a:t>i</a:t>
            </a:r>
            <a:r>
              <a:rPr lang="en-GB" sz="2000"/>
              <a:t>s Level B on 22 January associated?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/>
              <a:t>If so, 15 Jan. is the only release date (between 14 – 28 January).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/>
              <a:t>If not, the Level B sample belongs to another release (same source hypothesis). </a:t>
            </a:r>
            <a:endParaRPr lang="en-GB" sz="2800" i="1"/>
          </a:p>
        </p:txBody>
      </p:sp>
    </p:spTree>
    <p:extLst>
      <p:ext uri="{BB962C8B-B14F-4D97-AF65-F5344CB8AC3E}">
        <p14:creationId xmlns:p14="http://schemas.microsoft.com/office/powerpoint/2010/main" val="148928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7413-44F4-A106-0401-774432C242EB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0F77DA91-DF09-D796-3925-34070D7B9703}"/>
              </a:ext>
            </a:extLst>
          </p:cNvPr>
          <p:cNvSpPr txBox="1"/>
          <p:nvPr/>
        </p:nvSpPr>
        <p:spPr>
          <a:xfrm>
            <a:off x="413260" y="1566824"/>
            <a:ext cx="10098712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ATM supports isotopic ratio analyses with release location </a:t>
            </a:r>
            <a:r>
              <a:rPr lang="en-GB" sz="2000" i="1" dirty="0"/>
              <a:t>and</a:t>
            </a:r>
            <a:r>
              <a:rPr lang="en-GB" sz="2000" dirty="0"/>
              <a:t> (potential extended) release time estimates.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effectLst/>
              <a:ea typeface="Yu Mincho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Yu Mincho"/>
                <a:cs typeface="Times New Roman"/>
              </a:rPr>
              <a:t>Utilizing ATM’s PSR (and the FOR) using just thos</a:t>
            </a:r>
            <a:r>
              <a:rPr lang="en-GB" sz="2000" dirty="0">
                <a:ea typeface="Yu Mincho"/>
                <a:cs typeface="Times New Roman"/>
              </a:rPr>
              <a:t>e samples that have multi-isotopes for a predefined sample episode, makes it possible to compute the PSR – constrained to 14-day backward SRS files per sample – for an earlier start date for a given episode. 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>
                <a:ea typeface="Yu Mincho"/>
                <a:cs typeface="Times New Roman"/>
              </a:rPr>
              <a:t>For the case study shown: 28 January instead of 2 February.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GB" sz="2000">
              <a:ea typeface="Yu Mincho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Yu Mincho"/>
                <a:cs typeface="Times New Roman"/>
              </a:rPr>
              <a:t>This approach </a:t>
            </a:r>
            <a:r>
              <a:rPr lang="en-GB" sz="2000" dirty="0">
                <a:effectLst/>
                <a:ea typeface="Yu Mincho"/>
                <a:cs typeface="Times New Roman"/>
              </a:rPr>
              <a:t>can be generalized and applied systematically to all stations and all episodes to enhance the IDC product Standard Screened Radionuclide Event Bulletin (SSREB) and Expert Technical Analysis (ETA).</a:t>
            </a:r>
          </a:p>
          <a:p>
            <a:endParaRPr lang="en-GB" sz="2000" i="1">
              <a:effectLst/>
              <a:ea typeface="Yu Mincho"/>
              <a:cs typeface="Times New Roman"/>
            </a:endParaRPr>
          </a:p>
          <a:p>
            <a:endParaRPr lang="en-GB" i="1">
              <a:effectLst/>
              <a:ea typeface="Yu Mincho"/>
              <a:cs typeface="Times New Roman"/>
            </a:endParaRPr>
          </a:p>
          <a:p>
            <a:endParaRPr lang="en-GB" i="1">
              <a:ea typeface="Yu Mincho"/>
              <a:cs typeface="Times New Roman"/>
            </a:endParaRPr>
          </a:p>
          <a:p>
            <a:pPr marL="285750" indent="-285750">
              <a:buFont typeface="Wingdings"/>
              <a:buChar char="ü"/>
            </a:pPr>
            <a:r>
              <a:rPr lang="en-GB">
                <a:effectLst/>
                <a:ea typeface="Yu Mincho"/>
                <a:cs typeface="Times New Roman"/>
              </a:rPr>
              <a:t>See also e-Poster P2.1-521 by Josh Kunkle et al.: “Development of Automatic Procedures for Selecting Samples Associated with a Release Event Based on the Evolution Consistency of Isotopic Ratios.”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513B49-A790-C991-01BF-A9C49D11751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E97C6A-E26E-4B79-8323-B46B8E0D30AB}"/>
              </a:ext>
            </a:extLst>
          </p:cNvPr>
          <p:cNvSpPr txBox="1"/>
          <p:nvPr/>
        </p:nvSpPr>
        <p:spPr>
          <a:xfrm>
            <a:off x="199754" y="1148699"/>
            <a:ext cx="1026125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alibri"/>
                <a:ea typeface="Yu Mincho"/>
                <a:cs typeface="Times New Roman"/>
              </a:rPr>
              <a:t>In the International Data Centre (IDC) spectrum analysis pipeline, noble gas samples from the International Monitoring System (IMS) radionuclide stations are processed and categorized. </a:t>
            </a:r>
            <a:r>
              <a:rPr lang="en-GB" sz="2000" b="1" dirty="0">
                <a:latin typeface="Calibri"/>
                <a:ea typeface="Yu Mincho"/>
                <a:cs typeface="Times New Roman"/>
              </a:rPr>
              <a:t>Multi-isotope observations </a:t>
            </a:r>
            <a:r>
              <a:rPr lang="en-GB" sz="2000" dirty="0">
                <a:latin typeface="Calibri"/>
                <a:ea typeface="Yu Mincho"/>
                <a:cs typeface="Times New Roman"/>
              </a:rPr>
              <a:t>of Level C plus prior/post Level B samples close enough in time, at one or more IMS radionuclide stations, can be associated (</a:t>
            </a:r>
            <a:r>
              <a:rPr lang="en-GB" sz="2000" b="1" dirty="0">
                <a:latin typeface="Calibri"/>
                <a:ea typeface="Yu Mincho"/>
                <a:cs typeface="Times New Roman"/>
              </a:rPr>
              <a:t>sample association</a:t>
            </a:r>
            <a:r>
              <a:rPr lang="en-GB" sz="2000" dirty="0">
                <a:latin typeface="Calibri"/>
                <a:ea typeface="Yu Mincho"/>
                <a:cs typeface="Times New Roman"/>
              </a:rPr>
              <a:t>). </a:t>
            </a:r>
            <a:endParaRPr lang="en-GB" sz="200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F2806-0894-BBBB-FC2C-98FFB07FBE85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031E66-644C-593C-88D6-E9C5B3EE1502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20">
            <a:extLst>
              <a:ext uri="{FF2B5EF4-FFF2-40B4-BE49-F238E27FC236}">
                <a16:creationId xmlns:a16="http://schemas.microsoft.com/office/drawing/2014/main" id="{6E256855-CDBC-AC07-727F-C7A259CFA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4" t="-464" r="6667" b="464"/>
          <a:stretch/>
        </p:blipFill>
        <p:spPr>
          <a:xfrm>
            <a:off x="7245306" y="2908078"/>
            <a:ext cx="3555847" cy="35558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1A1C0D-5689-DB59-2FB9-A1A43809F491}"/>
              </a:ext>
            </a:extLst>
          </p:cNvPr>
          <p:cNvSpPr txBox="1"/>
          <p:nvPr/>
        </p:nvSpPr>
        <p:spPr>
          <a:xfrm>
            <a:off x="199754" y="4986140"/>
            <a:ext cx="7171287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Calibri"/>
                <a:ea typeface="Yu Mincho"/>
                <a:cs typeface="Times New Roman"/>
              </a:rPr>
              <a:t>The computed </a:t>
            </a:r>
            <a:r>
              <a:rPr lang="en-GB" sz="2000" b="1" dirty="0">
                <a:latin typeface="Calibri"/>
                <a:ea typeface="Yu Mincho"/>
                <a:cs typeface="Times New Roman"/>
              </a:rPr>
              <a:t>possible source region by</a:t>
            </a:r>
            <a:r>
              <a:rPr lang="en-GB" sz="2000" dirty="0">
                <a:latin typeface="Calibri"/>
                <a:ea typeface="Yu Mincho"/>
                <a:cs typeface="Times New Roman"/>
              </a:rPr>
              <a:t> atmospheric transport modelling (ATM) provide and supports sample association by looking – for multiple samples – at the common region of release at some time in the past for the source hypothesis at hand. It therefore supports isotopic ratio analyses as well.  </a:t>
            </a:r>
            <a:endParaRPr lang="en-GB" sz="200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0915B-45A9-A1D9-05D0-FEF5E54618CF}"/>
              </a:ext>
            </a:extLst>
          </p:cNvPr>
          <p:cNvSpPr txBox="1"/>
          <p:nvPr/>
        </p:nvSpPr>
        <p:spPr>
          <a:xfrm>
            <a:off x="362309" y="3062424"/>
            <a:ext cx="6684371" cy="132343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Calibri"/>
                <a:ea typeface="Yu Mincho"/>
                <a:cs typeface="Calibri"/>
              </a:rPr>
              <a:t>For such multi-isotope sequences, the consistency of the isotopic ratios in subsequent samples with radioactive decay might indicate that the isotopes contained in different samples (prior/post Level B) are from the same release. </a:t>
            </a:r>
            <a:endParaRPr lang="en-US" dirty="0">
              <a:latin typeface="Calibri" panose="020F0502020204030204" pitchFamily="34" charset="0"/>
              <a:ea typeface="Yu Mincho" panose="02020400000000000000" pitchFamily="18" charset="-128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345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E97C6A-E26E-4B79-8323-B46B8E0D30AB}"/>
              </a:ext>
            </a:extLst>
          </p:cNvPr>
          <p:cNvSpPr txBox="1"/>
          <p:nvPr/>
        </p:nvSpPr>
        <p:spPr>
          <a:xfrm>
            <a:off x="148506" y="1151470"/>
            <a:ext cx="1069209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alibri"/>
                <a:ea typeface="Yu Mincho"/>
                <a:cs typeface="Times New Roman"/>
              </a:rPr>
              <a:t>The objective of this short study answers:</a:t>
            </a:r>
          </a:p>
          <a:p>
            <a:endParaRPr lang="en-GB" sz="200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sz="200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sz="200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sz="200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sz="200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/>
                <a:ea typeface="Yu Mincho"/>
                <a:cs typeface="Times New Roman"/>
              </a:rPr>
              <a:t>For that, specific case studies are explored that 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Yu Mincho"/>
                <a:cs typeface="Times New Roman"/>
              </a:rPr>
              <a:t>The samples required for decay consistency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Yu Mincho"/>
                <a:cs typeface="Times New Roman"/>
              </a:rPr>
              <a:t>The time constraint of backward modelled PSRs.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Yu Mincho"/>
                <a:cs typeface="Times New Roman"/>
              </a:rPr>
              <a:t>The Source-Receptor Sensitivity (SRS) fields (having a baked-in temporal constraint of 14 days back in time per sample) used to compute the Field of Regard and the Possible Source Region. </a:t>
            </a:r>
            <a:endParaRPr lang="en-GB" sz="20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F2806-0894-BBBB-FC2C-98FFB07FBE85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031E66-644C-593C-88D6-E9C5B3EE1502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93CCF-C4A5-6D4B-E470-1FD965610757}"/>
              </a:ext>
            </a:extLst>
          </p:cNvPr>
          <p:cNvSpPr txBox="1"/>
          <p:nvPr/>
        </p:nvSpPr>
        <p:spPr>
          <a:xfrm>
            <a:off x="820271" y="1738096"/>
            <a:ext cx="91843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Can a sample-customized possible source region computation yield accurate results for sample episodes utilizing only the critical samples required – associated to the same source – for the consistency of isotopic ratio evolution?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BA032-8B3E-BAE9-B8F2-DC8F1FA71D29}"/>
              </a:ext>
            </a:extLst>
          </p:cNvPr>
          <p:cNvSpPr txBox="1"/>
          <p:nvPr/>
        </p:nvSpPr>
        <p:spPr>
          <a:xfrm>
            <a:off x="148506" y="4955192"/>
            <a:ext cx="50073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/>
              <a:t>FOR (Field of Regard)</a:t>
            </a:r>
            <a:r>
              <a:rPr lang="en-GB"/>
              <a:t>:</a:t>
            </a:r>
          </a:p>
          <a:p>
            <a:r>
              <a:rPr lang="en-GB" i="1"/>
              <a:t>The FOR denotes the potential source domain for material detected within one single sample. It’s closely related to the standard SRS fields, and can actually be regarded as a set of pre-defined visualizations of the SRS fields.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ECEA7-6D63-34A0-68F9-9AC950FEC040}"/>
                  </a:ext>
                </a:extLst>
              </p:cNvPr>
              <p:cNvSpPr txBox="1"/>
              <p:nvPr/>
            </p:nvSpPr>
            <p:spPr>
              <a:xfrm>
                <a:off x="5277080" y="4955192"/>
                <a:ext cx="5457222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b="1"/>
                  <a:t>PSR (Possible Source Region)</a:t>
                </a:r>
                <a:r>
                  <a:rPr lang="en-GB"/>
                  <a:t>: </a:t>
                </a:r>
              </a:p>
              <a:p>
                <a:pPr algn="r"/>
                <a:r>
                  <a:rPr lang="en-GB" i="1"/>
                  <a:t>The PSR is a scenario-specific ATM product, computed by solving an inversion problem whereby source hypotheses are tested across the globe for a certain period of interest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i="1"/>
                  <a:t> 14 days). It returns a time-dependent global distribution of correlation coefficients.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ECEA7-6D63-34A0-68F9-9AC950FEC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80" y="4955192"/>
                <a:ext cx="5457222" cy="1754326"/>
              </a:xfrm>
              <a:prstGeom prst="rect">
                <a:avLst/>
              </a:prstGeom>
              <a:blipFill>
                <a:blip r:embed="rId3"/>
                <a:stretch>
                  <a:fillRect l="-669" t="-1724" r="-1672" b="-41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01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81D075-A5CD-49C7-A38E-107369826D27}"/>
              </a:ext>
            </a:extLst>
          </p:cNvPr>
          <p:cNvSpPr txBox="1"/>
          <p:nvPr/>
        </p:nvSpPr>
        <p:spPr>
          <a:xfrm>
            <a:off x="0" y="5991620"/>
            <a:ext cx="1069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061" algn="ctr"/>
            <a:r>
              <a:rPr lang="en-GB" sz="2000" b="1">
                <a:cs typeface="Times New Roman" panose="02020603050405020304" pitchFamily="18" charset="0"/>
              </a:rPr>
              <a:t>Examples of case studies involving multi-isotopic </a:t>
            </a:r>
            <a:r>
              <a:rPr lang="en-GB" sz="2000" b="1">
                <a:solidFill>
                  <a:srgbClr val="FF0000"/>
                </a:solidFill>
                <a:cs typeface="Times New Roman" panose="02020603050405020304" pitchFamily="18" charset="0"/>
              </a:rPr>
              <a:t>Level C </a:t>
            </a:r>
            <a:r>
              <a:rPr lang="en-GB" sz="2000" b="1">
                <a:cs typeface="Times New Roman" panose="02020603050405020304" pitchFamily="18" charset="0"/>
              </a:rPr>
              <a:t>sample episodes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9A1D926-E94E-4038-8C15-7E9EB71F6C6E}"/>
              </a:ext>
            </a:extLst>
          </p:cNvPr>
          <p:cNvSpPr txBox="1"/>
          <p:nvPr/>
        </p:nvSpPr>
        <p:spPr>
          <a:xfrm>
            <a:off x="305222" y="1690449"/>
            <a:ext cx="3351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 </a:t>
            </a:r>
            <a:r>
              <a:rPr lang="en-GB" sz="2000" b="1" i="1">
                <a:cs typeface="Times New Roman" panose="02020603050405020304" pitchFamily="18" charset="0"/>
              </a:rPr>
              <a:t>1 Level C sample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3BF109-A7D7-467B-AEAA-A95B53443D75}"/>
              </a:ext>
            </a:extLst>
          </p:cNvPr>
          <p:cNvSpPr txBox="1"/>
          <p:nvPr/>
        </p:nvSpPr>
        <p:spPr>
          <a:xfrm>
            <a:off x="4029623" y="1485383"/>
            <a:ext cx="2515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>
                <a:cs typeface="Times New Roman" panose="02020603050405020304" pitchFamily="18" charset="0"/>
              </a:rPr>
              <a:t>2 consecutive </a:t>
            </a:r>
          </a:p>
          <a:p>
            <a:pPr algn="ctr"/>
            <a:r>
              <a:rPr lang="en-GB" sz="2000" b="1" i="1">
                <a:cs typeface="Times New Roman" panose="02020603050405020304" pitchFamily="18" charset="0"/>
              </a:rPr>
              <a:t>Level C samples</a:t>
            </a:r>
            <a:endParaRPr lang="en-GB" sz="2000" b="1" i="1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F330AAB-8A6D-4C44-BA9A-ED2485668AE2}"/>
              </a:ext>
            </a:extLst>
          </p:cNvPr>
          <p:cNvSpPr txBox="1"/>
          <p:nvPr/>
        </p:nvSpPr>
        <p:spPr>
          <a:xfrm>
            <a:off x="7467393" y="1485383"/>
            <a:ext cx="2515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>
                <a:cs typeface="Times New Roman" panose="02020603050405020304" pitchFamily="18" charset="0"/>
              </a:rPr>
              <a:t>3 consecutive </a:t>
            </a:r>
          </a:p>
          <a:p>
            <a:pPr algn="ctr"/>
            <a:r>
              <a:rPr lang="en-GB" sz="2000" b="1" i="1">
                <a:cs typeface="Times New Roman" panose="02020603050405020304" pitchFamily="18" charset="0"/>
              </a:rPr>
              <a:t>Level C samples</a:t>
            </a:r>
            <a:endParaRPr lang="en-GB" sz="2000" b="1" i="1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C6EBA4D-40FD-490D-B642-9260019DC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" r="934"/>
          <a:stretch/>
        </p:blipFill>
        <p:spPr>
          <a:xfrm>
            <a:off x="361046" y="2401100"/>
            <a:ext cx="3240000" cy="324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54A2CAB-08E5-4463-A7BF-BF46EC9B9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" r="2146"/>
          <a:stretch/>
        </p:blipFill>
        <p:spPr>
          <a:xfrm>
            <a:off x="3676209" y="2401100"/>
            <a:ext cx="3240000" cy="3240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566C3DB-8217-FADD-A67A-67EEF31239F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64569DA-D476-B8B9-458B-F389AB766EED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図 20">
            <a:extLst>
              <a:ext uri="{FF2B5EF4-FFF2-40B4-BE49-F238E27FC236}">
                <a16:creationId xmlns:a16="http://schemas.microsoft.com/office/drawing/2014/main" id="{721E3479-51DB-66E9-7610-BF560C964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64" t="-464" r="6667" b="464"/>
          <a:stretch/>
        </p:blipFill>
        <p:spPr>
          <a:xfrm>
            <a:off x="6916209" y="24011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1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0">
            <a:extLst>
              <a:ext uri="{FF2B5EF4-FFF2-40B4-BE49-F238E27FC236}">
                <a16:creationId xmlns:a16="http://schemas.microsoft.com/office/drawing/2014/main" id="{A2374C10-95AE-8037-38F7-C00E3495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71" y="1972984"/>
            <a:ext cx="4007808" cy="3755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1D075-A5CD-49C7-A38E-107369826D27}"/>
              </a:ext>
            </a:extLst>
          </p:cNvPr>
          <p:cNvSpPr txBox="1"/>
          <p:nvPr/>
        </p:nvSpPr>
        <p:spPr>
          <a:xfrm>
            <a:off x="1" y="6241632"/>
            <a:ext cx="10805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061" algn="ctr"/>
            <a:r>
              <a:rPr lang="en-GB" sz="2000" b="1">
                <a:cs typeface="Times New Roman" panose="02020603050405020304" pitchFamily="18" charset="0"/>
              </a:rPr>
              <a:t>Ratio-specific Level B and/or C Samples vs. all </a:t>
            </a:r>
            <a:r>
              <a:rPr lang="en-GB" sz="2000" b="1">
                <a:solidFill>
                  <a:srgbClr val="FF0000"/>
                </a:solidFill>
                <a:cs typeface="Times New Roman" panose="02020603050405020304" pitchFamily="18" charset="0"/>
              </a:rPr>
              <a:t>Level C</a:t>
            </a:r>
            <a:r>
              <a:rPr lang="en-GB" sz="2000" b="1">
                <a:cs typeface="Times New Roman" panose="02020603050405020304" pitchFamily="18" charset="0"/>
              </a:rPr>
              <a:t> samples for 1 and 3 Level C samples 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C6EBA4D-40FD-490D-B642-9260019DC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09" y="1970727"/>
            <a:ext cx="3799743" cy="372877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D38B3CE-AB4C-4FF4-8029-AB31D904073B}"/>
              </a:ext>
            </a:extLst>
          </p:cNvPr>
          <p:cNvCxnSpPr>
            <a:cxnSpLocks/>
          </p:cNvCxnSpPr>
          <p:nvPr/>
        </p:nvCxnSpPr>
        <p:spPr>
          <a:xfrm flipV="1">
            <a:off x="9031006" y="4246171"/>
            <a:ext cx="0" cy="9875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">
            <a:extLst>
              <a:ext uri="{FF2B5EF4-FFF2-40B4-BE49-F238E27FC236}">
                <a16:creationId xmlns:a16="http://schemas.microsoft.com/office/drawing/2014/main" id="{503E8DEF-B10D-43A6-B355-FA7F889F8200}"/>
              </a:ext>
            </a:extLst>
          </p:cNvPr>
          <p:cNvSpPr txBox="1"/>
          <p:nvPr/>
        </p:nvSpPr>
        <p:spPr>
          <a:xfrm>
            <a:off x="4336652" y="3514104"/>
            <a:ext cx="224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dates for non-ratio-specific </a:t>
            </a:r>
            <a:r>
              <a:rPr lang="en-GB" sz="1600" b="1" i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Xe-133 Level C </a:t>
            </a:r>
          </a:p>
          <a:p>
            <a:pPr algn="ctr"/>
            <a:r>
              <a:rPr lang="en-GB" sz="16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samples</a:t>
            </a:r>
            <a:endParaRPr lang="en-GB" sz="1600">
              <a:solidFill>
                <a:schemeClr val="accent4">
                  <a:lumMod val="75000"/>
                </a:schemeClr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2" name="テキスト ボックス 9">
            <a:extLst>
              <a:ext uri="{FF2B5EF4-FFF2-40B4-BE49-F238E27FC236}">
                <a16:creationId xmlns:a16="http://schemas.microsoft.com/office/drawing/2014/main" id="{786AD357-64C8-429E-A2ED-88668223CA89}"/>
              </a:ext>
            </a:extLst>
          </p:cNvPr>
          <p:cNvSpPr txBox="1"/>
          <p:nvPr/>
        </p:nvSpPr>
        <p:spPr>
          <a:xfrm>
            <a:off x="4089631" y="2109182"/>
            <a:ext cx="264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00B0F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dates for non-ratio-specific </a:t>
            </a:r>
            <a:r>
              <a:rPr lang="en-GB" sz="1600" b="1" i="1">
                <a:solidFill>
                  <a:srgbClr val="00B0F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Xe-131m Level C </a:t>
            </a:r>
          </a:p>
          <a:p>
            <a:pPr algn="ctr"/>
            <a:r>
              <a:rPr lang="en-GB" sz="1600">
                <a:solidFill>
                  <a:srgbClr val="00B0F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samples</a:t>
            </a:r>
          </a:p>
          <a:p>
            <a:pPr algn="ctr"/>
            <a:r>
              <a:rPr lang="en-GB" sz="1600" b="1">
                <a:solidFill>
                  <a:srgbClr val="FF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not present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45252AD-F873-4A42-85B8-2CF9501B9194}"/>
              </a:ext>
            </a:extLst>
          </p:cNvPr>
          <p:cNvCxnSpPr>
            <a:cxnSpLocks/>
          </p:cNvCxnSpPr>
          <p:nvPr/>
        </p:nvCxnSpPr>
        <p:spPr>
          <a:xfrm flipV="1">
            <a:off x="4319208" y="3346682"/>
            <a:ext cx="0" cy="112554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A3D3158-A2A7-4AFD-B99A-F49A21052737}"/>
              </a:ext>
            </a:extLst>
          </p:cNvPr>
          <p:cNvSpPr/>
          <p:nvPr/>
        </p:nvSpPr>
        <p:spPr>
          <a:xfrm>
            <a:off x="4122419" y="1959357"/>
            <a:ext cx="2570037" cy="3900190"/>
          </a:xfrm>
          <a:prstGeom prst="rect">
            <a:avLst/>
          </a:prstGeom>
          <a:noFill/>
          <a:ln w="12700">
            <a:solidFill>
              <a:srgbClr val="116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A9F9D36-7D1C-4DD3-9E14-9435BDC199CA}"/>
              </a:ext>
            </a:extLst>
          </p:cNvPr>
          <p:cNvCxnSpPr>
            <a:cxnSpLocks/>
          </p:cNvCxnSpPr>
          <p:nvPr/>
        </p:nvCxnSpPr>
        <p:spPr>
          <a:xfrm flipV="1">
            <a:off x="2508955" y="2689252"/>
            <a:ext cx="0" cy="248426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88C68F6-DF46-4987-A36F-CDCE7F1B0C21}"/>
              </a:ext>
            </a:extLst>
          </p:cNvPr>
          <p:cNvCxnSpPr>
            <a:cxnSpLocks/>
          </p:cNvCxnSpPr>
          <p:nvPr/>
        </p:nvCxnSpPr>
        <p:spPr>
          <a:xfrm flipV="1">
            <a:off x="1042397" y="2688872"/>
            <a:ext cx="0" cy="248426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E79038C-F46C-4D54-B424-D527B4EF5EC6}"/>
              </a:ext>
            </a:extLst>
          </p:cNvPr>
          <p:cNvCxnSpPr>
            <a:cxnSpLocks/>
          </p:cNvCxnSpPr>
          <p:nvPr/>
        </p:nvCxnSpPr>
        <p:spPr>
          <a:xfrm flipV="1">
            <a:off x="1120551" y="2689252"/>
            <a:ext cx="0" cy="248426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67C04F4-CC53-401E-AB6A-B85F8E6DA5F2}"/>
              </a:ext>
            </a:extLst>
          </p:cNvPr>
          <p:cNvCxnSpPr>
            <a:cxnSpLocks/>
          </p:cNvCxnSpPr>
          <p:nvPr/>
        </p:nvCxnSpPr>
        <p:spPr>
          <a:xfrm flipV="1">
            <a:off x="2397735" y="2687203"/>
            <a:ext cx="0" cy="248426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215700-2F3D-489D-8B20-DFCF453E8196}"/>
              </a:ext>
            </a:extLst>
          </p:cNvPr>
          <p:cNvCxnSpPr>
            <a:cxnSpLocks/>
          </p:cNvCxnSpPr>
          <p:nvPr/>
        </p:nvCxnSpPr>
        <p:spPr>
          <a:xfrm flipV="1">
            <a:off x="8923761" y="2723257"/>
            <a:ext cx="0" cy="244409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16B1B53-0445-4EEC-BFE1-45B45C499131}"/>
              </a:ext>
            </a:extLst>
          </p:cNvPr>
          <p:cNvCxnSpPr>
            <a:cxnSpLocks/>
          </p:cNvCxnSpPr>
          <p:nvPr/>
        </p:nvCxnSpPr>
        <p:spPr>
          <a:xfrm flipV="1">
            <a:off x="9313227" y="2731723"/>
            <a:ext cx="0" cy="244409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006A8AC-0C3D-43B2-B915-14FEAF44FF31}"/>
              </a:ext>
            </a:extLst>
          </p:cNvPr>
          <p:cNvCxnSpPr>
            <a:cxnSpLocks/>
          </p:cNvCxnSpPr>
          <p:nvPr/>
        </p:nvCxnSpPr>
        <p:spPr>
          <a:xfrm flipV="1">
            <a:off x="9400715" y="2731723"/>
            <a:ext cx="0" cy="244409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E4CF973-26BC-464E-BA4F-90B11535BB56}"/>
              </a:ext>
            </a:extLst>
          </p:cNvPr>
          <p:cNvCxnSpPr>
            <a:cxnSpLocks/>
          </p:cNvCxnSpPr>
          <p:nvPr/>
        </p:nvCxnSpPr>
        <p:spPr>
          <a:xfrm flipV="1">
            <a:off x="9502315" y="2741290"/>
            <a:ext cx="0" cy="244409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0B25350-F82A-4CD4-8C38-E6DF1B1453F0}"/>
              </a:ext>
            </a:extLst>
          </p:cNvPr>
          <p:cNvCxnSpPr>
            <a:cxnSpLocks/>
          </p:cNvCxnSpPr>
          <p:nvPr/>
        </p:nvCxnSpPr>
        <p:spPr>
          <a:xfrm flipV="1">
            <a:off x="2236329" y="4686301"/>
            <a:ext cx="0" cy="55854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921ECD2-25C0-4CA5-AF82-6A2306836E78}"/>
              </a:ext>
            </a:extLst>
          </p:cNvPr>
          <p:cNvCxnSpPr>
            <a:cxnSpLocks/>
          </p:cNvCxnSpPr>
          <p:nvPr/>
        </p:nvCxnSpPr>
        <p:spPr>
          <a:xfrm flipV="1">
            <a:off x="9031006" y="4256165"/>
            <a:ext cx="0" cy="9875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6F65A8E-E80D-4175-A646-5F3B45A55D04}"/>
              </a:ext>
            </a:extLst>
          </p:cNvPr>
          <p:cNvCxnSpPr>
            <a:cxnSpLocks/>
          </p:cNvCxnSpPr>
          <p:nvPr/>
        </p:nvCxnSpPr>
        <p:spPr>
          <a:xfrm flipV="1">
            <a:off x="7647121" y="5288280"/>
            <a:ext cx="2682240" cy="762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8A9579D-26EA-4654-B92D-411CB5A922EB}"/>
              </a:ext>
            </a:extLst>
          </p:cNvPr>
          <p:cNvCxnSpPr>
            <a:cxnSpLocks/>
          </p:cNvCxnSpPr>
          <p:nvPr/>
        </p:nvCxnSpPr>
        <p:spPr>
          <a:xfrm>
            <a:off x="876300" y="5265420"/>
            <a:ext cx="2644140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86AF20A6-BD2F-4E37-BE46-22332A4A1765}"/>
              </a:ext>
            </a:extLst>
          </p:cNvPr>
          <p:cNvSpPr txBox="1"/>
          <p:nvPr/>
        </p:nvSpPr>
        <p:spPr>
          <a:xfrm>
            <a:off x="4452651" y="5064965"/>
            <a:ext cx="18166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+/- 7 days around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ratio-specific Level C episode</a:t>
            </a:r>
            <a:endParaRPr lang="en-GB" sz="1400">
              <a:solidFill>
                <a:srgbClr val="FF0000"/>
              </a:solidFill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F43F1D9-E564-43BC-B3D3-9F87D4A49405}"/>
              </a:ext>
            </a:extLst>
          </p:cNvPr>
          <p:cNvCxnSpPr>
            <a:cxnSpLocks/>
          </p:cNvCxnSpPr>
          <p:nvPr/>
        </p:nvCxnSpPr>
        <p:spPr>
          <a:xfrm flipV="1">
            <a:off x="5360971" y="4639249"/>
            <a:ext cx="0" cy="40871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AF3EFD7-BACA-4BFA-A15B-A681C5BA70AA}"/>
              </a:ext>
            </a:extLst>
          </p:cNvPr>
          <p:cNvCxnSpPr>
            <a:cxnSpLocks/>
          </p:cNvCxnSpPr>
          <p:nvPr/>
        </p:nvCxnSpPr>
        <p:spPr>
          <a:xfrm>
            <a:off x="4166042" y="5064965"/>
            <a:ext cx="1084138" cy="9955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06984C0-A37F-4E68-94B7-2D1409C2F99F}"/>
              </a:ext>
            </a:extLst>
          </p:cNvPr>
          <p:cNvCxnSpPr>
            <a:cxnSpLocks/>
          </p:cNvCxnSpPr>
          <p:nvPr/>
        </p:nvCxnSpPr>
        <p:spPr>
          <a:xfrm flipH="1" flipV="1">
            <a:off x="5481201" y="5074920"/>
            <a:ext cx="1063089" cy="1057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80EB447F-38A4-D6DD-4BFD-2CF7A38A7D60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43849FC-8B4C-D615-1E51-79C63994B251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8CC42D-05F7-0D7A-89F5-B1977BC1C168}"/>
              </a:ext>
            </a:extLst>
          </p:cNvPr>
          <p:cNvCxnSpPr>
            <a:cxnSpLocks/>
          </p:cNvCxnSpPr>
          <p:nvPr/>
        </p:nvCxnSpPr>
        <p:spPr>
          <a:xfrm flipV="1">
            <a:off x="4319208" y="2060860"/>
            <a:ext cx="0" cy="1125540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9">
            <a:extLst>
              <a:ext uri="{FF2B5EF4-FFF2-40B4-BE49-F238E27FC236}">
                <a16:creationId xmlns:a16="http://schemas.microsoft.com/office/drawing/2014/main" id="{57321D51-EC47-6B83-8ECF-9EEDAE119F4F}"/>
              </a:ext>
            </a:extLst>
          </p:cNvPr>
          <p:cNvSpPr txBox="1"/>
          <p:nvPr/>
        </p:nvSpPr>
        <p:spPr>
          <a:xfrm>
            <a:off x="192367" y="1215225"/>
            <a:ext cx="400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 </a:t>
            </a:r>
            <a:r>
              <a:rPr lang="en-GB" sz="2000" b="1" i="1">
                <a:cs typeface="Times New Roman" panose="02020603050405020304" pitchFamily="18" charset="0"/>
              </a:rPr>
              <a:t>1 ratio-specific </a:t>
            </a:r>
          </a:p>
          <a:p>
            <a:pPr algn="ctr"/>
            <a:r>
              <a:rPr lang="en-GB" sz="2000" b="1" i="1">
                <a:cs typeface="Times New Roman" panose="02020603050405020304" pitchFamily="18" charset="0"/>
              </a:rPr>
              <a:t>Level C sample (+ 4 x Level B)</a:t>
            </a:r>
          </a:p>
        </p:txBody>
      </p:sp>
      <p:sp>
        <p:nvSpPr>
          <p:cNvPr id="5" name="テキスト ボックス 24">
            <a:extLst>
              <a:ext uri="{FF2B5EF4-FFF2-40B4-BE49-F238E27FC236}">
                <a16:creationId xmlns:a16="http://schemas.microsoft.com/office/drawing/2014/main" id="{C83229D2-EE25-8BAB-4B68-09A177AF6588}"/>
              </a:ext>
            </a:extLst>
          </p:cNvPr>
          <p:cNvSpPr txBox="1"/>
          <p:nvPr/>
        </p:nvSpPr>
        <p:spPr>
          <a:xfrm>
            <a:off x="6797571" y="1212335"/>
            <a:ext cx="4238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>
                <a:cs typeface="Times New Roman" panose="02020603050405020304" pitchFamily="18" charset="0"/>
              </a:rPr>
              <a:t>3 ratio-specific consecutive Level C samples (+ 2 x Level B)</a:t>
            </a:r>
            <a:endParaRPr lang="en-GB" sz="2000" b="1" i="1"/>
          </a:p>
        </p:txBody>
      </p:sp>
    </p:spTree>
    <p:extLst>
      <p:ext uri="{BB962C8B-B14F-4D97-AF65-F5344CB8AC3E}">
        <p14:creationId xmlns:p14="http://schemas.microsoft.com/office/powerpoint/2010/main" val="392375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4C6EBA4D-40FD-490D-B642-9260019D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9" y="1970727"/>
            <a:ext cx="3799743" cy="372877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3F78061-2230-4427-9A1D-59E43050D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571" y="1972984"/>
            <a:ext cx="4007808" cy="37551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F8B0AA-5EF1-46A2-B173-005546C38607}"/>
              </a:ext>
            </a:extLst>
          </p:cNvPr>
          <p:cNvSpPr txBox="1"/>
          <p:nvPr/>
        </p:nvSpPr>
        <p:spPr>
          <a:xfrm>
            <a:off x="4335715" y="3515503"/>
            <a:ext cx="224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00C4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dates for non-ratio-specific </a:t>
            </a:r>
            <a:r>
              <a:rPr lang="en-GB" sz="1600" b="1" i="1">
                <a:solidFill>
                  <a:srgbClr val="00C4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Xe-133 Level B </a:t>
            </a:r>
          </a:p>
          <a:p>
            <a:pPr algn="ctr"/>
            <a:r>
              <a:rPr lang="en-GB" sz="1600">
                <a:solidFill>
                  <a:srgbClr val="00C4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samples</a:t>
            </a:r>
            <a:endParaRPr lang="en-GB" sz="1600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926623-70A3-4B06-807B-DA56618141A6}"/>
              </a:ext>
            </a:extLst>
          </p:cNvPr>
          <p:cNvCxnSpPr>
            <a:cxnSpLocks/>
          </p:cNvCxnSpPr>
          <p:nvPr/>
        </p:nvCxnSpPr>
        <p:spPr>
          <a:xfrm flipV="1">
            <a:off x="1467555" y="2688872"/>
            <a:ext cx="0" cy="24842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B035C-8CF7-4868-8606-57560D2D0CF1}"/>
              </a:ext>
            </a:extLst>
          </p:cNvPr>
          <p:cNvCxnSpPr>
            <a:cxnSpLocks/>
          </p:cNvCxnSpPr>
          <p:nvPr/>
        </p:nvCxnSpPr>
        <p:spPr>
          <a:xfrm flipV="1">
            <a:off x="1845733" y="2688872"/>
            <a:ext cx="0" cy="24842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62C318-A402-41D4-9136-8E743C84E2CB}"/>
              </a:ext>
            </a:extLst>
          </p:cNvPr>
          <p:cNvCxnSpPr>
            <a:cxnSpLocks/>
          </p:cNvCxnSpPr>
          <p:nvPr/>
        </p:nvCxnSpPr>
        <p:spPr>
          <a:xfrm flipV="1">
            <a:off x="2017889" y="2688872"/>
            <a:ext cx="0" cy="24842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07B3D2-9B07-47E8-93A8-329235383FC6}"/>
              </a:ext>
            </a:extLst>
          </p:cNvPr>
          <p:cNvCxnSpPr>
            <a:cxnSpLocks/>
          </p:cNvCxnSpPr>
          <p:nvPr/>
        </p:nvCxnSpPr>
        <p:spPr>
          <a:xfrm flipV="1">
            <a:off x="2571043" y="2688872"/>
            <a:ext cx="0" cy="24842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FDEBBE-362C-4CCF-8986-F57002E624FA}"/>
              </a:ext>
            </a:extLst>
          </p:cNvPr>
          <p:cNvCxnSpPr>
            <a:cxnSpLocks/>
          </p:cNvCxnSpPr>
          <p:nvPr/>
        </p:nvCxnSpPr>
        <p:spPr>
          <a:xfrm flipV="1">
            <a:off x="945444" y="2688872"/>
            <a:ext cx="0" cy="24842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FE9A9C-1176-4C16-A756-DE1E59C53339}"/>
              </a:ext>
            </a:extLst>
          </p:cNvPr>
          <p:cNvCxnSpPr>
            <a:cxnSpLocks/>
          </p:cNvCxnSpPr>
          <p:nvPr/>
        </p:nvCxnSpPr>
        <p:spPr>
          <a:xfrm flipV="1">
            <a:off x="7851273" y="2734973"/>
            <a:ext cx="0" cy="24588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4F8642-B2A3-4E1F-BB24-5D14C6D165AB}"/>
              </a:ext>
            </a:extLst>
          </p:cNvPr>
          <p:cNvCxnSpPr>
            <a:cxnSpLocks/>
          </p:cNvCxnSpPr>
          <p:nvPr/>
        </p:nvCxnSpPr>
        <p:spPr>
          <a:xfrm flipV="1">
            <a:off x="8156075" y="2734973"/>
            <a:ext cx="0" cy="24588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C32D38-47F7-4517-85C3-A8A9C34EF18C}"/>
              </a:ext>
            </a:extLst>
          </p:cNvPr>
          <p:cNvCxnSpPr>
            <a:cxnSpLocks/>
          </p:cNvCxnSpPr>
          <p:nvPr/>
        </p:nvCxnSpPr>
        <p:spPr>
          <a:xfrm flipV="1">
            <a:off x="8431240" y="2734973"/>
            <a:ext cx="0" cy="24588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6576D3-D304-4E50-BECD-4FFD0146E150}"/>
              </a:ext>
            </a:extLst>
          </p:cNvPr>
          <p:cNvCxnSpPr>
            <a:cxnSpLocks/>
          </p:cNvCxnSpPr>
          <p:nvPr/>
        </p:nvCxnSpPr>
        <p:spPr>
          <a:xfrm flipV="1">
            <a:off x="9599639" y="2734973"/>
            <a:ext cx="0" cy="24588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C4CC82-12A3-4848-9279-422893FF4C08}"/>
              </a:ext>
            </a:extLst>
          </p:cNvPr>
          <p:cNvCxnSpPr>
            <a:cxnSpLocks/>
          </p:cNvCxnSpPr>
          <p:nvPr/>
        </p:nvCxnSpPr>
        <p:spPr>
          <a:xfrm flipV="1">
            <a:off x="8544129" y="2734973"/>
            <a:ext cx="0" cy="24588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8F909F-F0CB-44C7-837A-F590DBA8009D}"/>
              </a:ext>
            </a:extLst>
          </p:cNvPr>
          <p:cNvCxnSpPr>
            <a:cxnSpLocks/>
          </p:cNvCxnSpPr>
          <p:nvPr/>
        </p:nvCxnSpPr>
        <p:spPr>
          <a:xfrm flipV="1">
            <a:off x="9798605" y="2730740"/>
            <a:ext cx="0" cy="2458861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9">
            <a:extLst>
              <a:ext uri="{FF2B5EF4-FFF2-40B4-BE49-F238E27FC236}">
                <a16:creationId xmlns:a16="http://schemas.microsoft.com/office/drawing/2014/main" id="{87F4E0C3-843E-4D25-8016-F441E41A7B72}"/>
              </a:ext>
            </a:extLst>
          </p:cNvPr>
          <p:cNvSpPr txBox="1"/>
          <p:nvPr/>
        </p:nvSpPr>
        <p:spPr>
          <a:xfrm>
            <a:off x="4218462" y="2107393"/>
            <a:ext cx="239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0000FF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dates for non-ratio-specific </a:t>
            </a:r>
            <a:r>
              <a:rPr lang="en-GB" sz="1600" b="1" i="1">
                <a:solidFill>
                  <a:srgbClr val="0000FF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Xe-131m Level B 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samples</a:t>
            </a:r>
            <a:endParaRPr lang="en-GB" sz="1600">
              <a:solidFill>
                <a:srgbClr val="0000FF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8EDC755-7B4A-49D8-9031-8E2E7D984348}"/>
              </a:ext>
            </a:extLst>
          </p:cNvPr>
          <p:cNvCxnSpPr>
            <a:cxnSpLocks/>
          </p:cNvCxnSpPr>
          <p:nvPr/>
        </p:nvCxnSpPr>
        <p:spPr>
          <a:xfrm flipV="1">
            <a:off x="8042816" y="2734973"/>
            <a:ext cx="0" cy="2458861"/>
          </a:xfrm>
          <a:prstGeom prst="line">
            <a:avLst/>
          </a:prstGeom>
          <a:ln w="127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0E3949-6A7A-4FB4-94B3-5759D80DB71F}"/>
              </a:ext>
            </a:extLst>
          </p:cNvPr>
          <p:cNvCxnSpPr>
            <a:cxnSpLocks/>
          </p:cNvCxnSpPr>
          <p:nvPr/>
        </p:nvCxnSpPr>
        <p:spPr>
          <a:xfrm flipV="1">
            <a:off x="8728616" y="2734973"/>
            <a:ext cx="0" cy="2458861"/>
          </a:xfrm>
          <a:prstGeom prst="line">
            <a:avLst/>
          </a:prstGeom>
          <a:ln w="127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C68034E-4A19-4DC1-AEEB-2C9E3EA11ECC}"/>
              </a:ext>
            </a:extLst>
          </p:cNvPr>
          <p:cNvCxnSpPr>
            <a:cxnSpLocks/>
          </p:cNvCxnSpPr>
          <p:nvPr/>
        </p:nvCxnSpPr>
        <p:spPr>
          <a:xfrm flipV="1">
            <a:off x="9702283" y="2734973"/>
            <a:ext cx="0" cy="2458861"/>
          </a:xfrm>
          <a:prstGeom prst="line">
            <a:avLst/>
          </a:prstGeom>
          <a:ln w="127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808DFE5-F72F-4DCB-8718-403A20E59B67}"/>
              </a:ext>
            </a:extLst>
          </p:cNvPr>
          <p:cNvCxnSpPr>
            <a:cxnSpLocks/>
          </p:cNvCxnSpPr>
          <p:nvPr/>
        </p:nvCxnSpPr>
        <p:spPr>
          <a:xfrm flipV="1">
            <a:off x="1775277" y="2714272"/>
            <a:ext cx="0" cy="2458861"/>
          </a:xfrm>
          <a:prstGeom prst="line">
            <a:avLst/>
          </a:prstGeom>
          <a:ln w="127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56D540A-624F-4F44-8FC7-35E1BB1E562B}"/>
              </a:ext>
            </a:extLst>
          </p:cNvPr>
          <p:cNvCxnSpPr>
            <a:cxnSpLocks/>
          </p:cNvCxnSpPr>
          <p:nvPr/>
        </p:nvCxnSpPr>
        <p:spPr>
          <a:xfrm flipV="1">
            <a:off x="4270332" y="2136307"/>
            <a:ext cx="0" cy="1020131"/>
          </a:xfrm>
          <a:prstGeom prst="line">
            <a:avLst/>
          </a:prstGeom>
          <a:ln w="127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63F207E-F2C1-4B34-9976-66F530179384}"/>
              </a:ext>
            </a:extLst>
          </p:cNvPr>
          <p:cNvCxnSpPr>
            <a:cxnSpLocks/>
          </p:cNvCxnSpPr>
          <p:nvPr/>
        </p:nvCxnSpPr>
        <p:spPr>
          <a:xfrm flipV="1">
            <a:off x="4270332" y="3429000"/>
            <a:ext cx="0" cy="984738"/>
          </a:xfrm>
          <a:prstGeom prst="line">
            <a:avLst/>
          </a:prstGeom>
          <a:ln w="12700">
            <a:solidFill>
              <a:srgbClr val="00C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AA9E1A-5FB7-4854-876D-B2997618585C}"/>
              </a:ext>
            </a:extLst>
          </p:cNvPr>
          <p:cNvCxnSpPr>
            <a:cxnSpLocks/>
          </p:cNvCxnSpPr>
          <p:nvPr/>
        </p:nvCxnSpPr>
        <p:spPr>
          <a:xfrm flipV="1">
            <a:off x="3430511" y="2714272"/>
            <a:ext cx="0" cy="2458861"/>
          </a:xfrm>
          <a:prstGeom prst="line">
            <a:avLst/>
          </a:prstGeom>
          <a:ln w="127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76026F-A15A-4709-833B-A6C1E5718A45}"/>
              </a:ext>
            </a:extLst>
          </p:cNvPr>
          <p:cNvCxnSpPr>
            <a:cxnSpLocks/>
          </p:cNvCxnSpPr>
          <p:nvPr/>
        </p:nvCxnSpPr>
        <p:spPr>
          <a:xfrm flipV="1">
            <a:off x="7759183" y="2730740"/>
            <a:ext cx="0" cy="2458861"/>
          </a:xfrm>
          <a:prstGeom prst="line">
            <a:avLst/>
          </a:prstGeom>
          <a:ln w="127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06F8C69-01D1-B0A1-A99A-87709DEAA45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4EC4AF-046F-5314-AD45-9C223947AAB5}"/>
              </a:ext>
            </a:extLst>
          </p:cNvPr>
          <p:cNvSpPr/>
          <p:nvPr/>
        </p:nvSpPr>
        <p:spPr>
          <a:xfrm>
            <a:off x="4122419" y="1959357"/>
            <a:ext cx="2570037" cy="3900190"/>
          </a:xfrm>
          <a:prstGeom prst="rect">
            <a:avLst/>
          </a:prstGeom>
          <a:noFill/>
          <a:ln w="12700">
            <a:solidFill>
              <a:srgbClr val="116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CD4AD-0886-BBD5-65E2-9D7251966464}"/>
              </a:ext>
            </a:extLst>
          </p:cNvPr>
          <p:cNvSpPr txBox="1"/>
          <p:nvPr/>
        </p:nvSpPr>
        <p:spPr>
          <a:xfrm>
            <a:off x="4452651" y="5064965"/>
            <a:ext cx="18166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+/- 7 days around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ratio-specific Level C episode</a:t>
            </a:r>
            <a:endParaRPr lang="en-GB" sz="140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5D8C91-96B1-5467-15BC-89FF240CD80E}"/>
              </a:ext>
            </a:extLst>
          </p:cNvPr>
          <p:cNvCxnSpPr>
            <a:cxnSpLocks/>
          </p:cNvCxnSpPr>
          <p:nvPr/>
        </p:nvCxnSpPr>
        <p:spPr>
          <a:xfrm flipV="1">
            <a:off x="5360971" y="4639249"/>
            <a:ext cx="0" cy="40871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E3737F-3382-6AED-FCAE-95EA82EDF788}"/>
              </a:ext>
            </a:extLst>
          </p:cNvPr>
          <p:cNvCxnSpPr>
            <a:cxnSpLocks/>
          </p:cNvCxnSpPr>
          <p:nvPr/>
        </p:nvCxnSpPr>
        <p:spPr>
          <a:xfrm>
            <a:off x="4166042" y="5064965"/>
            <a:ext cx="1084138" cy="9955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8AEE5-E18B-390E-6A48-2EFE73334CEB}"/>
              </a:ext>
            </a:extLst>
          </p:cNvPr>
          <p:cNvCxnSpPr>
            <a:cxnSpLocks/>
          </p:cNvCxnSpPr>
          <p:nvPr/>
        </p:nvCxnSpPr>
        <p:spPr>
          <a:xfrm flipH="1" flipV="1">
            <a:off x="5481201" y="5074920"/>
            <a:ext cx="1063089" cy="1057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D94CAB8-D0EB-C60B-71AA-C561DCABFC27}"/>
              </a:ext>
            </a:extLst>
          </p:cNvPr>
          <p:cNvSpPr txBox="1"/>
          <p:nvPr/>
        </p:nvSpPr>
        <p:spPr>
          <a:xfrm>
            <a:off x="0" y="6251994"/>
            <a:ext cx="1083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061" algn="ctr"/>
            <a:r>
              <a:rPr lang="en-GB" sz="2000" b="1">
                <a:cs typeface="Times New Roman" panose="02020603050405020304" pitchFamily="18" charset="0"/>
              </a:rPr>
              <a:t>Ratio-specific Level B/C Samples vs. all </a:t>
            </a:r>
            <a:r>
              <a:rPr lang="en-GB" sz="2000" b="1">
                <a:solidFill>
                  <a:srgbClr val="FFC000"/>
                </a:solidFill>
                <a:cs typeface="Times New Roman" panose="02020603050405020304" pitchFamily="18" charset="0"/>
              </a:rPr>
              <a:t>Level B</a:t>
            </a:r>
            <a:r>
              <a:rPr lang="en-GB" sz="2000" b="1">
                <a:cs typeface="Times New Roman" panose="02020603050405020304" pitchFamily="18" charset="0"/>
              </a:rPr>
              <a:t> samples for 1 and 3 Level C samples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A40107-5F70-648D-0C90-6640D2AF3547}"/>
              </a:ext>
            </a:extLst>
          </p:cNvPr>
          <p:cNvCxnSpPr>
            <a:cxnSpLocks/>
          </p:cNvCxnSpPr>
          <p:nvPr/>
        </p:nvCxnSpPr>
        <p:spPr>
          <a:xfrm flipV="1">
            <a:off x="2236329" y="4686301"/>
            <a:ext cx="0" cy="55854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905A28-E4D4-FC5C-5937-9B7F7BA1EA45}"/>
              </a:ext>
            </a:extLst>
          </p:cNvPr>
          <p:cNvCxnSpPr>
            <a:cxnSpLocks/>
          </p:cNvCxnSpPr>
          <p:nvPr/>
        </p:nvCxnSpPr>
        <p:spPr>
          <a:xfrm flipV="1">
            <a:off x="9031006" y="4256165"/>
            <a:ext cx="0" cy="9875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A7D271-F420-B528-C1E7-4D778BE7C178}"/>
              </a:ext>
            </a:extLst>
          </p:cNvPr>
          <p:cNvCxnSpPr>
            <a:cxnSpLocks/>
          </p:cNvCxnSpPr>
          <p:nvPr/>
        </p:nvCxnSpPr>
        <p:spPr>
          <a:xfrm flipV="1">
            <a:off x="7647121" y="5288280"/>
            <a:ext cx="2682240" cy="762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85F6F1-28D0-C4D2-C49B-69F477722C23}"/>
              </a:ext>
            </a:extLst>
          </p:cNvPr>
          <p:cNvCxnSpPr>
            <a:cxnSpLocks/>
          </p:cNvCxnSpPr>
          <p:nvPr/>
        </p:nvCxnSpPr>
        <p:spPr>
          <a:xfrm>
            <a:off x="876300" y="5265420"/>
            <a:ext cx="2644140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EE8F8886-D64D-1B02-A119-B0AEBF59E6FD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39">
            <a:extLst>
              <a:ext uri="{FF2B5EF4-FFF2-40B4-BE49-F238E27FC236}">
                <a16:creationId xmlns:a16="http://schemas.microsoft.com/office/drawing/2014/main" id="{856EE268-92EF-1C40-A2D3-70D4A005C0BB}"/>
              </a:ext>
            </a:extLst>
          </p:cNvPr>
          <p:cNvSpPr txBox="1"/>
          <p:nvPr/>
        </p:nvSpPr>
        <p:spPr>
          <a:xfrm>
            <a:off x="192367" y="1215225"/>
            <a:ext cx="400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 </a:t>
            </a:r>
            <a:r>
              <a:rPr lang="en-GB" sz="2000" b="1" i="1">
                <a:cs typeface="Times New Roman" panose="02020603050405020304" pitchFamily="18" charset="0"/>
              </a:rPr>
              <a:t>1 ratio-specific </a:t>
            </a:r>
          </a:p>
          <a:p>
            <a:pPr algn="ctr"/>
            <a:r>
              <a:rPr lang="en-GB" sz="2000" b="1" i="1">
                <a:cs typeface="Times New Roman" panose="02020603050405020304" pitchFamily="18" charset="0"/>
              </a:rPr>
              <a:t>Level C sample (+ 4 x Level B)</a:t>
            </a:r>
          </a:p>
        </p:txBody>
      </p:sp>
      <p:sp>
        <p:nvSpPr>
          <p:cNvPr id="5" name="テキスト ボックス 24">
            <a:extLst>
              <a:ext uri="{FF2B5EF4-FFF2-40B4-BE49-F238E27FC236}">
                <a16:creationId xmlns:a16="http://schemas.microsoft.com/office/drawing/2014/main" id="{015F31F5-3062-EC13-A608-DCBCAB76792A}"/>
              </a:ext>
            </a:extLst>
          </p:cNvPr>
          <p:cNvSpPr txBox="1"/>
          <p:nvPr/>
        </p:nvSpPr>
        <p:spPr>
          <a:xfrm>
            <a:off x="6797571" y="1212335"/>
            <a:ext cx="4238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>
                <a:cs typeface="Times New Roman" panose="02020603050405020304" pitchFamily="18" charset="0"/>
              </a:rPr>
              <a:t>3 ratio-specific consecutive Level C samples (+ 2 x Level B)</a:t>
            </a:r>
            <a:endParaRPr lang="en-GB" sz="2000" b="1" i="1"/>
          </a:p>
        </p:txBody>
      </p:sp>
    </p:spTree>
    <p:extLst>
      <p:ext uri="{BB962C8B-B14F-4D97-AF65-F5344CB8AC3E}">
        <p14:creationId xmlns:p14="http://schemas.microsoft.com/office/powerpoint/2010/main" val="6686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D1F5BF-66C8-4EB3-B13C-6DCBEA49C2FE}" type="slidenum">
              <a:rPr lang="en-GB" smtClean="0"/>
              <a:t>7</a:t>
            </a:fld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9A1D926-E94E-4038-8C15-7E9EB71F6C6E}"/>
              </a:ext>
            </a:extLst>
          </p:cNvPr>
          <p:cNvSpPr txBox="1"/>
          <p:nvPr/>
        </p:nvSpPr>
        <p:spPr>
          <a:xfrm>
            <a:off x="7352488" y="1314644"/>
            <a:ext cx="346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 Example: take the episode with 1 Level C sample </a:t>
            </a:r>
            <a:r>
              <a:rPr lang="en-GB" sz="2000" b="1" i="1">
                <a:cs typeface="Times New Roman" panose="02020603050405020304" pitchFamily="18" charset="0"/>
              </a:rPr>
              <a:t>. . .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CB8FE33-662B-40CD-AF8D-4EFFA2217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8" y="1151792"/>
            <a:ext cx="7080854" cy="5641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E82BD-77B4-4038-B16F-DD31E9C4AE6F}"/>
              </a:ext>
            </a:extLst>
          </p:cNvPr>
          <p:cNvSpPr txBox="1"/>
          <p:nvPr/>
        </p:nvSpPr>
        <p:spPr>
          <a:xfrm>
            <a:off x="3904741" y="4054264"/>
            <a:ext cx="318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Source hypothesis (civil)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A8255-47EE-4E6D-9A45-802E533D39EC}"/>
              </a:ext>
            </a:extLst>
          </p:cNvPr>
          <p:cNvSpPr txBox="1"/>
          <p:nvPr/>
        </p:nvSpPr>
        <p:spPr>
          <a:xfrm>
            <a:off x="177365" y="545438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IMS NG samples @ AUX04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7A43AD-C7DF-49C8-A8E9-D4B346B7A0B5}"/>
              </a:ext>
            </a:extLst>
          </p:cNvPr>
          <p:cNvSpPr/>
          <p:nvPr/>
        </p:nvSpPr>
        <p:spPr>
          <a:xfrm>
            <a:off x="3629165" y="5098786"/>
            <a:ext cx="965200" cy="355600"/>
          </a:xfrm>
          <a:prstGeom prst="roundRect">
            <a:avLst>
              <a:gd name="adj" fmla="val 329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C471A5-6011-418A-AA37-5DD40D523FB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53899" y="5276586"/>
            <a:ext cx="1075267" cy="35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90C4BD0-0002-4BFD-90DE-1B288FFC1991}"/>
              </a:ext>
            </a:extLst>
          </p:cNvPr>
          <p:cNvSpPr/>
          <p:nvPr/>
        </p:nvSpPr>
        <p:spPr>
          <a:xfrm>
            <a:off x="4195981" y="4688678"/>
            <a:ext cx="796768" cy="355600"/>
          </a:xfrm>
          <a:prstGeom prst="roundRect">
            <a:avLst>
              <a:gd name="adj" fmla="val 329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6F07E4-51B6-416B-8586-003544EC077A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4992749" y="4491647"/>
            <a:ext cx="371286" cy="3748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1C1331F7-FAE4-443F-9EFD-B079B0D8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727" y="2177386"/>
            <a:ext cx="3463172" cy="33984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6975FD-07A0-A410-8E93-BFDF3AE8EFF0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64605B-9CEA-E758-E7F5-214513D3B99D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39">
            <a:extLst>
              <a:ext uri="{FF2B5EF4-FFF2-40B4-BE49-F238E27FC236}">
                <a16:creationId xmlns:a16="http://schemas.microsoft.com/office/drawing/2014/main" id="{8D3E0D35-FEA9-A50F-CC1A-458EF7EF5E45}"/>
              </a:ext>
            </a:extLst>
          </p:cNvPr>
          <p:cNvSpPr txBox="1"/>
          <p:nvPr/>
        </p:nvSpPr>
        <p:spPr>
          <a:xfrm>
            <a:off x="7493609" y="5685218"/>
            <a:ext cx="3180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 . . . plus 4 Level B samples (discard all those non-ratio-specific samples)</a:t>
            </a:r>
            <a:endParaRPr lang="en-GB" sz="2000" b="1" i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5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D1F5BF-66C8-4EB3-B13C-6DCBEA49C2FE}" type="slidenum">
              <a:rPr lang="en-GB" smtClean="0"/>
              <a:t>8</a:t>
            </a:fld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9A1D926-E94E-4038-8C15-7E9EB71F6C6E}"/>
              </a:ext>
            </a:extLst>
          </p:cNvPr>
          <p:cNvSpPr txBox="1"/>
          <p:nvPr/>
        </p:nvSpPr>
        <p:spPr>
          <a:xfrm>
            <a:off x="6862868" y="1301676"/>
            <a:ext cx="33516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cs typeface="Times New Roman" panose="02020603050405020304" pitchFamily="18" charset="0"/>
              </a:rPr>
              <a:t> </a:t>
            </a:r>
            <a:r>
              <a:rPr lang="en-GB" sz="2133" b="1" i="1">
                <a:cs typeface="Times New Roman" panose="02020603050405020304" pitchFamily="18" charset="0"/>
              </a:rPr>
              <a:t>1 Level C sample episode</a:t>
            </a:r>
            <a:endParaRPr lang="en-GB" sz="1600" b="1" i="1"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C1331F7-FAE4-443F-9EFD-B079B0D8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2037"/>
            <a:ext cx="4600445" cy="4514517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F46875F6-15C0-40CE-BA5A-B4689B5D31C2}"/>
              </a:ext>
            </a:extLst>
          </p:cNvPr>
          <p:cNvSpPr txBox="1"/>
          <p:nvPr/>
        </p:nvSpPr>
        <p:spPr>
          <a:xfrm>
            <a:off x="168285" y="1249703"/>
            <a:ext cx="5221400" cy="381642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We assume: </a:t>
            </a:r>
          </a:p>
          <a:p>
            <a:pPr defTabSz="609585">
              <a:defRPr/>
            </a:pPr>
            <a:endParaRPr lang="en-US" sz="200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 panose="020F0502020204030204"/>
              </a:rPr>
              <a:t>All PSRs in these case studies are for Xe-133. But for decay consistency analysis, we use at least two isotopes (Xe-133 and Xe-131m) and focus on episodes of Level C (these Level C episodes are the point of focus/reference to start with for the consistency analysis). </a:t>
            </a:r>
            <a:endParaRPr lang="en-US" sz="2000">
              <a:latin typeface="Calibri" panose="020F0502020204030204"/>
              <a:cs typeface="Calibri"/>
            </a:endParaRPr>
          </a:p>
          <a:p>
            <a:pPr defTabSz="609585">
              <a:defRPr/>
            </a:pPr>
            <a:endParaRPr lang="en-US" sz="200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 panose="020F0502020204030204"/>
              </a:rPr>
              <a:t>The episode time frame around Level C samples is set on +/- 7 days.</a:t>
            </a:r>
            <a:endParaRPr lang="en-US" sz="2000">
              <a:latin typeface="Calibri" panose="020F0502020204030204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C6DF66-C351-F6A6-C83E-6BD0B52B9ACB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B0FF96-EBB6-757E-14A4-BCB8C1704055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8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">
            <a:extLst>
              <a:ext uri="{FF2B5EF4-FFF2-40B4-BE49-F238E27FC236}">
                <a16:creationId xmlns:a16="http://schemas.microsoft.com/office/drawing/2014/main" id="{D4F878C8-8C60-F01D-DB68-FAA24841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27" y="1823443"/>
            <a:ext cx="3463172" cy="33984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D1F5BF-66C8-4EB3-B13C-6DCBEA49C2FE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79AFC05-0B7D-46AA-A9DD-C5BDB291A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" y="1161705"/>
            <a:ext cx="6879035" cy="56171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666739-41F3-4113-A95C-B898A638DC9B}"/>
              </a:ext>
            </a:extLst>
          </p:cNvPr>
          <p:cNvSpPr txBox="1"/>
          <p:nvPr/>
        </p:nvSpPr>
        <p:spPr>
          <a:xfrm>
            <a:off x="3452523" y="1161682"/>
            <a:ext cx="337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2 February 2018 0600 - 14-day integral </a:t>
            </a:r>
          </a:p>
          <a:p>
            <a:pPr algn="r"/>
            <a:r>
              <a:rPr lang="en-US" sz="2400">
                <a:solidFill>
                  <a:schemeClr val="bg1"/>
                </a:solidFill>
              </a:rPr>
              <a:t>Field of Regard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E1CA6-5E14-4D82-BFCC-72BAE2B36C87}"/>
              </a:ext>
            </a:extLst>
          </p:cNvPr>
          <p:cNvSpPr txBox="1"/>
          <p:nvPr/>
        </p:nvSpPr>
        <p:spPr>
          <a:xfrm>
            <a:off x="6905412" y="1161682"/>
            <a:ext cx="399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FOR </a:t>
            </a:r>
            <a:r>
              <a:rPr lang="en-US" u="sng"/>
              <a:t>excludes</a:t>
            </a:r>
            <a:r>
              <a:rPr lang="en-US"/>
              <a:t> the 2 Feb. Level  B sample for both isotopes.</a:t>
            </a:r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11737C-7B14-457E-9DCF-5F62B02A847B}"/>
              </a:ext>
            </a:extLst>
          </p:cNvPr>
          <p:cNvCxnSpPr>
            <a:cxnSpLocks/>
          </p:cNvCxnSpPr>
          <p:nvPr/>
        </p:nvCxnSpPr>
        <p:spPr>
          <a:xfrm>
            <a:off x="10218416" y="1726506"/>
            <a:ext cx="0" cy="9301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8C1F48-97F6-4AB3-BEF1-8561A90EC23B}"/>
              </a:ext>
            </a:extLst>
          </p:cNvPr>
          <p:cNvSpPr txBox="1"/>
          <p:nvPr/>
        </p:nvSpPr>
        <p:spPr>
          <a:xfrm>
            <a:off x="7393210" y="5951495"/>
            <a:ext cx="329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FORs include these samples . . . for just one release (and same source hypothesis)? </a:t>
            </a:r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45380F-2302-4820-938A-070C35842270}"/>
              </a:ext>
            </a:extLst>
          </p:cNvPr>
          <p:cNvCxnSpPr>
            <a:cxnSpLocks/>
          </p:cNvCxnSpPr>
          <p:nvPr/>
        </p:nvCxnSpPr>
        <p:spPr>
          <a:xfrm flipV="1">
            <a:off x="8598351" y="5168689"/>
            <a:ext cx="204991" cy="85967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24C5DD0-76DC-6C7C-77E1-3215E9F5BA00}"/>
              </a:ext>
            </a:extLst>
          </p:cNvPr>
          <p:cNvSpPr/>
          <p:nvPr/>
        </p:nvSpPr>
        <p:spPr>
          <a:xfrm>
            <a:off x="10084776" y="2743297"/>
            <a:ext cx="257431" cy="1752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25E4EA-2A69-2457-91CE-02EB18BDA749}"/>
              </a:ext>
            </a:extLst>
          </p:cNvPr>
          <p:cNvSpPr/>
          <p:nvPr/>
        </p:nvSpPr>
        <p:spPr>
          <a:xfrm>
            <a:off x="8695592" y="2917639"/>
            <a:ext cx="861004" cy="17526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3F5F72-6FC3-0D48-44C1-461BF2220244}"/>
              </a:ext>
            </a:extLst>
          </p:cNvPr>
          <p:cNvSpPr/>
          <p:nvPr/>
        </p:nvSpPr>
        <p:spPr>
          <a:xfrm>
            <a:off x="8018585" y="2917639"/>
            <a:ext cx="1538011" cy="175260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00B0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35C25-9A16-904B-0AD9-13556D625E2B}"/>
              </a:ext>
            </a:extLst>
          </p:cNvPr>
          <p:cNvSpPr txBox="1"/>
          <p:nvPr/>
        </p:nvSpPr>
        <p:spPr>
          <a:xfrm>
            <a:off x="8311597" y="2562098"/>
            <a:ext cx="4409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anose="020F0502020204030204"/>
              </a:rPr>
              <a:t>?</a:t>
            </a:r>
            <a:endParaRPr lang="en-GB" sz="2400">
              <a:solidFill>
                <a:srgbClr val="00B0F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847E8C6-EAE3-BF77-94C8-02CD03505BDA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EF500AE-10BD-E700-849D-68EFE8B8082E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P2.4-334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79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4b6365-0a16-4533-8e61-2a9e9cbb827c" xsi:nil="true"/>
    <lcf76f155ced4ddcb4097134ff3c332f xmlns="e9d2dd27-5e48-4563-a988-16ec1f66754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5FCED3F20148B304B2C259176AA0" ma:contentTypeVersion="14" ma:contentTypeDescription="Create a new document." ma:contentTypeScope="" ma:versionID="5b49a89fa24a89b87d9fdda712914d81">
  <xsd:schema xmlns:xsd="http://www.w3.org/2001/XMLSchema" xmlns:xs="http://www.w3.org/2001/XMLSchema" xmlns:p="http://schemas.microsoft.com/office/2006/metadata/properties" xmlns:ns2="e9d2dd27-5e48-4563-a988-16ec1f667544" xmlns:ns3="414b6365-0a16-4533-8e61-2a9e9cbb827c" targetNamespace="http://schemas.microsoft.com/office/2006/metadata/properties" ma:root="true" ma:fieldsID="9ada2d0513303415c029097e09940717" ns2:_="" ns3:_="">
    <xsd:import namespace="e9d2dd27-5e48-4563-a988-16ec1f667544"/>
    <xsd:import namespace="414b6365-0a16-4533-8e61-2a9e9cbb8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dd27-5e48-4563-a988-16ec1f667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6365-0a16-4533-8e61-2a9e9cbb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fcc17e5-8f47-4aa8-a237-0d5d82f62ffb}" ma:internalName="TaxCatchAll" ma:showField="CatchAllData" ma:web="414b6365-0a16-4533-8e61-2a9e9cbb8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EA84C-2447-44E5-B3EB-E5F3188A60FE}">
  <ds:schemaRefs>
    <ds:schemaRef ds:uri="414b6365-0a16-4533-8e61-2a9e9cbb827c"/>
    <ds:schemaRef ds:uri="e9d2dd27-5e48-4563-a988-16ec1f6675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043F0F-1643-487D-9371-C0848ADF7819}">
  <ds:schemaRefs>
    <ds:schemaRef ds:uri="414b6365-0a16-4533-8e61-2a9e9cbb827c"/>
    <ds:schemaRef ds:uri="e9d2dd27-5e48-4563-a988-16ec1f6675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BDEFB6-1C52-499F-A926-9F5656ABC5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revision>29</cp:revision>
  <dcterms:created xsi:type="dcterms:W3CDTF">2023-04-18T13:25:54Z</dcterms:created>
  <dcterms:modified xsi:type="dcterms:W3CDTF">2023-06-08T07:17:20Z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0x01010059945FCED3F20148B304B2C259176AA0</vt:lpwstr>
  </property>
  <property fmtid="{D5CDD505-2E9C-101B-9397-08002B2CF9AE}" pid="3" name="MediaServiceImageTags">
    <vt:lpwstr/>
  </property>
</Properties>
</file>