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685"/>
  </p:normalViewPr>
  <p:slideViewPr>
    <p:cSldViewPr snapToGrid="0">
      <p:cViewPr>
        <p:scale>
          <a:sx n="80" d="100"/>
          <a:sy n="80" d="100"/>
        </p:scale>
        <p:origin x="43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s-ES" b="1" dirty="0" err="1">
                <a:solidFill>
                  <a:schemeClr val="bg1"/>
                </a:solidFill>
                <a:latin typeface="Arial" panose="020B0604020202020204" pitchFamily="34" charset="0"/>
                <a:cs typeface="Arial" panose="020B0604020202020204" pitchFamily="34" charset="0"/>
              </a:rPr>
              <a:t>Influence</a:t>
            </a:r>
            <a:r>
              <a:rPr lang="es-ES" b="1" dirty="0">
                <a:solidFill>
                  <a:schemeClr val="bg1"/>
                </a:solidFill>
                <a:latin typeface="Arial" panose="020B0604020202020204" pitchFamily="34" charset="0"/>
                <a:cs typeface="Arial" panose="020B0604020202020204" pitchFamily="34" charset="0"/>
              </a:rPr>
              <a:t> of </a:t>
            </a:r>
            <a:r>
              <a:rPr lang="es-ES" b="1" dirty="0" err="1">
                <a:solidFill>
                  <a:schemeClr val="bg1"/>
                </a:solidFill>
                <a:latin typeface="Arial" panose="020B0604020202020204" pitchFamily="34" charset="0"/>
                <a:cs typeface="Arial" panose="020B0604020202020204" pitchFamily="34" charset="0"/>
              </a:rPr>
              <a:t>Synoptic</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Situations</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on</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the</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Trajectories</a:t>
            </a:r>
            <a:r>
              <a:rPr lang="es-ES" b="1" dirty="0">
                <a:solidFill>
                  <a:schemeClr val="bg1"/>
                </a:solidFill>
                <a:latin typeface="Arial" panose="020B0604020202020204" pitchFamily="34" charset="0"/>
                <a:cs typeface="Arial" panose="020B0604020202020204" pitchFamily="34" charset="0"/>
              </a:rPr>
              <a:t> of Air </a:t>
            </a:r>
            <a:r>
              <a:rPr lang="es-ES" b="1" dirty="0" err="1">
                <a:solidFill>
                  <a:schemeClr val="bg1"/>
                </a:solidFill>
                <a:latin typeface="Arial" panose="020B0604020202020204" pitchFamily="34" charset="0"/>
                <a:cs typeface="Arial" panose="020B0604020202020204" pitchFamily="34" charset="0"/>
              </a:rPr>
              <a:t>Masses</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Coming</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from</a:t>
            </a:r>
            <a:r>
              <a:rPr lang="es-ES" b="1" dirty="0">
                <a:solidFill>
                  <a:schemeClr val="bg1"/>
                </a:solidFill>
                <a:latin typeface="Arial" panose="020B0604020202020204" pitchFamily="34" charset="0"/>
                <a:cs typeface="Arial" panose="020B0604020202020204" pitchFamily="34" charset="0"/>
              </a:rPr>
              <a:t> Nuclear </a:t>
            </a:r>
            <a:r>
              <a:rPr lang="es-ES" b="1" dirty="0" err="1">
                <a:solidFill>
                  <a:schemeClr val="bg1"/>
                </a:solidFill>
                <a:latin typeface="Arial" panose="020B0604020202020204" pitchFamily="34" charset="0"/>
                <a:cs typeface="Arial" panose="020B0604020202020204" pitchFamily="34" charset="0"/>
              </a:rPr>
              <a:t>Power</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Plants</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located</a:t>
            </a:r>
            <a:r>
              <a:rPr lang="es-ES" b="1" dirty="0">
                <a:solidFill>
                  <a:schemeClr val="bg1"/>
                </a:solidFill>
                <a:latin typeface="Arial" panose="020B0604020202020204" pitchFamily="34" charset="0"/>
                <a:cs typeface="Arial" panose="020B0604020202020204" pitchFamily="34" charset="0"/>
              </a:rPr>
              <a:t> in </a:t>
            </a:r>
            <a:r>
              <a:rPr lang="es-ES" b="1" dirty="0" err="1">
                <a:solidFill>
                  <a:schemeClr val="bg1"/>
                </a:solidFill>
                <a:latin typeface="Arial" panose="020B0604020202020204" pitchFamily="34" charset="0"/>
                <a:cs typeface="Arial" panose="020B0604020202020204" pitchFamily="34" charset="0"/>
              </a:rPr>
              <a:t>Neighboring</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Countries</a:t>
            </a:r>
            <a:r>
              <a:rPr lang="es-ES" b="1" dirty="0">
                <a:solidFill>
                  <a:schemeClr val="bg1"/>
                </a:solidFill>
                <a:latin typeface="Arial" panose="020B0604020202020204" pitchFamily="34" charset="0"/>
                <a:cs typeface="Arial" panose="020B0604020202020204" pitchFamily="34" charset="0"/>
              </a:rPr>
              <a:t> to Cuba</a:t>
            </a:r>
            <a:endParaRPr lang="en-AT" sz="1600"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s-ES" dirty="0">
                <a:solidFill>
                  <a:schemeClr val="bg1"/>
                </a:solidFill>
                <a:latin typeface="Arial" panose="020B0604020202020204" pitchFamily="34" charset="0"/>
                <a:cs typeface="Arial" panose="020B0604020202020204" pitchFamily="34" charset="0"/>
              </a:rPr>
              <a:t>Celia </a:t>
            </a:r>
            <a:r>
              <a:rPr lang="es-ES" dirty="0" err="1">
                <a:solidFill>
                  <a:schemeClr val="bg1"/>
                </a:solidFill>
                <a:latin typeface="Arial" panose="020B0604020202020204" pitchFamily="34" charset="0"/>
                <a:cs typeface="Arial" panose="020B0604020202020204" pitchFamily="34" charset="0"/>
              </a:rPr>
              <a:t>Angelica</a:t>
            </a:r>
            <a:r>
              <a:rPr lang="es-ES" dirty="0">
                <a:solidFill>
                  <a:schemeClr val="bg1"/>
                </a:solidFill>
                <a:latin typeface="Arial" panose="020B0604020202020204" pitchFamily="34" charset="0"/>
                <a:cs typeface="Arial" panose="020B0604020202020204" pitchFamily="34" charset="0"/>
              </a:rPr>
              <a:t> </a:t>
            </a:r>
            <a:r>
              <a:rPr lang="es-ES" dirty="0" err="1">
                <a:solidFill>
                  <a:schemeClr val="bg1"/>
                </a:solidFill>
                <a:latin typeface="Arial" panose="020B0604020202020204" pitchFamily="34" charset="0"/>
                <a:cs typeface="Arial" panose="020B0604020202020204" pitchFamily="34" charset="0"/>
              </a:rPr>
              <a:t>Caveda</a:t>
            </a:r>
            <a:r>
              <a:rPr lang="es-ES" dirty="0">
                <a:solidFill>
                  <a:schemeClr val="bg1"/>
                </a:solidFill>
                <a:latin typeface="Arial" panose="020B0604020202020204" pitchFamily="34" charset="0"/>
                <a:cs typeface="Arial" panose="020B0604020202020204" pitchFamily="34" charset="0"/>
              </a:rPr>
              <a:t> Ramos</a:t>
            </a:r>
            <a:endParaRPr lang="en-AT" sz="1600" dirty="0">
              <a:solidFill>
                <a:schemeClr val="bg1"/>
              </a:solidFill>
              <a:latin typeface="Arial" panose="020B0604020202020204" pitchFamily="34" charset="0"/>
              <a:cs typeface="Arial" panose="020B0604020202020204" pitchFamily="34" charset="0"/>
            </a:endParaRPr>
          </a:p>
          <a:p>
            <a:pPr algn="ctr"/>
            <a:r>
              <a:rPr lang="es-ES" sz="1400" dirty="0">
                <a:solidFill>
                  <a:schemeClr val="bg1"/>
                </a:solidFill>
                <a:latin typeface="Arial" panose="020B0604020202020204" pitchFamily="34" charset="0"/>
                <a:cs typeface="Arial" panose="020B0604020202020204" pitchFamily="34" charset="0"/>
              </a:rPr>
              <a:t>Center </a:t>
            </a:r>
            <a:r>
              <a:rPr lang="es-ES" sz="1400" dirty="0" err="1">
                <a:solidFill>
                  <a:schemeClr val="bg1"/>
                </a:solidFill>
                <a:latin typeface="Arial" panose="020B0604020202020204" pitchFamily="34" charset="0"/>
                <a:cs typeface="Arial" panose="020B0604020202020204" pitchFamily="34" charset="0"/>
              </a:rPr>
              <a:t>for</a:t>
            </a:r>
            <a:r>
              <a:rPr lang="es-ES" sz="1400" dirty="0">
                <a:solidFill>
                  <a:schemeClr val="bg1"/>
                </a:solidFill>
                <a:latin typeface="Arial" panose="020B0604020202020204" pitchFamily="34" charset="0"/>
                <a:cs typeface="Arial" panose="020B0604020202020204" pitchFamily="34" charset="0"/>
              </a:rPr>
              <a:t> </a:t>
            </a:r>
            <a:r>
              <a:rPr lang="es-ES" sz="1400" dirty="0" err="1">
                <a:solidFill>
                  <a:schemeClr val="bg1"/>
                </a:solidFill>
                <a:latin typeface="Arial" panose="020B0604020202020204" pitchFamily="34" charset="0"/>
                <a:cs typeface="Arial" panose="020B0604020202020204" pitchFamily="34" charset="0"/>
              </a:rPr>
              <a:t>Radiation</a:t>
            </a:r>
            <a:r>
              <a:rPr lang="es-ES" sz="1400" dirty="0">
                <a:solidFill>
                  <a:schemeClr val="bg1"/>
                </a:solidFill>
                <a:latin typeface="Arial" panose="020B0604020202020204" pitchFamily="34" charset="0"/>
                <a:cs typeface="Arial" panose="020B0604020202020204" pitchFamily="34" charset="0"/>
              </a:rPr>
              <a:t> </a:t>
            </a:r>
            <a:r>
              <a:rPr lang="es-ES" sz="1400" dirty="0" err="1">
                <a:solidFill>
                  <a:schemeClr val="bg1"/>
                </a:solidFill>
                <a:latin typeface="Arial" panose="020B0604020202020204" pitchFamily="34" charset="0"/>
                <a:cs typeface="Arial" panose="020B0604020202020204" pitchFamily="34" charset="0"/>
              </a:rPr>
              <a:t>Protection</a:t>
            </a:r>
            <a:r>
              <a:rPr lang="es-ES" sz="1400" dirty="0">
                <a:solidFill>
                  <a:schemeClr val="bg1"/>
                </a:solidFill>
                <a:latin typeface="Arial" panose="020B0604020202020204" pitchFamily="34" charset="0"/>
                <a:cs typeface="Arial" panose="020B0604020202020204" pitchFamily="34" charset="0"/>
              </a:rPr>
              <a:t> and </a:t>
            </a:r>
            <a:r>
              <a:rPr lang="es-ES" sz="1400" dirty="0" err="1">
                <a:solidFill>
                  <a:schemeClr val="bg1"/>
                </a:solidFill>
                <a:latin typeface="Arial" panose="020B0604020202020204" pitchFamily="34" charset="0"/>
                <a:cs typeface="Arial" panose="020B0604020202020204" pitchFamily="34" charset="0"/>
              </a:rPr>
              <a:t>Hygiene</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Studies prior to the installation of the CTBTO station in Havana, Cuba are carried out to identify the synoptic situations that contribute to the transit of air masses from potential sources of radioactive noble </a:t>
            </a:r>
            <a:r>
              <a:rPr lang="en-US" sz="1200" dirty="0" smtClean="0">
                <a:latin typeface="Arial" panose="020B0604020202020204" pitchFamily="34" charset="0"/>
                <a:cs typeface="Arial" panose="020B0604020202020204" pitchFamily="34" charset="0"/>
              </a:rPr>
              <a:t>gases</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P2.4-273</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Progressive trajectories of accidental releases from the </a:t>
            </a:r>
            <a:r>
              <a:rPr lang="en-US" sz="1200" dirty="0" smtClean="0">
                <a:latin typeface="Arial" panose="020B0604020202020204" pitchFamily="34" charset="0"/>
                <a:cs typeface="Arial" panose="020B0604020202020204" pitchFamily="34" charset="0"/>
              </a:rPr>
              <a:t>Turkey Point and Laguna Verde Nuclear Power Plants </a:t>
            </a:r>
            <a:r>
              <a:rPr lang="en-US" sz="1200" dirty="0">
                <a:latin typeface="Arial" panose="020B0604020202020204" pitchFamily="34" charset="0"/>
                <a:cs typeface="Arial" panose="020B0604020202020204" pitchFamily="34" charset="0"/>
              </a:rPr>
              <a:t>were estimated using the HYSPLIT trajectory </a:t>
            </a:r>
            <a:r>
              <a:rPr lang="en-US" sz="1200" dirty="0" smtClean="0">
                <a:latin typeface="Arial" panose="020B0604020202020204" pitchFamily="34" charset="0"/>
                <a:cs typeface="Arial" panose="020B0604020202020204" pitchFamily="34" charset="0"/>
              </a:rPr>
              <a:t>model and under the influence of four synoptic situations</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trajectories of the air masses </a:t>
            </a:r>
            <a:r>
              <a:rPr lang="en-US" sz="1200" dirty="0" smtClean="0">
                <a:latin typeface="Arial" panose="020B0604020202020204" pitchFamily="34" charset="0"/>
                <a:cs typeface="Arial" panose="020B0604020202020204" pitchFamily="34" charset="0"/>
              </a:rPr>
              <a:t>from Turkey Point NPP only </a:t>
            </a:r>
            <a:r>
              <a:rPr lang="en-US" sz="1200" dirty="0">
                <a:latin typeface="Arial" panose="020B0604020202020204" pitchFamily="34" charset="0"/>
                <a:cs typeface="Arial" panose="020B0604020202020204" pitchFamily="34" charset="0"/>
              </a:rPr>
              <a:t>transited the Cuban territory during the weak influence of the migratory high pressures of continental </a:t>
            </a:r>
            <a:r>
              <a:rPr lang="en-US" sz="1200" dirty="0" smtClean="0">
                <a:latin typeface="Arial" panose="020B0604020202020204" pitchFamily="34" charset="0"/>
                <a:cs typeface="Arial" panose="020B0604020202020204" pitchFamily="34" charset="0"/>
              </a:rPr>
              <a:t>origin</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Accidental releases from the Turkey Point </a:t>
            </a:r>
            <a:r>
              <a:rPr lang="en-US" sz="1200" dirty="0" smtClean="0">
                <a:latin typeface="Arial" panose="020B0604020202020204" pitchFamily="34" charset="0"/>
                <a:cs typeface="Arial" panose="020B0604020202020204" pitchFamily="34" charset="0"/>
              </a:rPr>
              <a:t>NPP </a:t>
            </a:r>
            <a:r>
              <a:rPr lang="en-US" sz="1200" dirty="0">
                <a:latin typeface="Arial" panose="020B0604020202020204" pitchFamily="34" charset="0"/>
                <a:cs typeface="Arial" panose="020B0604020202020204" pitchFamily="34" charset="0"/>
              </a:rPr>
              <a:t>are a potential source of radioactive noble gases if they were detected at the Havana station under the influence of this synoptic </a:t>
            </a:r>
            <a:r>
              <a:rPr lang="en-US" sz="1200" dirty="0" smtClean="0">
                <a:latin typeface="Arial" panose="020B0604020202020204" pitchFamily="34" charset="0"/>
                <a:cs typeface="Arial" panose="020B0604020202020204" pitchFamily="34" charset="0"/>
              </a:rPr>
              <a:t>pattern </a:t>
            </a:r>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2A0112A-DD74-C918-5EE9-E39D97B30798}"/>
              </a:ext>
            </a:extLst>
          </p:cNvPr>
          <p:cNvSpPr txBox="1">
            <a:spLocks/>
          </p:cNvSpPr>
          <p:nvPr/>
        </p:nvSpPr>
        <p:spPr>
          <a:xfrm>
            <a:off x="10162829"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829" y="520534"/>
            <a:ext cx="1642946" cy="559293"/>
          </a:xfrm>
          <a:prstGeom prst="rect">
            <a:avLst/>
          </a:prstGeom>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000" b="1" dirty="0" err="1">
                <a:solidFill>
                  <a:schemeClr val="bg1"/>
                </a:solidFill>
                <a:latin typeface="Arial" panose="020B0604020202020204" pitchFamily="34" charset="0"/>
                <a:cs typeface="Arial" panose="020B0604020202020204" pitchFamily="34" charset="0"/>
              </a:rPr>
              <a:t>Introduction</a:t>
            </a:r>
            <a:endParaRPr lang="en-AT" sz="2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P2.4-273</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Content Placeholder 7">
            <a:extLst>
              <a:ext uri="{FF2B5EF4-FFF2-40B4-BE49-F238E27FC236}">
                <a16:creationId xmlns:a16="http://schemas.microsoft.com/office/drawing/2014/main" id="{25E80066-B6EB-AD67-54F6-B56A679C6DDA}"/>
              </a:ext>
            </a:extLst>
          </p:cNvPr>
          <p:cNvSpPr txBox="1">
            <a:spLocks/>
          </p:cNvSpPr>
          <p:nvPr/>
        </p:nvSpPr>
        <p:spPr>
          <a:xfrm>
            <a:off x="186456" y="1298222"/>
            <a:ext cx="10028062" cy="520414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Cuba adhered to the Comprehensive Nuclear Test Ban Treaty on February 4, 2021. Therefore, the installation of a CTBTO station has been proposed to demonstrate compliance with the Treaty. </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Since 1986 Cuba has had a National Environmental Radiological Monitoring Network, whose main objective is to detect radiological anomalies in the environment due to the occurrence of accidental radioactive releases at local, regional and global scale.  This National Network also participates in decision making for the adoption of protective measures and provides the information required for the response to radiological and nuclear emergencies. The guiding and methodological Center of this National Network is the Center for Radiation Protection and Hygiene (CRPH), located in Havana, western half of Cuba. The CTBTO station will be installed at the CRPH. </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Cuba's radiological and nuclear emergency response planning, transboundary accidental releases at the Laguna Verde and Turkey Point Nuclear Power Plants located in Mexico and the U.S.A respectively, were identified as one of the hazards. The Turkey Point and Laguna Verde Nuclear Power Plants are potential sources of radioactive noble gases on a regional scale. </a:t>
            </a:r>
            <a:endParaRPr lang="es-CL"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sz="18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sz="18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sz="18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sz="18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sz="1800" dirty="0">
              <a:solidFill>
                <a:srgbClr val="0070C0"/>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041" y="266330"/>
            <a:ext cx="1642946" cy="559293"/>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Objectives</a:t>
            </a:r>
            <a:endParaRPr lang="en-AT" sz="5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P2.4-273</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169459" y="1579966"/>
            <a:ext cx="10126834" cy="435133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000" dirty="0" smtClean="0">
                <a:latin typeface="Arial" panose="020B0604020202020204" pitchFamily="34" charset="0"/>
                <a:cs typeface="Arial" panose="020B0604020202020204" pitchFamily="34" charset="0"/>
              </a:rPr>
              <a:t>Studies are currently being carried out prior to the installation of the CTBTO station to estimate the trajectories of air masses from these potential sources of radioactive noble gases. This study would contribute to discriminate between detections of noble gases from nuclear tests and those from nuclear accidents. </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The objective of this work is to identify the synoptic situations that would contribute to the transit through Cuba of air masses from these nuclear facilities. </a:t>
            </a:r>
            <a:endParaRPr lang="es-ES" sz="20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293" y="266330"/>
            <a:ext cx="1642946" cy="559293"/>
          </a:xfrm>
          <a:prstGeom prst="rect">
            <a:avLst/>
          </a:prstGeom>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Methods/data</a:t>
            </a:r>
            <a:endParaRPr lang="en-AT" sz="5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P2.4-273</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25E80066-B6EB-AD67-54F6-B56A679C6DDA}"/>
              </a:ext>
            </a:extLst>
          </p:cNvPr>
          <p:cNvSpPr txBox="1">
            <a:spLocks/>
          </p:cNvSpPr>
          <p:nvPr/>
        </p:nvSpPr>
        <p:spPr>
          <a:xfrm>
            <a:off x="273937" y="1653857"/>
            <a:ext cx="10022356" cy="520414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Daily synoptic situations that influenced Cuba's weather were identified by means of daily forecasts from the Institute of Meteorology and surface pressure maps.</a:t>
            </a:r>
            <a:endParaRPr lang="es-CL"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Progressive trajectories of accidental releases from the two nuclear power plants were estimated using the HYSPLIT trajectory model. The simulations were run at an altitude of 500 m AGL.</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Four types of synoptic situations were analyzed</a:t>
            </a:r>
            <a:r>
              <a:rPr lang="es-CL"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CL" sz="2000" dirty="0" smtClean="0">
              <a:latin typeface="Arial" panose="020B0604020202020204" pitchFamily="34" charset="0"/>
              <a:cs typeface="Arial" panose="020B0604020202020204" pitchFamily="34" charset="0"/>
            </a:endParaRPr>
          </a:p>
          <a:p>
            <a:pPr lvl="2" algn="just"/>
            <a:r>
              <a:rPr lang="en-US" sz="2000" u="sng" dirty="0" smtClean="0">
                <a:latin typeface="Arial" panose="020B0604020202020204" pitchFamily="34" charset="0"/>
                <a:cs typeface="Arial" panose="020B0604020202020204" pitchFamily="34" charset="0"/>
              </a:rPr>
              <a:t>Case I</a:t>
            </a:r>
            <a:r>
              <a:rPr lang="en-US" sz="2000" dirty="0" smtClean="0">
                <a:latin typeface="Arial" panose="020B0604020202020204" pitchFamily="34" charset="0"/>
                <a:cs typeface="Arial" panose="020B0604020202020204" pitchFamily="34" charset="0"/>
              </a:rPr>
              <a:t>. Classic cold front</a:t>
            </a:r>
          </a:p>
          <a:p>
            <a:pPr lvl="2" algn="just"/>
            <a:r>
              <a:rPr lang="en-US" sz="2000" u="sng" dirty="0" smtClean="0">
                <a:latin typeface="Arial" panose="020B0604020202020204" pitchFamily="34" charset="0"/>
                <a:cs typeface="Arial" panose="020B0604020202020204" pitchFamily="34" charset="0"/>
              </a:rPr>
              <a:t>Case II</a:t>
            </a:r>
            <a:r>
              <a:rPr lang="en-US" sz="2000" dirty="0" smtClean="0">
                <a:latin typeface="Arial" panose="020B0604020202020204" pitchFamily="34" charset="0"/>
                <a:cs typeface="Arial" panose="020B0604020202020204" pitchFamily="34" charset="0"/>
              </a:rPr>
              <a:t>. Nearby influence of the Oceanic Anticyclone.</a:t>
            </a:r>
          </a:p>
          <a:p>
            <a:pPr lvl="2" algn="just"/>
            <a:r>
              <a:rPr lang="en-US" sz="2000" u="sng" dirty="0" smtClean="0">
                <a:latin typeface="Arial" panose="020B0604020202020204" pitchFamily="34" charset="0"/>
                <a:cs typeface="Arial" panose="020B0604020202020204" pitchFamily="34" charset="0"/>
              </a:rPr>
              <a:t>Case III</a:t>
            </a:r>
            <a:r>
              <a:rPr lang="en-US" sz="2000" dirty="0" smtClean="0">
                <a:latin typeface="Arial" panose="020B0604020202020204" pitchFamily="34" charset="0"/>
                <a:cs typeface="Arial" panose="020B0604020202020204" pitchFamily="34" charset="0"/>
              </a:rPr>
              <a:t>. Low pressure system of wide circulation located over the northern portion of the Yucatan Peninsula.</a:t>
            </a:r>
          </a:p>
          <a:p>
            <a:pPr lvl="2" algn="just"/>
            <a:r>
              <a:rPr lang="en-US" sz="2000" u="sng" dirty="0" smtClean="0">
                <a:latin typeface="Arial" panose="020B0604020202020204" pitchFamily="34" charset="0"/>
                <a:cs typeface="Arial" panose="020B0604020202020204" pitchFamily="34" charset="0"/>
              </a:rPr>
              <a:t>Case IV</a:t>
            </a:r>
            <a:r>
              <a:rPr lang="en-US" sz="2000" dirty="0" smtClean="0">
                <a:latin typeface="Arial" panose="020B0604020202020204" pitchFamily="34" charset="0"/>
                <a:cs typeface="Arial" panose="020B0604020202020204" pitchFamily="34" charset="0"/>
              </a:rPr>
              <a:t>. Weak barometric gradient</a:t>
            </a:r>
            <a:endParaRPr lang="es-CL" sz="2000" dirty="0">
              <a:solidFill>
                <a:srgbClr val="0070C0"/>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293" y="266330"/>
            <a:ext cx="1642946" cy="559294"/>
          </a:xfrm>
          <a:prstGeom prst="rect">
            <a:avLst/>
          </a:prstGeom>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Results</a:t>
            </a:r>
            <a:endParaRPr lang="en-AT" sz="5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P2.4-273</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629" y="1307072"/>
            <a:ext cx="2074051" cy="2568676"/>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14" y="1307072"/>
            <a:ext cx="2062810" cy="2568676"/>
          </a:xfrm>
          <a:prstGeom prst="rect">
            <a:avLst/>
          </a:prstGeom>
        </p:spPr>
      </p:pic>
      <p:sp>
        <p:nvSpPr>
          <p:cNvPr id="11" name="CuadroTexto 10"/>
          <p:cNvSpPr txBox="1"/>
          <p:nvPr/>
        </p:nvSpPr>
        <p:spPr>
          <a:xfrm>
            <a:off x="2818015" y="3718560"/>
            <a:ext cx="2074051" cy="3062377"/>
          </a:xfrm>
          <a:prstGeom prst="rect">
            <a:avLst/>
          </a:prstGeom>
          <a:noFill/>
        </p:spPr>
        <p:txBody>
          <a:bodyPr wrap="square" rtlCol="0">
            <a:spAutoFit/>
          </a:bodyPr>
          <a:lstStyle/>
          <a:p>
            <a:pPr algn="just"/>
            <a:endParaRPr lang="en-US" sz="1700" b="1" u="sng" dirty="0">
              <a:latin typeface="Arial" panose="020B0604020202020204" pitchFamily="34" charset="0"/>
              <a:cs typeface="Arial" panose="020B0604020202020204" pitchFamily="34" charset="0"/>
            </a:endParaRPr>
          </a:p>
          <a:p>
            <a:pPr algn="just"/>
            <a:r>
              <a:rPr lang="es-ES" sz="1100" b="1" u="sng" dirty="0" smtClean="0">
                <a:latin typeface="Arial" panose="020B0604020202020204" pitchFamily="34" charset="0"/>
                <a:cs typeface="Arial" panose="020B0604020202020204" pitchFamily="34" charset="0"/>
              </a:rPr>
              <a:t>Case II. </a:t>
            </a:r>
            <a:r>
              <a:rPr lang="en-US" sz="1100" dirty="0">
                <a:latin typeface="Arial" panose="020B0604020202020204" pitchFamily="34" charset="0"/>
                <a:cs typeface="Arial" panose="020B0604020202020204" pitchFamily="34" charset="0"/>
              </a:rPr>
              <a:t>The nearby influence of the Oceanic Anticyclone is produced when the anticyclone penetrates in the form of a wedge over all of Cuba, covering the Gulf of Mexico and the southeast of the </a:t>
            </a:r>
            <a:r>
              <a:rPr lang="en-US" sz="1100" dirty="0" smtClean="0">
                <a:latin typeface="Arial" panose="020B0604020202020204" pitchFamily="34" charset="0"/>
                <a:cs typeface="Arial" panose="020B0604020202020204" pitchFamily="34" charset="0"/>
              </a:rPr>
              <a:t>U.S.A. </a:t>
            </a:r>
            <a:r>
              <a:rPr lang="en-US" sz="1100" dirty="0">
                <a:latin typeface="Arial" panose="020B0604020202020204" pitchFamily="34" charset="0"/>
                <a:cs typeface="Arial" panose="020B0604020202020204" pitchFamily="34" charset="0"/>
              </a:rPr>
              <a:t>This synoptic pattern causes the air masses coming from these nuclear facilities to be deviated in one case towards the Mexican territory and in the other towards to the area adjacent to the eastern coast of the </a:t>
            </a:r>
            <a:r>
              <a:rPr lang="en-US" sz="1100" dirty="0" smtClean="0">
                <a:latin typeface="Arial" panose="020B0604020202020204" pitchFamily="34" charset="0"/>
                <a:cs typeface="Arial" panose="020B0604020202020204" pitchFamily="34" charset="0"/>
              </a:rPr>
              <a:t>U.S.A.</a:t>
            </a:r>
            <a:endParaRPr lang="es-ES" sz="1100"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293" y="266330"/>
            <a:ext cx="1642946" cy="559293"/>
          </a:xfrm>
          <a:prstGeom prst="rect">
            <a:avLst/>
          </a:prstGeom>
        </p:spPr>
      </p:pic>
      <p:sp>
        <p:nvSpPr>
          <p:cNvPr id="13" name="CuadroTexto 12"/>
          <p:cNvSpPr txBox="1"/>
          <p:nvPr/>
        </p:nvSpPr>
        <p:spPr>
          <a:xfrm>
            <a:off x="308214" y="4002069"/>
            <a:ext cx="2092229" cy="1785104"/>
          </a:xfrm>
          <a:prstGeom prst="rect">
            <a:avLst/>
          </a:prstGeom>
          <a:noFill/>
        </p:spPr>
        <p:txBody>
          <a:bodyPr wrap="square" rtlCol="0">
            <a:spAutoFit/>
          </a:bodyPr>
          <a:lstStyle/>
          <a:p>
            <a:pPr algn="just"/>
            <a:r>
              <a:rPr lang="es-ES" sz="1100" b="1" u="sng" dirty="0">
                <a:latin typeface="Arial" panose="020B0604020202020204" pitchFamily="34" charset="0"/>
                <a:cs typeface="Arial" panose="020B0604020202020204" pitchFamily="34" charset="0"/>
              </a:rPr>
              <a:t>Case I.</a:t>
            </a:r>
            <a:r>
              <a:rPr lang="es-ES"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The trajectories of the two nuclear power plants moved away from Cuban territory. The classic cold front is preceded by southerly </a:t>
            </a:r>
            <a:r>
              <a:rPr lang="en-US" sz="1100" dirty="0" smtClean="0">
                <a:latin typeface="Arial" panose="020B0604020202020204" pitchFamily="34" charset="0"/>
                <a:cs typeface="Arial" panose="020B0604020202020204" pitchFamily="34" charset="0"/>
              </a:rPr>
              <a:t>winds. </a:t>
            </a:r>
            <a:r>
              <a:rPr lang="en-US" sz="1100" dirty="0">
                <a:latin typeface="Arial" panose="020B0604020202020204" pitchFamily="34" charset="0"/>
                <a:cs typeface="Arial" panose="020B0604020202020204" pitchFamily="34" charset="0"/>
              </a:rPr>
              <a:t>Behind the classic cold front, migratory high pressures of continental origin leave northeasterly and northerly winds over the Gulf of Mexico.</a:t>
            </a:r>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86" y="1307072"/>
            <a:ext cx="2119084" cy="2590428"/>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6942" y="1307072"/>
            <a:ext cx="2093401" cy="2590428"/>
          </a:xfrm>
          <a:prstGeom prst="rect">
            <a:avLst/>
          </a:prstGeom>
        </p:spPr>
      </p:pic>
      <p:sp>
        <p:nvSpPr>
          <p:cNvPr id="16" name="CuadroTexto 15"/>
          <p:cNvSpPr txBox="1"/>
          <p:nvPr/>
        </p:nvSpPr>
        <p:spPr>
          <a:xfrm>
            <a:off x="5370286" y="4002069"/>
            <a:ext cx="2119084" cy="2400657"/>
          </a:xfrm>
          <a:prstGeom prst="rect">
            <a:avLst/>
          </a:prstGeom>
          <a:noFill/>
        </p:spPr>
        <p:txBody>
          <a:bodyPr wrap="square" rtlCol="0">
            <a:spAutoFit/>
          </a:bodyPr>
          <a:lstStyle/>
          <a:p>
            <a:pPr algn="just"/>
            <a:r>
              <a:rPr lang="es-ES" sz="1100" b="1" u="sng" dirty="0">
                <a:latin typeface="Arial" panose="020B0604020202020204" pitchFamily="34" charset="0"/>
                <a:cs typeface="Arial" panose="020B0604020202020204" pitchFamily="34" charset="0"/>
              </a:rPr>
              <a:t>Case III</a:t>
            </a:r>
            <a:r>
              <a:rPr lang="es-ES"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The widely circulating low pressure system caused air masses from Turkey </a:t>
            </a:r>
            <a:r>
              <a:rPr lang="en-US" sz="1100" dirty="0" smtClean="0">
                <a:latin typeface="Arial" panose="020B0604020202020204" pitchFamily="34" charset="0"/>
                <a:cs typeface="Arial" panose="020B0604020202020204" pitchFamily="34" charset="0"/>
              </a:rPr>
              <a:t>Point NPP </a:t>
            </a:r>
            <a:r>
              <a:rPr lang="en-US" sz="1100" dirty="0">
                <a:latin typeface="Arial" panose="020B0604020202020204" pitchFamily="34" charset="0"/>
                <a:cs typeface="Arial" panose="020B0604020202020204" pitchFamily="34" charset="0"/>
              </a:rPr>
              <a:t>to integrate into the circulation of this system and move away from Cuban territory. During this period of execution, an area of low pressure in the seas near the Yucatan Peninsula caused air masses from Laguna Verde </a:t>
            </a:r>
            <a:r>
              <a:rPr lang="en-US" sz="1100" dirty="0" smtClean="0">
                <a:latin typeface="Arial" panose="020B0604020202020204" pitchFamily="34" charset="0"/>
                <a:cs typeface="Arial" panose="020B0604020202020204" pitchFamily="34" charset="0"/>
              </a:rPr>
              <a:t>NPP to </a:t>
            </a:r>
            <a:r>
              <a:rPr lang="en-US" sz="1100" dirty="0">
                <a:latin typeface="Arial" panose="020B0604020202020204" pitchFamily="34" charset="0"/>
                <a:cs typeface="Arial" panose="020B0604020202020204" pitchFamily="34" charset="0"/>
              </a:rPr>
              <a:t>cross Mexico.</a:t>
            </a:r>
          </a:p>
          <a:p>
            <a:endParaRPr lang="es-ES" dirty="0"/>
          </a:p>
        </p:txBody>
      </p:sp>
      <p:sp>
        <p:nvSpPr>
          <p:cNvPr id="17" name="CuadroTexto 16"/>
          <p:cNvSpPr txBox="1"/>
          <p:nvPr/>
        </p:nvSpPr>
        <p:spPr>
          <a:xfrm>
            <a:off x="7906942" y="3667961"/>
            <a:ext cx="2165324" cy="3231654"/>
          </a:xfrm>
          <a:prstGeom prst="rect">
            <a:avLst/>
          </a:prstGeom>
          <a:noFill/>
        </p:spPr>
        <p:txBody>
          <a:bodyPr wrap="square" rtlCol="0">
            <a:spAutoFit/>
          </a:bodyPr>
          <a:lstStyle/>
          <a:p>
            <a:pPr algn="just"/>
            <a:endParaRPr lang="en-US" sz="1700" dirty="0" smtClean="0">
              <a:latin typeface="Arial" panose="020B0604020202020204" pitchFamily="34" charset="0"/>
              <a:cs typeface="Arial" panose="020B0604020202020204" pitchFamily="34" charset="0"/>
            </a:endParaRPr>
          </a:p>
          <a:p>
            <a:pPr algn="just"/>
            <a:r>
              <a:rPr lang="es-ES" sz="1100" b="1" u="sng" dirty="0" smtClean="0">
                <a:latin typeface="Arial" panose="020B0604020202020204" pitchFamily="34" charset="0"/>
                <a:cs typeface="Arial" panose="020B0604020202020204" pitchFamily="34" charset="0"/>
              </a:rPr>
              <a:t>Case IV</a:t>
            </a:r>
            <a:r>
              <a:rPr lang="es-ES" sz="1100" b="1"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The weak influence of continental migratory high pressure over the western half of Cuba, with a </a:t>
            </a:r>
            <a:r>
              <a:rPr lang="en-US" sz="1100" dirty="0" err="1">
                <a:latin typeface="Arial" panose="020B0604020202020204" pitchFamily="34" charset="0"/>
                <a:cs typeface="Arial" panose="020B0604020202020204" pitchFamily="34" charset="0"/>
              </a:rPr>
              <a:t>centre</a:t>
            </a:r>
            <a:r>
              <a:rPr lang="en-US" sz="1100" dirty="0">
                <a:latin typeface="Arial" panose="020B0604020202020204" pitchFamily="34" charset="0"/>
                <a:cs typeface="Arial" panose="020B0604020202020204" pitchFamily="34" charset="0"/>
              </a:rPr>
              <a:t> over the southeastern </a:t>
            </a:r>
            <a:r>
              <a:rPr lang="en-US" sz="1100" dirty="0" smtClean="0">
                <a:latin typeface="Arial" panose="020B0604020202020204" pitchFamily="34" charset="0"/>
                <a:cs typeface="Arial" panose="020B0604020202020204" pitchFamily="34" charset="0"/>
              </a:rPr>
              <a:t>U.S.A, </a:t>
            </a:r>
            <a:r>
              <a:rPr lang="en-US" sz="1100" dirty="0">
                <a:latin typeface="Arial" panose="020B0604020202020204" pitchFamily="34" charset="0"/>
                <a:cs typeface="Arial" panose="020B0604020202020204" pitchFamily="34" charset="0"/>
              </a:rPr>
              <a:t>caused the trajectories of the air masses coming from the Turkey Point </a:t>
            </a:r>
            <a:r>
              <a:rPr lang="en-US" sz="1100" dirty="0" smtClean="0">
                <a:latin typeface="Arial" panose="020B0604020202020204" pitchFamily="34" charset="0"/>
                <a:cs typeface="Arial" panose="020B0604020202020204" pitchFamily="34" charset="0"/>
              </a:rPr>
              <a:t>NPP </a:t>
            </a:r>
            <a:r>
              <a:rPr lang="en-US" sz="1100" dirty="0">
                <a:latin typeface="Arial" panose="020B0604020202020204" pitchFamily="34" charset="0"/>
                <a:cs typeface="Arial" panose="020B0604020202020204" pitchFamily="34" charset="0"/>
              </a:rPr>
              <a:t>to transit the Cuban territory. Air masses take approximately 24 hours to start their transit over Cuban territory.  On the other hand, the air masses coming from the Laguna Verde </a:t>
            </a:r>
            <a:r>
              <a:rPr lang="en-US" sz="1100" dirty="0" smtClean="0">
                <a:latin typeface="Arial" panose="020B0604020202020204" pitchFamily="34" charset="0"/>
                <a:cs typeface="Arial" panose="020B0604020202020204" pitchFamily="34" charset="0"/>
              </a:rPr>
              <a:t>NPP </a:t>
            </a:r>
            <a:r>
              <a:rPr lang="en-US" sz="1100" dirty="0">
                <a:latin typeface="Arial" panose="020B0604020202020204" pitchFamily="34" charset="0"/>
                <a:cs typeface="Arial" panose="020B0604020202020204" pitchFamily="34" charset="0"/>
              </a:rPr>
              <a:t>transited through Mexican territory due to another high pressure </a:t>
            </a:r>
            <a:r>
              <a:rPr lang="en-US" sz="1100" dirty="0" err="1">
                <a:latin typeface="Arial" panose="020B0604020202020204" pitchFamily="34" charset="0"/>
                <a:cs typeface="Arial" panose="020B0604020202020204" pitchFamily="34" charset="0"/>
              </a:rPr>
              <a:t>centre</a:t>
            </a:r>
            <a:r>
              <a:rPr lang="en-US" sz="1100" dirty="0">
                <a:latin typeface="Arial" panose="020B0604020202020204" pitchFamily="34" charset="0"/>
                <a:cs typeface="Arial" panose="020B0604020202020204" pitchFamily="34" charset="0"/>
              </a:rPr>
              <a:t> located in the Gulf of Mexico.</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cs typeface="Arial" panose="020B0604020202020204" pitchFamily="34" charset="0"/>
              </a:rPr>
              <a:t>Conclusion</a:t>
            </a:r>
            <a:endParaRPr lang="en-AT" sz="48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P2.4-273</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Content Placeholder 7">
            <a:extLst>
              <a:ext uri="{FF2B5EF4-FFF2-40B4-BE49-F238E27FC236}">
                <a16:creationId xmlns:a16="http://schemas.microsoft.com/office/drawing/2014/main" id="{25E80066-B6EB-AD67-54F6-B56A679C6DDA}"/>
              </a:ext>
            </a:extLst>
          </p:cNvPr>
          <p:cNvSpPr txBox="1">
            <a:spLocks/>
          </p:cNvSpPr>
          <p:nvPr/>
        </p:nvSpPr>
        <p:spPr>
          <a:xfrm>
            <a:off x="445477" y="1653857"/>
            <a:ext cx="9850816" cy="520414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results obtained with the HYSPLIT trajectory model showed that no transit of the air masses would occur if Cuba was under the influence of a classical cold front, the nearby influence of the Oceanic Anticyclone and a low-pressure </a:t>
            </a:r>
            <a:r>
              <a:rPr lang="en-US" sz="2000" dirty="0" err="1" smtClean="0">
                <a:latin typeface="Arial" panose="020B0604020202020204" pitchFamily="34" charset="0"/>
                <a:cs typeface="Arial" panose="020B0604020202020204" pitchFamily="34" charset="0"/>
              </a:rPr>
              <a:t>centre</a:t>
            </a:r>
            <a:r>
              <a:rPr lang="en-US" sz="2000" dirty="0" smtClean="0">
                <a:latin typeface="Arial" panose="020B0604020202020204" pitchFamily="34" charset="0"/>
                <a:cs typeface="Arial" panose="020B0604020202020204" pitchFamily="34" charset="0"/>
              </a:rPr>
              <a:t> with a wide circulation over the northern portion of the Yucatan Peninsula.</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Air masses from the Turkey Point Nuclear Power Plant transited over the western half of Cuba during the weak influence of migratory high pressures. Accidental releases from this nuclear facility are a potential source of radioactive noble gases, for this synoptic pattern, if were detected at the Havana station.</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Accidental releases from the Laguna Verde Nuclear Power Plant, for the four synoptic situations </a:t>
            </a:r>
            <a:r>
              <a:rPr lang="en-US" sz="2000" dirty="0" err="1" smtClean="0">
                <a:latin typeface="Arial" panose="020B0604020202020204" pitchFamily="34" charset="0"/>
                <a:cs typeface="Arial" panose="020B0604020202020204" pitchFamily="34" charset="0"/>
              </a:rPr>
              <a:t>analysed</a:t>
            </a:r>
            <a:r>
              <a:rPr lang="en-US" sz="2000" dirty="0" smtClean="0">
                <a:latin typeface="Arial" panose="020B0604020202020204" pitchFamily="34" charset="0"/>
                <a:cs typeface="Arial" panose="020B0604020202020204" pitchFamily="34" charset="0"/>
              </a:rPr>
              <a:t>, are not a potential source if radioactive noble gases were detected at the CTBTO station to be installed in Havana, Cuba.</a:t>
            </a:r>
            <a:endParaRPr lang="es-CL"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CL" sz="2000" dirty="0" smtClean="0"/>
          </a:p>
          <a:p>
            <a:pPr marL="342900" indent="-342900" algn="just">
              <a:buFont typeface="Arial" panose="020B0604020202020204" pitchFamily="34" charset="0"/>
              <a:buChar char="•"/>
            </a:pPr>
            <a:endParaRPr lang="es-CL" sz="2000" dirty="0" smtClean="0"/>
          </a:p>
          <a:p>
            <a:pPr marL="342900" indent="-342900" algn="just">
              <a:buFont typeface="Arial" panose="020B0604020202020204" pitchFamily="34" charset="0"/>
              <a:buChar char="•"/>
            </a:pPr>
            <a:endParaRPr lang="es-CL" sz="2000" dirty="0" smtClean="0"/>
          </a:p>
          <a:p>
            <a:pPr marL="342900" indent="-342900" algn="just">
              <a:buFont typeface="Arial" panose="020B0604020202020204" pitchFamily="34" charset="0"/>
              <a:buChar char="•"/>
            </a:pPr>
            <a:endParaRPr lang="es-ES" sz="2000" dirty="0" smtClean="0"/>
          </a:p>
          <a:p>
            <a:pPr marL="342900" indent="-342900">
              <a:buFont typeface="Arial" panose="020B0604020202020204" pitchFamily="34" charset="0"/>
              <a:buChar char="•"/>
            </a:pPr>
            <a:endParaRPr lang="es-ES" sz="2000" dirty="0" smtClean="0"/>
          </a:p>
          <a:p>
            <a:pPr marL="342900" indent="-342900">
              <a:buFont typeface="Arial" panose="020B0604020202020204" pitchFamily="34" charset="0"/>
              <a:buChar char="•"/>
            </a:pPr>
            <a:endParaRPr lang="es-CL" sz="2000" dirty="0">
              <a:solidFill>
                <a:srgbClr val="0070C0"/>
              </a:solidFill>
              <a:latin typeface="+mj-lt"/>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293" y="266330"/>
            <a:ext cx="1642946" cy="586767"/>
          </a:xfrm>
          <a:prstGeom prst="rect">
            <a:avLst/>
          </a:prstGeom>
        </p:spPr>
      </p:pic>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3028</TotalTime>
  <Words>1053</Words>
  <Application>Microsoft Office PowerPoint</Application>
  <PresentationFormat>Panorámica</PresentationFormat>
  <Paragraphs>55</Paragraphs>
  <Slides>6</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6</vt:i4>
      </vt:variant>
    </vt:vector>
  </HeadingPairs>
  <TitlesOfParts>
    <vt:vector size="11" baseType="lpstr">
      <vt:lpstr>Arial</vt:lpstr>
      <vt:lpstr>Calibri</vt:lpstr>
      <vt:lpstr>Calibri Light</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celia</cp:lastModifiedBy>
  <cp:revision>66</cp:revision>
  <dcterms:created xsi:type="dcterms:W3CDTF">2023-04-18T13:25:54Z</dcterms:created>
  <dcterms:modified xsi:type="dcterms:W3CDTF">2023-06-11T06:11:20Z</dcterms:modified>
</cp:coreProperties>
</file>