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9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9"/>
            <p14:sldId id="264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>
        <p:scale>
          <a:sx n="40" d="100"/>
          <a:sy n="40" d="100"/>
        </p:scale>
        <p:origin x="-202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xmlns="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6/16/2023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xmlns="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xmlns="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xmlns="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xmlns="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xmlns="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Isotopic “Zero Point” Background Screening for Fallout Emission Assessment</a:t>
            </a:r>
            <a:endParaRPr lang="x-none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Puzas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endParaRPr lang="x-none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Physical Sciences and Technology, LITHUANIA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Found plenty of fallout!</a:t>
            </a: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:\Users\Andrius\Desktop\9-IVY-Mike-Atomic-Bo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0" y="3050040"/>
            <a:ext cx="1260843" cy="9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C:\Users\Andrius\Desktop\blok_03_iskirp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1" y="3986526"/>
            <a:ext cx="1395727" cy="101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85" y="3001910"/>
            <a:ext cx="1914190" cy="202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ANDRIUS-PC\Desktop\a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97" y="3050040"/>
            <a:ext cx="649118" cy="6491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8997" y="3848628"/>
            <a:ext cx="130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/>
              <a:t>Alpha</a:t>
            </a:r>
            <a:r>
              <a:rPr lang="en-US" sz="1400" dirty="0" smtClean="0"/>
              <a:t>, gamma spectrometry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6320" y="337459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ICP-MS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46107" y="1092685"/>
            <a:ext cx="7554829" cy="573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576000" tIns="180000" rIns="576000" bIns="180000">
            <a:spAutoFit/>
          </a:bodyPr>
          <a:lstStyle/>
          <a:p>
            <a:pPr indent="-1399280" algn="ctr" defTabSz="2798556" eaLnBrk="0" hangingPunct="0">
              <a:spcBef>
                <a:spcPts val="646"/>
              </a:spcBef>
              <a:defRPr/>
            </a:pPr>
            <a:r>
              <a:rPr lang="en-US" sz="2400" b="1" u="sng" dirty="0" smtClean="0">
                <a:latin typeface="Arial" pitchFamily="34" charset="0"/>
              </a:rPr>
              <a:t>Introduction</a:t>
            </a:r>
            <a:endParaRPr lang="en-US" sz="2400" b="1" u="sng" dirty="0">
              <a:latin typeface="Arial" pitchFamily="34" charset="0"/>
            </a:endParaRPr>
          </a:p>
          <a:p>
            <a:pPr algn="just" defTabSz="2798556">
              <a:lnSpc>
                <a:spcPct val="105000"/>
              </a:lnSpc>
              <a:spcBef>
                <a:spcPts val="646"/>
              </a:spcBef>
              <a:defRPr/>
            </a:pPr>
            <a:r>
              <a:rPr lang="en-US" sz="2400" dirty="0">
                <a:latin typeface="Arial" pitchFamily="34" charset="0"/>
              </a:rPr>
              <a:t>Isotopic composition analysis allows the identification of an artificial source of radionuclides</a:t>
            </a:r>
            <a:r>
              <a:rPr lang="en-US" sz="2400" dirty="0" smtClean="0">
                <a:latin typeface="Arial" pitchFamily="34" charset="0"/>
              </a:rPr>
              <a:t>.</a:t>
            </a:r>
          </a:p>
          <a:p>
            <a:pPr algn="just" defTabSz="2798556">
              <a:lnSpc>
                <a:spcPct val="105000"/>
              </a:lnSpc>
              <a:spcBef>
                <a:spcPts val="646"/>
              </a:spcBef>
              <a:defRPr/>
            </a:pPr>
            <a:endParaRPr lang="en-US" sz="2800" dirty="0" smtClean="0">
              <a:latin typeface="Arial" pitchFamily="34" charset="0"/>
            </a:endParaRPr>
          </a:p>
          <a:p>
            <a:pPr indent="1399280" algn="just" defTabSz="2798556">
              <a:spcBef>
                <a:spcPts val="0"/>
              </a:spcBef>
              <a:defRPr/>
            </a:pPr>
            <a:endParaRPr lang="en-US" sz="2800" dirty="0">
              <a:latin typeface="Arial" pitchFamily="34" charset="0"/>
            </a:endParaRPr>
          </a:p>
          <a:p>
            <a:pPr indent="1399280" algn="just" defTabSz="2798556">
              <a:spcBef>
                <a:spcPts val="0"/>
              </a:spcBef>
              <a:defRPr/>
            </a:pPr>
            <a:endParaRPr lang="en-US" sz="2800" dirty="0">
              <a:latin typeface="Arial" pitchFamily="34" charset="0"/>
            </a:endParaRPr>
          </a:p>
          <a:p>
            <a:pPr indent="1399280" algn="just" defTabSz="2798556">
              <a:spcBef>
                <a:spcPts val="0"/>
              </a:spcBef>
              <a:defRPr/>
            </a:pPr>
            <a:endParaRPr lang="en-US" sz="2800" dirty="0">
              <a:latin typeface="Arial" pitchFamily="34" charset="0"/>
            </a:endParaRPr>
          </a:p>
          <a:p>
            <a:pPr indent="1399280" algn="just" defTabSz="2798556">
              <a:spcBef>
                <a:spcPts val="0"/>
              </a:spcBef>
              <a:defRPr/>
            </a:pPr>
            <a:endParaRPr lang="en-US" sz="2800" dirty="0">
              <a:latin typeface="Arial" pitchFamily="34" charset="0"/>
            </a:endParaRPr>
          </a:p>
          <a:p>
            <a:pPr indent="1399280" algn="just" defTabSz="2798556">
              <a:spcBef>
                <a:spcPts val="0"/>
              </a:spcBef>
              <a:defRPr/>
            </a:pPr>
            <a:endParaRPr lang="en-US" sz="2800" dirty="0">
              <a:latin typeface="Arial" pitchFamily="34" charset="0"/>
            </a:endParaRPr>
          </a:p>
          <a:p>
            <a:pPr indent="1399280" algn="just" defTabSz="2798556">
              <a:spcBef>
                <a:spcPts val="0"/>
              </a:spcBef>
              <a:defRPr/>
            </a:pPr>
            <a:endParaRPr lang="en-US" sz="2800" dirty="0">
              <a:latin typeface="Arial" pitchFamily="34" charset="0"/>
            </a:endParaRPr>
          </a:p>
          <a:p>
            <a:pPr indent="1399280" algn="just" defTabSz="2798556">
              <a:spcBef>
                <a:spcPts val="0"/>
              </a:spcBef>
              <a:defRPr/>
            </a:pPr>
            <a:endParaRPr lang="en-US" sz="2800" dirty="0">
              <a:latin typeface="Arial" pitchFamily="34" charset="0"/>
            </a:endParaRPr>
          </a:p>
          <a:p>
            <a:pPr algn="just" defTabSz="2798556">
              <a:spcBef>
                <a:spcPts val="0"/>
              </a:spcBef>
              <a:defRPr/>
            </a:pPr>
            <a:endParaRPr lang="en-US" sz="1400" b="1" i="1" u="sng" dirty="0" smtClean="0">
              <a:latin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83063" y="4235123"/>
            <a:ext cx="2774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lt-LT" sz="1600" baseline="30000" dirty="0">
                <a:latin typeface="Arial" pitchFamily="34" charset="0"/>
              </a:rPr>
              <a:t>240</a:t>
            </a:r>
            <a:r>
              <a:rPr lang="lt-LT" sz="1600" dirty="0">
                <a:latin typeface="Arial" pitchFamily="34" charset="0"/>
              </a:rPr>
              <a:t>Pu</a:t>
            </a:r>
            <a:r>
              <a:rPr lang="en-US" sz="1600" dirty="0">
                <a:latin typeface="Arial" pitchFamily="34" charset="0"/>
              </a:rPr>
              <a:t>/</a:t>
            </a:r>
            <a:r>
              <a:rPr lang="en-US" sz="1600" baseline="30000" dirty="0">
                <a:latin typeface="Arial" pitchFamily="34" charset="0"/>
              </a:rPr>
              <a:t>239</a:t>
            </a:r>
            <a:r>
              <a:rPr lang="en-US" sz="1600" dirty="0">
                <a:latin typeface="Arial" pitchFamily="34" charset="0"/>
              </a:rPr>
              <a:t>Pu  = </a:t>
            </a:r>
            <a:r>
              <a:rPr lang="en-US" sz="1600" b="1" dirty="0">
                <a:latin typeface="Arial" pitchFamily="34" charset="0"/>
              </a:rPr>
              <a:t>0.180</a:t>
            </a:r>
            <a:r>
              <a:rPr lang="en-US" sz="1600" dirty="0">
                <a:latin typeface="Arial" pitchFamily="34" charset="0"/>
              </a:rPr>
              <a:t> ± 0.007(1</a:t>
            </a:r>
            <a:r>
              <a:rPr lang="el-GR" sz="1600" dirty="0">
                <a:latin typeface="Calibri"/>
              </a:rPr>
              <a:t>σ</a:t>
            </a:r>
            <a:r>
              <a:rPr lang="en-US" sz="1600" dirty="0">
                <a:latin typeface="Calibri"/>
              </a:rPr>
              <a:t>) (Kelley et al., 1999)</a:t>
            </a:r>
            <a:endParaRPr lang="lt-LT" sz="1600" dirty="0">
              <a:latin typeface="+mn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32309" y="4850438"/>
            <a:ext cx="2681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lt-LT" altLang="lt-LT" sz="1600" baseline="30000" dirty="0"/>
              <a:t>238</a:t>
            </a:r>
            <a:r>
              <a:rPr lang="lt-LT" altLang="lt-LT" sz="1600" dirty="0"/>
              <a:t>Pu</a:t>
            </a:r>
            <a:r>
              <a:rPr lang="en-US" altLang="lt-LT" sz="1600" dirty="0"/>
              <a:t>/</a:t>
            </a:r>
            <a:r>
              <a:rPr lang="en-US" altLang="lt-LT" sz="1600" baseline="30000" dirty="0"/>
              <a:t>239</a:t>
            </a:r>
            <a:r>
              <a:rPr lang="lt-LT" altLang="lt-LT" sz="1600" baseline="30000" dirty="0"/>
              <a:t>+240</a:t>
            </a:r>
            <a:r>
              <a:rPr lang="en-US" altLang="lt-LT" sz="1600" dirty="0"/>
              <a:t>Pu  = </a:t>
            </a:r>
            <a:r>
              <a:rPr lang="lt-LT" altLang="lt-LT" sz="1600" b="1" dirty="0"/>
              <a:t>0</a:t>
            </a:r>
            <a:r>
              <a:rPr lang="en-US" altLang="lt-LT" sz="1600" b="1" dirty="0"/>
              <a:t>.</a:t>
            </a:r>
            <a:r>
              <a:rPr lang="lt-LT" altLang="lt-LT" sz="1600" b="1" dirty="0"/>
              <a:t>04</a:t>
            </a:r>
            <a:r>
              <a:rPr lang="en-US" altLang="lt-LT" sz="1600" b="1" dirty="0"/>
              <a:t> </a:t>
            </a:r>
            <a:r>
              <a:rPr lang="en-US" altLang="lt-LT" sz="1600" dirty="0"/>
              <a:t>± 0.0</a:t>
            </a:r>
            <a:r>
              <a:rPr lang="lt-LT" altLang="lt-LT" sz="1600" dirty="0"/>
              <a:t>1</a:t>
            </a:r>
            <a:r>
              <a:rPr lang="en-US" altLang="lt-LT" sz="1600" dirty="0">
                <a:latin typeface="Calibri" pitchFamily="34" charset="0"/>
              </a:rPr>
              <a:t> (</a:t>
            </a:r>
            <a:r>
              <a:rPr lang="lt-LT" altLang="lt-LT" sz="1600" dirty="0">
                <a:latin typeface="Calibri" pitchFamily="34" charset="0"/>
              </a:rPr>
              <a:t>Mietelski </a:t>
            </a:r>
            <a:r>
              <a:rPr lang="en-US" altLang="lt-LT" sz="1600" dirty="0">
                <a:latin typeface="Calibri" pitchFamily="34" charset="0"/>
              </a:rPr>
              <a:t>and</a:t>
            </a:r>
            <a:r>
              <a:rPr lang="lt-LT" altLang="lt-LT" sz="1600" dirty="0">
                <a:latin typeface="Calibri" pitchFamily="34" charset="0"/>
              </a:rPr>
              <a:t> </a:t>
            </a:r>
            <a:r>
              <a:rPr lang="en-US" altLang="lt-LT" sz="1600" dirty="0">
                <a:latin typeface="Calibri" pitchFamily="34" charset="0"/>
              </a:rPr>
              <a:t>Was, 1995)</a:t>
            </a:r>
            <a:endParaRPr lang="lt-LT" altLang="lt-LT" sz="16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715709" y="4208212"/>
            <a:ext cx="2776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lt-LT" sz="1600" baseline="30000" dirty="0">
                <a:latin typeface="Arial" pitchFamily="34" charset="0"/>
              </a:rPr>
              <a:t>240</a:t>
            </a:r>
            <a:r>
              <a:rPr lang="lt-LT" sz="1600" dirty="0">
                <a:latin typeface="Arial" pitchFamily="34" charset="0"/>
              </a:rPr>
              <a:t>Pu</a:t>
            </a:r>
            <a:r>
              <a:rPr lang="en-US" sz="1600" dirty="0">
                <a:latin typeface="Arial" pitchFamily="34" charset="0"/>
              </a:rPr>
              <a:t>/</a:t>
            </a:r>
            <a:r>
              <a:rPr lang="en-US" sz="1600" baseline="30000" dirty="0">
                <a:latin typeface="Arial" pitchFamily="34" charset="0"/>
              </a:rPr>
              <a:t>239</a:t>
            </a:r>
            <a:r>
              <a:rPr lang="en-US" sz="1600" dirty="0">
                <a:latin typeface="Arial" pitchFamily="34" charset="0"/>
              </a:rPr>
              <a:t>Pu  = </a:t>
            </a:r>
            <a:r>
              <a:rPr lang="en-US" sz="1600" b="1" dirty="0">
                <a:latin typeface="Arial" pitchFamily="34" charset="0"/>
              </a:rPr>
              <a:t>0.403</a:t>
            </a:r>
            <a:r>
              <a:rPr lang="en-US" sz="1600" dirty="0">
                <a:latin typeface="Arial" pitchFamily="34" charset="0"/>
              </a:rPr>
              <a:t> ± 0.003(1</a:t>
            </a:r>
            <a:r>
              <a:rPr lang="el-GR" sz="1600" dirty="0">
                <a:latin typeface="Calibri"/>
              </a:rPr>
              <a:t>σ</a:t>
            </a:r>
            <a:r>
              <a:rPr lang="en-US" sz="1600" dirty="0">
                <a:latin typeface="Calibri"/>
              </a:rPr>
              <a:t>) (</a:t>
            </a:r>
            <a:r>
              <a:rPr lang="en-US" sz="1600" dirty="0" err="1">
                <a:latin typeface="Calibri"/>
              </a:rPr>
              <a:t>Muramatsu</a:t>
            </a:r>
            <a:r>
              <a:rPr lang="en-US" sz="1600" dirty="0">
                <a:latin typeface="Calibri"/>
              </a:rPr>
              <a:t> et al., 2000)</a:t>
            </a:r>
            <a:endParaRPr lang="lt-LT" sz="1600" dirty="0">
              <a:latin typeface="+mn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678623" y="5005220"/>
            <a:ext cx="2808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lt-LT" sz="1600" baseline="30000" dirty="0">
                <a:latin typeface="Arial" pitchFamily="34" charset="0"/>
              </a:rPr>
              <a:t>238</a:t>
            </a:r>
            <a:r>
              <a:rPr lang="lt-LT" sz="1600" dirty="0">
                <a:latin typeface="Arial" pitchFamily="34" charset="0"/>
              </a:rPr>
              <a:t>Pu</a:t>
            </a:r>
            <a:r>
              <a:rPr lang="en-US" sz="1600" dirty="0">
                <a:latin typeface="Arial" pitchFamily="34" charset="0"/>
              </a:rPr>
              <a:t>/</a:t>
            </a:r>
            <a:r>
              <a:rPr lang="en-US" sz="1600" baseline="30000" dirty="0">
                <a:latin typeface="Arial" pitchFamily="34" charset="0"/>
              </a:rPr>
              <a:t>239</a:t>
            </a:r>
            <a:r>
              <a:rPr lang="lt-LT" sz="1600" baseline="30000" dirty="0">
                <a:latin typeface="Arial" pitchFamily="34" charset="0"/>
              </a:rPr>
              <a:t>+240</a:t>
            </a:r>
            <a:r>
              <a:rPr lang="en-US" sz="1600" dirty="0" err="1">
                <a:latin typeface="Arial" pitchFamily="34" charset="0"/>
              </a:rPr>
              <a:t>Pu</a:t>
            </a:r>
            <a:r>
              <a:rPr lang="en-US" sz="1600" dirty="0">
                <a:latin typeface="Arial" pitchFamily="34" charset="0"/>
              </a:rPr>
              <a:t>  = </a:t>
            </a:r>
            <a:r>
              <a:rPr lang="lt-LT" sz="1600" b="1" dirty="0">
                <a:latin typeface="Arial" pitchFamily="34" charset="0"/>
              </a:rPr>
              <a:t>0</a:t>
            </a:r>
            <a:r>
              <a:rPr lang="en-US" sz="1600" b="1" dirty="0">
                <a:latin typeface="Arial" pitchFamily="34" charset="0"/>
              </a:rPr>
              <a:t>.51 </a:t>
            </a:r>
            <a:r>
              <a:rPr lang="en-US" sz="1600" dirty="0">
                <a:latin typeface="Arial" pitchFamily="34" charset="0"/>
              </a:rPr>
              <a:t>± 0.03</a:t>
            </a:r>
            <a:r>
              <a:rPr lang="en-US" sz="1600" dirty="0">
                <a:latin typeface="Calibri"/>
              </a:rPr>
              <a:t> (Remeikis et al, 1995)</a:t>
            </a:r>
            <a:endParaRPr lang="lt-LT" sz="1600" dirty="0">
              <a:latin typeface="+mn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021966" y="3890723"/>
            <a:ext cx="350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1600" dirty="0" smtClean="0">
                <a:latin typeface="+mn-lt"/>
              </a:rPr>
              <a:t>1 Fig. Fallout </a:t>
            </a:r>
            <a:r>
              <a:rPr lang="en-US" sz="1600" dirty="0" smtClean="0">
                <a:latin typeface="+mn-lt"/>
              </a:rPr>
              <a:t>in Northern hemisphere</a:t>
            </a:r>
            <a:endParaRPr lang="lt-LT" sz="1600" dirty="0">
              <a:latin typeface="+mn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641434" y="3890722"/>
            <a:ext cx="31448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1400" dirty="0" smtClean="0">
                <a:latin typeface="+mn-lt"/>
              </a:rPr>
              <a:t>2 Fig. Chernobyl </a:t>
            </a:r>
            <a:r>
              <a:rPr lang="en-US" sz="1400" dirty="0" smtClean="0">
                <a:latin typeface="+mn-lt"/>
              </a:rPr>
              <a:t>NPP accident</a:t>
            </a:r>
            <a:r>
              <a:rPr lang="lt-LT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(1986</a:t>
            </a:r>
            <a:r>
              <a:rPr lang="en-US" sz="1400" dirty="0">
                <a:latin typeface="+mn-lt"/>
              </a:rPr>
              <a:t>)</a:t>
            </a:r>
            <a:endParaRPr lang="lt-LT" sz="1400" dirty="0">
              <a:latin typeface="+mn-lt"/>
            </a:endParaRPr>
          </a:p>
        </p:txBody>
      </p:sp>
      <p:pic>
        <p:nvPicPr>
          <p:cNvPr id="14" name="Picture 22" descr="C:\Users\Andrius\Desktop\9-IVY-Mike-Atomic-Bo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50" y="2943048"/>
            <a:ext cx="1260843" cy="9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C:\Users\Andrius\Desktop\blok_03_iskirp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59" y="2651336"/>
            <a:ext cx="1701152" cy="123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51267" y="5729168"/>
            <a:ext cx="714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/>
              <a:t>137</a:t>
            </a:r>
            <a:r>
              <a:rPr lang="en-US" sz="1600" dirty="0"/>
              <a:t>Cs/</a:t>
            </a:r>
            <a:r>
              <a:rPr lang="en-US" sz="1600" baseline="30000" dirty="0"/>
              <a:t>239,240</a:t>
            </a:r>
            <a:r>
              <a:rPr lang="en-US" sz="1600" dirty="0"/>
              <a:t>Pu </a:t>
            </a:r>
            <a:r>
              <a:rPr lang="en-US" sz="1600" dirty="0" smtClean="0"/>
              <a:t>activity ratio for the global fallout  is 26 </a:t>
            </a:r>
            <a:r>
              <a:rPr lang="en-US" sz="1600" dirty="0"/>
              <a:t>± </a:t>
            </a:r>
            <a:r>
              <a:rPr lang="en-US" sz="1600" dirty="0" smtClean="0"/>
              <a:t>3 for the </a:t>
            </a:r>
            <a:r>
              <a:rPr lang="lt-LT" sz="1600" dirty="0" smtClean="0"/>
              <a:t>20</a:t>
            </a:r>
            <a:r>
              <a:rPr lang="en-US" sz="1600" dirty="0" smtClean="0"/>
              <a:t>23 year (</a:t>
            </a:r>
            <a:r>
              <a:rPr lang="en-US" sz="1600" dirty="0" err="1" smtClean="0"/>
              <a:t>Luksiene</a:t>
            </a:r>
            <a:r>
              <a:rPr lang="en-US" sz="1600" dirty="0" smtClean="0"/>
              <a:t> </a:t>
            </a:r>
            <a:r>
              <a:rPr lang="en-US" sz="1600" dirty="0" err="1" smtClean="0"/>
              <a:t>etl</a:t>
            </a:r>
            <a:r>
              <a:rPr lang="en-US" sz="1600" dirty="0" smtClean="0"/>
              <a:t> al. 2015)</a:t>
            </a:r>
            <a:endParaRPr lang="lt-LT" sz="1600" dirty="0"/>
          </a:p>
        </p:txBody>
      </p:sp>
      <p:pic>
        <p:nvPicPr>
          <p:cNvPr id="2050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7380" y="2317630"/>
            <a:ext cx="8253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798556">
              <a:spcBef>
                <a:spcPts val="0"/>
              </a:spcBef>
              <a:defRPr/>
            </a:pPr>
            <a:r>
              <a:rPr lang="en-US" sz="2400" b="1" i="1" u="sng" dirty="0">
                <a:latin typeface="Arial" pitchFamily="34" charset="0"/>
              </a:rPr>
              <a:t>The goal is</a:t>
            </a:r>
            <a:r>
              <a:rPr lang="en-US" sz="2400" b="1" i="1" dirty="0">
                <a:latin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</a:rPr>
              <a:t>to determine radionuclide local contamination source vs. global contamination through the isotopic ratio assessment.</a:t>
            </a:r>
            <a:endParaRPr lang="en-US" sz="2400" i="1" u="sng" dirty="0">
              <a:latin typeface="Arial" pitchFamily="34" charset="0"/>
            </a:endParaRPr>
          </a:p>
        </p:txBody>
      </p:sp>
      <p:pic>
        <p:nvPicPr>
          <p:cNvPr id="7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NDRIUS-PC\Desktop\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2" y="1238457"/>
            <a:ext cx="2382253" cy="23822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39274" y="1238457"/>
            <a:ext cx="6382033" cy="312427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576000" tIns="180000" rIns="576000" bIns="180000">
            <a:spAutoFit/>
          </a:bodyPr>
          <a:lstStyle/>
          <a:p>
            <a:pPr marL="1399280" indent="-1399280" algn="ctr" defTabSz="2798556" eaLnBrk="0" hangingPunct="0">
              <a:spcBef>
                <a:spcPts val="0"/>
              </a:spcBef>
              <a:defRPr/>
            </a:pPr>
            <a:r>
              <a:rPr lang="en-US" sz="2400" b="1" u="sng" dirty="0" smtClean="0">
                <a:latin typeface="Arial" pitchFamily="34" charset="0"/>
              </a:rPr>
              <a:t>Emission source: local vs</a:t>
            </a:r>
            <a:r>
              <a:rPr lang="en-US" sz="2400" b="1" u="sng" dirty="0">
                <a:latin typeface="Arial" pitchFamily="34" charset="0"/>
              </a:rPr>
              <a:t>. </a:t>
            </a:r>
            <a:r>
              <a:rPr lang="en-US" sz="2400" b="1" u="sng" dirty="0" smtClean="0">
                <a:latin typeface="Arial" pitchFamily="34" charset="0"/>
              </a:rPr>
              <a:t>global</a:t>
            </a:r>
            <a:endParaRPr lang="en-US" sz="2400" b="1" u="sng" dirty="0">
              <a:latin typeface="Arial" pitchFamily="34" charset="0"/>
            </a:endParaRPr>
          </a:p>
          <a:p>
            <a:pPr indent="1399280" algn="just" defTabSz="2798556">
              <a:lnSpc>
                <a:spcPct val="105000"/>
              </a:lnSpc>
              <a:spcBef>
                <a:spcPts val="0"/>
              </a:spcBef>
              <a:defRPr/>
            </a:pPr>
            <a:endParaRPr lang="en-US" sz="2400" dirty="0"/>
          </a:p>
          <a:p>
            <a:pPr indent="1399280" algn="just" defTabSz="2798556">
              <a:lnSpc>
                <a:spcPct val="105000"/>
              </a:lnSpc>
              <a:spcBef>
                <a:spcPts val="0"/>
              </a:spcBef>
              <a:defRPr/>
            </a:pPr>
            <a:endParaRPr lang="en-US" sz="2400" dirty="0"/>
          </a:p>
          <a:p>
            <a:pPr indent="1399280" algn="just" defTabSz="2798556">
              <a:lnSpc>
                <a:spcPct val="105000"/>
              </a:lnSpc>
              <a:spcBef>
                <a:spcPts val="0"/>
              </a:spcBef>
              <a:defRPr/>
            </a:pPr>
            <a:endParaRPr lang="en-US" sz="2000" dirty="0"/>
          </a:p>
          <a:p>
            <a:pPr algn="just" defTabSz="2798556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2000" dirty="0" smtClean="0"/>
              <a:t>where </a:t>
            </a:r>
            <a:r>
              <a:rPr lang="en-US" sz="2000" i="1" dirty="0"/>
              <a:t>A</a:t>
            </a:r>
            <a:r>
              <a:rPr lang="en-US" sz="2000" baseline="-25000" dirty="0"/>
              <a:t>%</a:t>
            </a:r>
            <a:r>
              <a:rPr lang="en-US" sz="2000" dirty="0"/>
              <a:t> </a:t>
            </a:r>
            <a:r>
              <a:rPr lang="en-US" sz="2000" dirty="0" smtClean="0"/>
              <a:t>is a local source </a:t>
            </a:r>
            <a:r>
              <a:rPr lang="lt-LT" sz="2000" dirty="0" smtClean="0"/>
              <a:t>contribution in </a:t>
            </a:r>
            <a:r>
              <a:rPr lang="en-US" sz="2000" dirty="0" smtClean="0"/>
              <a:t>%, </a:t>
            </a:r>
            <a:r>
              <a:rPr lang="en-US" sz="2000" i="1" dirty="0" err="1"/>
              <a:t>A</a:t>
            </a:r>
            <a:r>
              <a:rPr lang="en-US" sz="2000" baseline="-25000" dirty="0" err="1"/>
              <a:t>sample</a:t>
            </a:r>
            <a:r>
              <a:rPr lang="en-US" sz="2000" dirty="0"/>
              <a:t> </a:t>
            </a:r>
            <a:r>
              <a:rPr lang="lt-LT" sz="2000" dirty="0" smtClean="0"/>
              <a:t>is </a:t>
            </a:r>
            <a:r>
              <a:rPr lang="en-US" sz="2000" dirty="0" smtClean="0"/>
              <a:t>its </a:t>
            </a:r>
            <a:r>
              <a:rPr lang="lt-LT" sz="2000" dirty="0" smtClean="0"/>
              <a:t>e</a:t>
            </a:r>
            <a:r>
              <a:rPr lang="en-US" sz="2000" dirty="0" err="1" smtClean="0"/>
              <a:t>xperimental</a:t>
            </a:r>
            <a:r>
              <a:rPr lang="en-US" sz="2000" dirty="0" smtClean="0"/>
              <a:t> value</a:t>
            </a:r>
            <a:r>
              <a:rPr lang="lt-LT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err="1"/>
              <a:t>A</a:t>
            </a:r>
            <a:r>
              <a:rPr lang="en-US" sz="2000" baseline="-25000" dirty="0" err="1"/>
              <a:t>local</a:t>
            </a:r>
            <a:r>
              <a:rPr lang="en-US" sz="2000" i="1" dirty="0"/>
              <a:t>, </a:t>
            </a:r>
            <a:r>
              <a:rPr lang="en-US" sz="2000" i="1" dirty="0" err="1"/>
              <a:t>A</a:t>
            </a:r>
            <a:r>
              <a:rPr lang="en-US" sz="2000" baseline="-25000" dirty="0" err="1"/>
              <a:t>global</a:t>
            </a:r>
            <a:r>
              <a:rPr lang="en-US" sz="2000" i="1" dirty="0"/>
              <a:t> </a:t>
            </a:r>
            <a:r>
              <a:rPr lang="en-US" sz="2000" dirty="0" smtClean="0"/>
              <a:t>are</a:t>
            </a:r>
            <a:r>
              <a:rPr lang="lt-LT" sz="2000" dirty="0" smtClean="0"/>
              <a:t> </a:t>
            </a:r>
            <a:r>
              <a:rPr lang="en-US" sz="2000" dirty="0" smtClean="0"/>
              <a:t>typical activity and atomic ration for the source and for the global fallout.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66958"/>
              </p:ext>
            </p:extLst>
          </p:nvPr>
        </p:nvGraphicFramePr>
        <p:xfrm>
          <a:off x="5883271" y="2062404"/>
          <a:ext cx="309403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1" y="2062404"/>
                        <a:ext cx="3094037" cy="814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NDRIUS-PC\Desktop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2" y="1238457"/>
            <a:ext cx="2382253" cy="23822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47988" y="1238457"/>
            <a:ext cx="6248305" cy="272994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576000" tIns="144000" rIns="576000" bIns="144000">
            <a:spAutoFit/>
          </a:bodyPr>
          <a:lstStyle/>
          <a:p>
            <a:pPr algn="ctr" defTabSz="2798556" eaLnBrk="0" hangingPunct="0">
              <a:spcBef>
                <a:spcPts val="0"/>
              </a:spcBef>
              <a:defRPr/>
            </a:pPr>
            <a:r>
              <a:rPr lang="en-US" sz="2400" b="1" u="sng" dirty="0" smtClean="0">
                <a:latin typeface="Arial" pitchFamily="34" charset="0"/>
              </a:rPr>
              <a:t>Sample preparation</a:t>
            </a:r>
          </a:p>
          <a:p>
            <a:pPr indent="457200" algn="just">
              <a:spcBef>
                <a:spcPts val="0"/>
              </a:spcBef>
              <a:defRPr/>
            </a:pPr>
            <a:endParaRPr lang="en-US" sz="1050" i="1" u="sng" dirty="0" smtClean="0"/>
          </a:p>
          <a:p>
            <a:pPr indent="4572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Undisturbed meadow and forest soil samples</a:t>
            </a:r>
            <a:r>
              <a:rPr lang="lt-LT" sz="2000" dirty="0" smtClean="0"/>
              <a:t>, </a:t>
            </a:r>
            <a:r>
              <a:rPr lang="en-US" sz="2000" dirty="0" smtClean="0"/>
              <a:t>were sieved </a:t>
            </a:r>
            <a:r>
              <a:rPr lang="en-US" sz="2000" dirty="0"/>
              <a:t>(50 g </a:t>
            </a:r>
            <a:r>
              <a:rPr lang="en-US" sz="2000" dirty="0" smtClean="0"/>
              <a:t>dry mass</a:t>
            </a:r>
            <a:r>
              <a:rPr lang="lt-LT" sz="2000" dirty="0" smtClean="0"/>
              <a:t> </a:t>
            </a:r>
            <a:r>
              <a:rPr lang="en-US" sz="2000" dirty="0" smtClean="0"/>
              <a:t>+</a:t>
            </a:r>
            <a:r>
              <a:rPr lang="lt-LT" sz="2000" dirty="0" smtClean="0"/>
              <a:t> 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242</a:t>
            </a:r>
            <a:r>
              <a:rPr lang="en-US" sz="2000" dirty="0" smtClean="0"/>
              <a:t>Pu</a:t>
            </a:r>
            <a:r>
              <a:rPr lang="lt-LT" sz="2000" dirty="0" smtClean="0"/>
              <a:t> </a:t>
            </a:r>
            <a:r>
              <a:rPr lang="en-US" sz="2000" dirty="0" smtClean="0"/>
              <a:t>tracer added);</a:t>
            </a:r>
            <a:endParaRPr lang="en-US" sz="2000" dirty="0"/>
          </a:p>
          <a:p>
            <a:pPr indent="457200" algn="just">
              <a:spcBef>
                <a:spcPts val="0"/>
              </a:spcBef>
              <a:defRPr/>
            </a:pPr>
            <a:r>
              <a:rPr lang="lt-LT" sz="2000" i="1" u="sng" dirty="0" smtClean="0"/>
              <a:t>Pu chem</a:t>
            </a:r>
            <a:r>
              <a:rPr lang="en-US" sz="2000" i="1" u="sng" dirty="0" err="1" smtClean="0"/>
              <a:t>ical</a:t>
            </a:r>
            <a:r>
              <a:rPr lang="en-US" sz="2000" i="1" u="sng" dirty="0" smtClean="0"/>
              <a:t> separation and concentration:</a:t>
            </a:r>
            <a:r>
              <a:rPr lang="lt-LT" sz="2000" dirty="0" smtClean="0"/>
              <a:t> </a:t>
            </a:r>
            <a:r>
              <a:rPr lang="en-US" sz="2000" dirty="0" smtClean="0"/>
              <a:t>ion exchange resin </a:t>
            </a:r>
            <a:r>
              <a:rPr lang="en-US" sz="2000" dirty="0"/>
              <a:t>DOWEX 1X8 + </a:t>
            </a:r>
            <a:r>
              <a:rPr lang="en-US" sz="2000" dirty="0" smtClean="0"/>
              <a:t>afterwards</a:t>
            </a:r>
            <a:r>
              <a:rPr lang="lt-LT" sz="2000" dirty="0" smtClean="0"/>
              <a:t> </a:t>
            </a:r>
            <a:r>
              <a:rPr lang="en-US" sz="2000" dirty="0" smtClean="0"/>
              <a:t>U/TEVA</a:t>
            </a:r>
            <a:r>
              <a:rPr lang="en-US" sz="2000" dirty="0"/>
              <a:t>, TRU </a:t>
            </a:r>
            <a:r>
              <a:rPr lang="en-US" sz="2000" dirty="0" smtClean="0"/>
              <a:t>resins.</a:t>
            </a:r>
            <a:endParaRPr lang="en-US" sz="2000" dirty="0"/>
          </a:p>
        </p:txBody>
      </p:sp>
      <p:pic>
        <p:nvPicPr>
          <p:cNvPr id="10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93882" y="4093152"/>
            <a:ext cx="9802411" cy="259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576000" tIns="144000" rIns="576000" bIns="144000">
            <a:spAutoFit/>
          </a:bodyPr>
          <a:lstStyle/>
          <a:p>
            <a:pPr algn="ctr" defTabSz="2798556" eaLnBrk="0" hangingPunct="0">
              <a:spcBef>
                <a:spcPts val="0"/>
              </a:spcBef>
              <a:defRPr/>
            </a:pPr>
            <a:r>
              <a:rPr lang="en-US" sz="2400" b="1" u="sng" dirty="0" smtClean="0">
                <a:latin typeface="Arial" pitchFamily="34" charset="0"/>
              </a:rPr>
              <a:t>Sampling and measurements</a:t>
            </a:r>
            <a:endParaRPr lang="en-US" sz="2400" b="1" u="sng" dirty="0">
              <a:latin typeface="Arial" pitchFamily="34" charset="0"/>
            </a:endParaRPr>
          </a:p>
          <a:p>
            <a:pPr indent="457200" algn="just">
              <a:lnSpc>
                <a:spcPct val="150000"/>
              </a:lnSpc>
              <a:defRPr/>
            </a:pPr>
            <a:r>
              <a:rPr lang="en-US" i="1" u="sng" dirty="0" smtClean="0"/>
              <a:t>Samples:</a:t>
            </a:r>
            <a:endParaRPr lang="en-US" i="1" u="sng" dirty="0"/>
          </a:p>
          <a:p>
            <a:pPr indent="457200" algn="just">
              <a:buFont typeface="Arial" pitchFamily="34" charset="0"/>
              <a:buChar char="•"/>
              <a:defRPr/>
            </a:pPr>
            <a:r>
              <a:rPr lang="en-US" dirty="0"/>
              <a:t>u</a:t>
            </a:r>
            <a:r>
              <a:rPr lang="en-US" dirty="0" smtClean="0"/>
              <a:t>ndisturbed meadow soils</a:t>
            </a:r>
            <a:r>
              <a:rPr lang="lt-LT" dirty="0" smtClean="0"/>
              <a:t>, 0-5 cm </a:t>
            </a:r>
            <a:r>
              <a:rPr lang="en-US" dirty="0" smtClean="0"/>
              <a:t>depth profile</a:t>
            </a:r>
            <a:r>
              <a:rPr lang="lt-LT" dirty="0" smtClean="0"/>
              <a:t>, </a:t>
            </a:r>
            <a:r>
              <a:rPr lang="en-US" dirty="0" smtClean="0"/>
              <a:t>with upper layer.</a:t>
            </a:r>
            <a:endParaRPr lang="en-US" dirty="0"/>
          </a:p>
          <a:p>
            <a:pPr indent="457200" algn="just">
              <a:lnSpc>
                <a:spcPct val="150000"/>
              </a:lnSpc>
              <a:defRPr/>
            </a:pPr>
            <a:r>
              <a:rPr lang="en-US" i="1" u="sng" dirty="0" smtClean="0"/>
              <a:t>Measurement equipment: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lt-LT" u="sng" dirty="0" err="1" smtClean="0"/>
              <a:t>HPGe</a:t>
            </a:r>
            <a:r>
              <a:rPr lang="en-US" altLang="lt-LT" u="sng" dirty="0" smtClean="0"/>
              <a:t> </a:t>
            </a:r>
            <a:r>
              <a:rPr lang="lt-LT" altLang="lt-LT" u="sng" dirty="0" smtClean="0"/>
              <a:t>ga</a:t>
            </a:r>
            <a:r>
              <a:rPr lang="en-US" altLang="lt-LT" u="sng" dirty="0" err="1" smtClean="0"/>
              <a:t>mma</a:t>
            </a:r>
            <a:r>
              <a:rPr lang="en-US" altLang="lt-LT" u="sng" dirty="0" smtClean="0"/>
              <a:t> </a:t>
            </a:r>
            <a:r>
              <a:rPr lang="lt-LT" altLang="lt-LT" u="sng" dirty="0" smtClean="0"/>
              <a:t>s</a:t>
            </a:r>
            <a:r>
              <a:rPr lang="en-US" altLang="lt-LT" u="sng" dirty="0" err="1" smtClean="0"/>
              <a:t>petrometry</a:t>
            </a:r>
            <a:r>
              <a:rPr lang="en-US" altLang="lt-LT" dirty="0" smtClean="0"/>
              <a:t> </a:t>
            </a:r>
            <a:r>
              <a:rPr lang="lt-LT" altLang="lt-LT" dirty="0" smtClean="0"/>
              <a:t>– </a:t>
            </a:r>
            <a:r>
              <a:rPr lang="en-US" altLang="lt-LT" dirty="0" smtClean="0"/>
              <a:t>for </a:t>
            </a:r>
            <a:r>
              <a:rPr lang="en-US" altLang="lt-LT" dirty="0" err="1" smtClean="0"/>
              <a:t>caesium</a:t>
            </a:r>
            <a:r>
              <a:rPr lang="lt-LT" altLang="lt-LT" dirty="0" smtClean="0"/>
              <a:t>-137,</a:t>
            </a:r>
            <a:endParaRPr lang="en-US" altLang="lt-LT" u="sng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altLang="lt-LT" u="sng" dirty="0" smtClean="0"/>
              <a:t>I</a:t>
            </a:r>
            <a:r>
              <a:rPr lang="en-US" altLang="lt-LT" u="sng" dirty="0" err="1" smtClean="0"/>
              <a:t>nductively</a:t>
            </a:r>
            <a:r>
              <a:rPr lang="en-US" altLang="lt-LT" u="sng" dirty="0" smtClean="0"/>
              <a:t>-coupled plasma mass </a:t>
            </a:r>
            <a:r>
              <a:rPr lang="en-US" altLang="lt-LT" u="sng" dirty="0" err="1" smtClean="0"/>
              <a:t>spetrometry</a:t>
            </a:r>
            <a:r>
              <a:rPr lang="en-US" altLang="lt-LT" dirty="0" smtClean="0"/>
              <a:t> </a:t>
            </a:r>
            <a:r>
              <a:rPr lang="lt-LT" altLang="lt-LT" dirty="0" smtClean="0"/>
              <a:t>–</a:t>
            </a:r>
            <a:r>
              <a:rPr lang="en-US" altLang="lt-LT" dirty="0" smtClean="0"/>
              <a:t> for plutonium-239 and</a:t>
            </a:r>
            <a:r>
              <a:rPr lang="lt-LT" altLang="lt-LT" dirty="0" smtClean="0"/>
              <a:t> </a:t>
            </a:r>
            <a:r>
              <a:rPr lang="en-US" altLang="lt-LT" dirty="0" smtClean="0"/>
              <a:t>plutonium</a:t>
            </a:r>
            <a:r>
              <a:rPr lang="lt-LT" altLang="lt-LT" dirty="0" smtClean="0"/>
              <a:t>-</a:t>
            </a:r>
            <a:r>
              <a:rPr lang="en-US" altLang="lt-LT" dirty="0" smtClean="0"/>
              <a:t>240,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lt-LT" u="sng" dirty="0" smtClean="0"/>
              <a:t>alpha spectrometry</a:t>
            </a:r>
            <a:r>
              <a:rPr lang="en-US" altLang="lt-LT" dirty="0" smtClean="0"/>
              <a:t> – for plutonium-238 and plutonium-239,240 determination</a:t>
            </a:r>
            <a:r>
              <a:rPr lang="lt-LT" altLang="lt-LT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881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20" y="1167870"/>
            <a:ext cx="7391400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935789" y="5689022"/>
            <a:ext cx="7038061" cy="1010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25" tIns="43311" rIns="86625" bIns="43311">
            <a:spAutoFit/>
          </a:bodyPr>
          <a:lstStyle>
            <a:lvl1pPr defTabSz="866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lt-LT" sz="2000" dirty="0" smtClean="0"/>
              <a:t>Fig. 3. Geographical </a:t>
            </a:r>
            <a:r>
              <a:rPr lang="en-US" altLang="lt-LT" sz="2000" dirty="0" smtClean="0"/>
              <a:t>sampling places and the </a:t>
            </a:r>
            <a:r>
              <a:rPr lang="en-US" altLang="lt-LT" sz="2000" dirty="0" err="1" smtClean="0"/>
              <a:t>Astravec</a:t>
            </a:r>
            <a:r>
              <a:rPr lang="en-US" altLang="lt-LT" sz="2000" dirty="0" smtClean="0"/>
              <a:t> Nuclear Power Plant location (yellow circle represents the 70 km zone from the </a:t>
            </a:r>
            <a:r>
              <a:rPr lang="en-US" altLang="lt-LT" sz="2000" dirty="0" err="1" smtClean="0"/>
              <a:t>Astracec</a:t>
            </a:r>
            <a:r>
              <a:rPr lang="en-US" altLang="lt-LT" sz="2000" dirty="0" smtClean="0"/>
              <a:t> NPP)</a:t>
            </a:r>
            <a:endParaRPr lang="en-US" altLang="lt-LT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40785" y="3193180"/>
            <a:ext cx="517556" cy="780106"/>
            <a:chOff x="20816887" y="8579567"/>
            <a:chExt cx="941387" cy="1795292"/>
          </a:xfrm>
        </p:grpSpPr>
        <p:sp>
          <p:nvSpPr>
            <p:cNvPr id="19" name="Flowchart: Connector 18"/>
            <p:cNvSpPr/>
            <p:nvPr/>
          </p:nvSpPr>
          <p:spPr>
            <a:xfrm>
              <a:off x="20816887" y="10146259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A7A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20983574" y="9815771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A7A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0983574" y="9332884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A7A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21174074" y="8954583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A7A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21529674" y="8642925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A7A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1097874" y="8579567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A7A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18" y="1421820"/>
            <a:ext cx="4812368" cy="251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02772" y="3914938"/>
            <a:ext cx="6419376" cy="3644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25" tIns="43311" rIns="86625" bIns="43311">
            <a:spAutoFit/>
          </a:bodyPr>
          <a:lstStyle>
            <a:lvl1pPr defTabSz="866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lt-LT" baseline="30000" dirty="0" smtClean="0"/>
              <a:t>137</a:t>
            </a:r>
            <a:r>
              <a:rPr lang="en-US" altLang="lt-LT" dirty="0" smtClean="0"/>
              <a:t>Cs/</a:t>
            </a:r>
            <a:r>
              <a:rPr lang="en-US" altLang="lt-LT" baseline="30000" dirty="0" smtClean="0"/>
              <a:t>239+240</a:t>
            </a:r>
            <a:r>
              <a:rPr lang="en-US" altLang="lt-LT" dirty="0" smtClean="0"/>
              <a:t>Pu </a:t>
            </a:r>
            <a:r>
              <a:rPr lang="en-US" altLang="lt-LT" dirty="0" smtClean="0"/>
              <a:t>isotopic ratio representing global fallout value</a:t>
            </a:r>
            <a:endParaRPr lang="en-US" altLang="lt-L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43485" y="2452455"/>
            <a:ext cx="426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1344328"/>
            <a:ext cx="4150372" cy="5447645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b="1" i="1" u="sng" dirty="0" smtClean="0"/>
              <a:t>Emission source identification through </a:t>
            </a:r>
            <a:r>
              <a:rPr lang="en-US" b="1" i="1" u="sng" dirty="0" err="1" smtClean="0"/>
              <a:t>caesium</a:t>
            </a:r>
            <a:r>
              <a:rPr lang="en-US" b="1" i="1" u="sng" dirty="0" smtClean="0"/>
              <a:t> and plutonium isotopic information</a:t>
            </a:r>
            <a:endParaRPr lang="en-US" b="1" i="1" u="sng" dirty="0"/>
          </a:p>
          <a:p>
            <a:pPr algn="just">
              <a:lnSpc>
                <a:spcPct val="150000"/>
              </a:lnSpc>
            </a:pPr>
            <a:r>
              <a:rPr lang="en-US" sz="1600" baseline="30000" dirty="0" smtClean="0"/>
              <a:t>137</a:t>
            </a:r>
            <a:r>
              <a:rPr lang="en-US" sz="1600" dirty="0" smtClean="0"/>
              <a:t>Cs specific activity concentration in meadow soil samples varied </a:t>
            </a:r>
            <a:r>
              <a:rPr lang="en-US" sz="1600" dirty="0"/>
              <a:t>from </a:t>
            </a:r>
            <a:r>
              <a:rPr lang="en-US" sz="1600" dirty="0" smtClean="0"/>
              <a:t>1.11 </a:t>
            </a:r>
            <a:r>
              <a:rPr lang="en-US" sz="1600" dirty="0" err="1"/>
              <a:t>Bq</a:t>
            </a:r>
            <a:r>
              <a:rPr lang="en-US" sz="1600" dirty="0"/>
              <a:t> kg</a:t>
            </a:r>
            <a:r>
              <a:rPr lang="en-US" sz="1600" baseline="30000" dirty="0"/>
              <a:t>-1</a:t>
            </a:r>
            <a:r>
              <a:rPr lang="en-US" sz="1600" dirty="0"/>
              <a:t> to </a:t>
            </a:r>
            <a:r>
              <a:rPr lang="en-US" sz="1600" dirty="0" smtClean="0"/>
              <a:t>16.80 </a:t>
            </a:r>
            <a:r>
              <a:rPr lang="en-US" sz="1600" dirty="0" err="1"/>
              <a:t>Bq</a:t>
            </a:r>
            <a:r>
              <a:rPr lang="en-US" sz="1600" dirty="0"/>
              <a:t> </a:t>
            </a:r>
            <a:r>
              <a:rPr lang="en-US" sz="1600" dirty="0" smtClean="0"/>
              <a:t>kg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. Plutonium </a:t>
            </a:r>
            <a:r>
              <a:rPr lang="en-US" sz="1600" dirty="0"/>
              <a:t>isotope activity concentrations ranged from 0.01 </a:t>
            </a:r>
            <a:r>
              <a:rPr lang="en-US" sz="1600" dirty="0" err="1"/>
              <a:t>Bq</a:t>
            </a:r>
            <a:r>
              <a:rPr lang="en-US" sz="1600" dirty="0"/>
              <a:t> kg</a:t>
            </a:r>
            <a:r>
              <a:rPr lang="en-US" sz="1600" baseline="30000" dirty="0"/>
              <a:t>-1</a:t>
            </a:r>
            <a:r>
              <a:rPr lang="en-US" sz="1600" dirty="0"/>
              <a:t> to 0.25 </a:t>
            </a:r>
            <a:r>
              <a:rPr lang="en-US" sz="1600" dirty="0" err="1"/>
              <a:t>Bq</a:t>
            </a:r>
            <a:r>
              <a:rPr lang="en-US" sz="1600" dirty="0"/>
              <a:t> kg</a:t>
            </a:r>
            <a:r>
              <a:rPr lang="en-US" sz="1600" baseline="30000" dirty="0"/>
              <a:t>-1</a:t>
            </a:r>
            <a:r>
              <a:rPr lang="en-US" sz="1600" dirty="0"/>
              <a:t> </a:t>
            </a:r>
            <a:r>
              <a:rPr lang="en-US" sz="1600" baseline="30000" dirty="0"/>
              <a:t>238</a:t>
            </a:r>
            <a:r>
              <a:rPr lang="en-US" sz="1600" dirty="0"/>
              <a:t>Pu and from 0.05 </a:t>
            </a:r>
            <a:r>
              <a:rPr lang="en-US" sz="1600" dirty="0" err="1"/>
              <a:t>Bq</a:t>
            </a:r>
            <a:r>
              <a:rPr lang="en-US" sz="1600" dirty="0"/>
              <a:t> kg</a:t>
            </a:r>
            <a:r>
              <a:rPr lang="en-US" sz="1600" baseline="30000" dirty="0"/>
              <a:t>-1</a:t>
            </a:r>
            <a:r>
              <a:rPr lang="en-US" sz="1600" dirty="0"/>
              <a:t> to </a:t>
            </a:r>
            <a:r>
              <a:rPr lang="en-US" sz="1600" dirty="0" smtClean="0"/>
              <a:t>0.80 </a:t>
            </a:r>
            <a:r>
              <a:rPr lang="en-US" sz="1600" dirty="0" err="1"/>
              <a:t>Bq</a:t>
            </a:r>
            <a:r>
              <a:rPr lang="en-US" sz="1600" dirty="0"/>
              <a:t> kg</a:t>
            </a:r>
            <a:r>
              <a:rPr lang="en-US" sz="1600" baseline="30000" dirty="0"/>
              <a:t>-1 </a:t>
            </a:r>
            <a:r>
              <a:rPr lang="en-US" sz="1600" baseline="30000" dirty="0" smtClean="0"/>
              <a:t>239</a:t>
            </a:r>
            <a:r>
              <a:rPr lang="lt-LT" sz="1600" baseline="30000" dirty="0" smtClean="0"/>
              <a:t>,</a:t>
            </a:r>
            <a:r>
              <a:rPr lang="en-US" sz="1600" baseline="30000" dirty="0" smtClean="0"/>
              <a:t>240</a:t>
            </a:r>
            <a:r>
              <a:rPr lang="en-US" sz="1600" dirty="0" smtClean="0"/>
              <a:t>Pu. The </a:t>
            </a:r>
            <a:r>
              <a:rPr lang="en-US" sz="1600" dirty="0"/>
              <a:t>calculated </a:t>
            </a:r>
            <a:r>
              <a:rPr lang="en-US" sz="1600" baseline="30000" dirty="0" smtClean="0"/>
              <a:t>238</a:t>
            </a:r>
            <a:r>
              <a:rPr lang="en-US" sz="1600" dirty="0" smtClean="0"/>
              <a:t>Pu/</a:t>
            </a:r>
            <a:r>
              <a:rPr lang="en-US" sz="1600" baseline="30000" dirty="0" smtClean="0"/>
              <a:t>239,240</a:t>
            </a:r>
            <a:r>
              <a:rPr lang="en-US" sz="1600" dirty="0" smtClean="0"/>
              <a:t>Pu </a:t>
            </a:r>
            <a:r>
              <a:rPr lang="en-US" sz="1600" dirty="0"/>
              <a:t>activity ratios and </a:t>
            </a:r>
            <a:r>
              <a:rPr lang="en-US" sz="1600" baseline="30000" dirty="0" smtClean="0"/>
              <a:t>240</a:t>
            </a:r>
            <a:r>
              <a:rPr lang="en-US" sz="1600" dirty="0" smtClean="0"/>
              <a:t>Pu/</a:t>
            </a:r>
            <a:r>
              <a:rPr lang="en-US" sz="1600" baseline="30000" dirty="0" smtClean="0"/>
              <a:t>239</a:t>
            </a:r>
            <a:r>
              <a:rPr lang="en-US" sz="1600" dirty="0" smtClean="0"/>
              <a:t>Pu </a:t>
            </a:r>
            <a:r>
              <a:rPr lang="en-US" sz="1600" dirty="0"/>
              <a:t>atomic ratios are </a:t>
            </a:r>
            <a:r>
              <a:rPr lang="en-US" sz="1600" dirty="0" smtClean="0"/>
              <a:t>0.02–0.08 </a:t>
            </a:r>
            <a:r>
              <a:rPr lang="en-US" sz="1600" dirty="0"/>
              <a:t>and </a:t>
            </a:r>
            <a:r>
              <a:rPr lang="en-US" sz="1600" dirty="0" smtClean="0"/>
              <a:t>0.16–0.19, </a:t>
            </a:r>
            <a:r>
              <a:rPr lang="en-US" sz="1600" dirty="0"/>
              <a:t>respectively. </a:t>
            </a:r>
            <a:r>
              <a:rPr lang="en-US" sz="1600" baseline="30000" dirty="0" smtClean="0"/>
              <a:t>238</a:t>
            </a:r>
            <a:r>
              <a:rPr lang="en-US" sz="1600" dirty="0" smtClean="0"/>
              <a:t>Pu/</a:t>
            </a:r>
            <a:r>
              <a:rPr lang="en-US" sz="1600" baseline="30000" dirty="0" smtClean="0"/>
              <a:t>239,240</a:t>
            </a:r>
            <a:r>
              <a:rPr lang="en-US" sz="1600" dirty="0" smtClean="0"/>
              <a:t>Pu </a:t>
            </a:r>
            <a:r>
              <a:rPr lang="en-US" sz="1600" dirty="0"/>
              <a:t>activity and </a:t>
            </a:r>
            <a:r>
              <a:rPr lang="en-US" sz="1600" baseline="30000" dirty="0" smtClean="0"/>
              <a:t>240</a:t>
            </a:r>
            <a:r>
              <a:rPr lang="en-US" sz="1600" dirty="0" smtClean="0"/>
              <a:t>Pu/</a:t>
            </a:r>
            <a:r>
              <a:rPr lang="en-US" sz="1600" baseline="30000" dirty="0" smtClean="0"/>
              <a:t>239</a:t>
            </a:r>
            <a:r>
              <a:rPr lang="en-US" sz="1600" dirty="0" smtClean="0"/>
              <a:t>Pu </a:t>
            </a:r>
            <a:r>
              <a:rPr lang="en-US" sz="1600" dirty="0"/>
              <a:t>atomic ratios </a:t>
            </a:r>
            <a:r>
              <a:rPr lang="en-US" sz="1600" dirty="0" smtClean="0"/>
              <a:t>in </a:t>
            </a:r>
            <a:r>
              <a:rPr lang="en-US" sz="1600" dirty="0"/>
              <a:t>the </a:t>
            </a:r>
            <a:r>
              <a:rPr lang="en-US" sz="1600" dirty="0" smtClean="0"/>
              <a:t>southeastern part </a:t>
            </a:r>
            <a:r>
              <a:rPr lang="en-US" sz="1600" dirty="0"/>
              <a:t>of Lithuania indicate the </a:t>
            </a:r>
            <a:r>
              <a:rPr lang="en-US" sz="1600" dirty="0" smtClean="0"/>
              <a:t>Northern hemisphere global nuclear weapon test emissions</a:t>
            </a:r>
            <a:r>
              <a:rPr lang="en-US" sz="2000" dirty="0" smtClean="0"/>
              <a:t>.</a:t>
            </a:r>
            <a:endParaRPr lang="en-US" sz="2400" dirty="0" smtClean="0"/>
          </a:p>
        </p:txBody>
      </p:sp>
      <p:pic>
        <p:nvPicPr>
          <p:cNvPr id="13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P2.4-602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376" y="1480190"/>
            <a:ext cx="10214517" cy="2585323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buClrTx/>
            </a:pPr>
            <a:r>
              <a:rPr lang="en-US" altLang="lt-LT" sz="3200" b="1" dirty="0" smtClean="0"/>
              <a:t>Conclusions</a:t>
            </a:r>
          </a:p>
          <a:p>
            <a:pPr algn="just" eaLnBrk="1" hangingPunct="1">
              <a:buClrTx/>
            </a:pPr>
            <a:endParaRPr lang="lt-LT" altLang="lt-LT" sz="1000" b="1" dirty="0" smtClean="0"/>
          </a:p>
          <a:p>
            <a:pPr marL="342900" indent="-342900" algn="just">
              <a:lnSpc>
                <a:spcPts val="2400"/>
              </a:lnSpc>
              <a:buFont typeface="+mj-lt"/>
              <a:buAutoNum type="arabicPeriod"/>
            </a:pPr>
            <a:r>
              <a:rPr lang="en-US" sz="2400" baseline="30000" dirty="0" smtClean="0"/>
              <a:t>137</a:t>
            </a:r>
            <a:r>
              <a:rPr lang="en-US" sz="2400" dirty="0" smtClean="0"/>
              <a:t>Cs and plutonium isotope source in southeastern Lithuania is </a:t>
            </a:r>
            <a:r>
              <a:rPr lang="en-US" sz="2400" u="sng" dirty="0" smtClean="0"/>
              <a:t>mainly nuclear tests debris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ts val="2400"/>
              </a:lnSpc>
              <a:buFont typeface="+mj-lt"/>
              <a:buAutoNum type="arabicPeriod"/>
            </a:pPr>
            <a:endParaRPr lang="lt-LT" sz="2400" dirty="0" smtClean="0"/>
          </a:p>
          <a:p>
            <a:pPr marL="342900" indent="-342900" algn="just" eaLnBrk="1" hangingPunct="1">
              <a:lnSpc>
                <a:spcPts val="2400"/>
              </a:lnSpc>
              <a:buClrTx/>
              <a:buFont typeface="+mj-lt"/>
              <a:buAutoNum type="arabicPeriod"/>
            </a:pPr>
            <a:r>
              <a:rPr lang="en-US" sz="2400" baseline="30000" dirty="0" smtClean="0"/>
              <a:t>238</a:t>
            </a:r>
            <a:r>
              <a:rPr lang="en-US" sz="2400" dirty="0" smtClean="0"/>
              <a:t>Pu/</a:t>
            </a:r>
            <a:r>
              <a:rPr lang="en-US" sz="2400" baseline="30000" dirty="0" smtClean="0"/>
              <a:t>239,240</a:t>
            </a:r>
            <a:r>
              <a:rPr lang="en-US" sz="2400" dirty="0" smtClean="0"/>
              <a:t>Pu activity and </a:t>
            </a:r>
            <a:r>
              <a:rPr lang="en-US" sz="2400" baseline="30000" dirty="0" smtClean="0"/>
              <a:t>240</a:t>
            </a:r>
            <a:r>
              <a:rPr lang="en-US" sz="2400" dirty="0" smtClean="0"/>
              <a:t>Pu/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 </a:t>
            </a:r>
            <a:r>
              <a:rPr lang="lt-LT" sz="2400" dirty="0" smtClean="0"/>
              <a:t>atomi</a:t>
            </a:r>
            <a:r>
              <a:rPr lang="en-US" sz="2400" dirty="0" smtClean="0"/>
              <a:t>c ratios in undisturbed soils </a:t>
            </a:r>
            <a:r>
              <a:rPr lang="en-US" sz="2400" u="sng" dirty="0" smtClean="0"/>
              <a:t>do not vary significantly</a:t>
            </a:r>
            <a:r>
              <a:rPr lang="en-US" sz="2400" dirty="0" smtClean="0"/>
              <a:t>.</a:t>
            </a:r>
          </a:p>
          <a:p>
            <a:pPr algn="just" eaLnBrk="1" hangingPunct="1">
              <a:lnSpc>
                <a:spcPts val="2400"/>
              </a:lnSpc>
              <a:buClrTx/>
            </a:pPr>
            <a:endParaRPr lang="en-US" sz="2400" dirty="0" smtClean="0"/>
          </a:p>
        </p:txBody>
      </p:sp>
      <p:pic>
        <p:nvPicPr>
          <p:cNvPr id="14" name="Picture 2" descr="C:\Users\ANDRIUS-PC\Desktop\_PREZENTACIJA_PPT, FTMC fontai\Center_logo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827" y="138632"/>
            <a:ext cx="1940059" cy="8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3087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587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Custom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Andrius Puzas</cp:lastModifiedBy>
  <cp:revision>70</cp:revision>
  <dcterms:created xsi:type="dcterms:W3CDTF">2023-04-18T13:25:54Z</dcterms:created>
  <dcterms:modified xsi:type="dcterms:W3CDTF">2023-06-16T14:29:10Z</dcterms:modified>
</cp:coreProperties>
</file>