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81" d="100"/>
          <a:sy n="81" d="100"/>
        </p:scale>
        <p:origin x="93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6D0D5A-C6DB-4937-A04E-98AA05EBA126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</dgm:pt>
    <dgm:pt modelId="{33D313AC-A8DD-4173-BC62-CA0F999B128F}">
      <dgm:prSet phldrT="[Text]"/>
      <dgm:spPr>
        <a:solidFill>
          <a:schemeClr val="bg1">
            <a:alpha val="40000"/>
          </a:schemeClr>
        </a:solidFill>
      </dgm:spPr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Specification requirement</a:t>
          </a:r>
          <a:endParaRPr lang="en-ID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87CC76-92A3-4EFE-85D3-AE70EB471817}" type="parTrans" cxnId="{D50D34E6-8466-4335-8B68-E8FA52339B28}">
      <dgm:prSet/>
      <dgm:spPr/>
      <dgm:t>
        <a:bodyPr/>
        <a:lstStyle/>
        <a:p>
          <a:endParaRPr lang="en-ID"/>
        </a:p>
      </dgm:t>
    </dgm:pt>
    <dgm:pt modelId="{72F0AF8F-DEFB-4462-B70C-54CDFBA91BC0}" type="sibTrans" cxnId="{D50D34E6-8466-4335-8B68-E8FA52339B28}">
      <dgm:prSet/>
      <dgm:spPr/>
      <dgm:t>
        <a:bodyPr/>
        <a:lstStyle/>
        <a:p>
          <a:endParaRPr lang="en-ID"/>
        </a:p>
      </dgm:t>
    </dgm:pt>
    <dgm:pt modelId="{F0C114CE-614C-4F71-A68B-12D85C91E8F7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Configuration in BAPETEN</a:t>
          </a:r>
          <a:endParaRPr lang="en-ID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09A9EF-3636-4BA7-B0EB-11A3BA59E156}" type="parTrans" cxnId="{934F2DF6-4A6B-47CC-B4D7-5B5C5F1ED346}">
      <dgm:prSet/>
      <dgm:spPr/>
      <dgm:t>
        <a:bodyPr/>
        <a:lstStyle/>
        <a:p>
          <a:endParaRPr lang="en-ID"/>
        </a:p>
      </dgm:t>
    </dgm:pt>
    <dgm:pt modelId="{F70AC570-40E1-4C23-BF04-29121BCBE484}" type="sibTrans" cxnId="{934F2DF6-4A6B-47CC-B4D7-5B5C5F1ED346}">
      <dgm:prSet/>
      <dgm:spPr/>
      <dgm:t>
        <a:bodyPr/>
        <a:lstStyle/>
        <a:p>
          <a:endParaRPr lang="en-ID"/>
        </a:p>
      </dgm:t>
    </dgm:pt>
    <dgm:pt modelId="{1A2766F5-74E9-44A7-ADDA-071B195EA1DA}">
      <dgm:prSet phldrT="[Text]"/>
      <dgm:spPr>
        <a:solidFill>
          <a:schemeClr val="bg1">
            <a:alpha val="40000"/>
          </a:schemeClr>
        </a:solidFill>
      </dgm:spPr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Function test in CTBT station</a:t>
          </a:r>
          <a:endParaRPr lang="en-ID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276340-646F-4316-83D3-D3219BCA0703}" type="parTrans" cxnId="{0C63FE9B-9635-48FD-8A89-0F674D8F3F5D}">
      <dgm:prSet/>
      <dgm:spPr/>
      <dgm:t>
        <a:bodyPr/>
        <a:lstStyle/>
        <a:p>
          <a:endParaRPr lang="en-ID"/>
        </a:p>
      </dgm:t>
    </dgm:pt>
    <dgm:pt modelId="{3D7AF281-9F29-4E03-BD15-D86350B82E31}" type="sibTrans" cxnId="{0C63FE9B-9635-48FD-8A89-0F674D8F3F5D}">
      <dgm:prSet/>
      <dgm:spPr/>
      <dgm:t>
        <a:bodyPr/>
        <a:lstStyle/>
        <a:p>
          <a:endParaRPr lang="en-ID"/>
        </a:p>
      </dgm:t>
    </dgm:pt>
    <dgm:pt modelId="{86D0752C-1C1B-48E3-BD3A-B0B38B2332E6}">
      <dgm:prSet/>
      <dgm:spPr>
        <a:solidFill>
          <a:schemeClr val="bg1">
            <a:alpha val="40000"/>
          </a:schemeClr>
        </a:solidFill>
      </dgm:spPr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Operation of I-RDMS</a:t>
          </a:r>
          <a:endParaRPr lang="en-ID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F9BA84-94D6-4853-9A8B-153DEDA70142}" type="parTrans" cxnId="{01C6E8A6-6BBE-4ABB-AB7D-B01F6DD728FA}">
      <dgm:prSet/>
      <dgm:spPr/>
      <dgm:t>
        <a:bodyPr/>
        <a:lstStyle/>
        <a:p>
          <a:endParaRPr lang="en-ID"/>
        </a:p>
      </dgm:t>
    </dgm:pt>
    <dgm:pt modelId="{086EDAE3-6DAC-464C-96A5-00AB75722352}" type="sibTrans" cxnId="{01C6E8A6-6BBE-4ABB-AB7D-B01F6DD728FA}">
      <dgm:prSet/>
      <dgm:spPr/>
      <dgm:t>
        <a:bodyPr/>
        <a:lstStyle/>
        <a:p>
          <a:endParaRPr lang="en-ID"/>
        </a:p>
      </dgm:t>
    </dgm:pt>
    <dgm:pt modelId="{B8B5E04D-34BF-477A-A68E-5D08FF50B01A}">
      <dgm:prSet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Location Survey</a:t>
          </a:r>
          <a:endParaRPr lang="en-ID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F948FE-E72E-4B29-88A3-94DB3F05E9D6}" type="parTrans" cxnId="{87929571-1E08-4925-ABB9-202F06A9ACCF}">
      <dgm:prSet/>
      <dgm:spPr/>
      <dgm:t>
        <a:bodyPr/>
        <a:lstStyle/>
        <a:p>
          <a:endParaRPr lang="en-ID"/>
        </a:p>
      </dgm:t>
    </dgm:pt>
    <dgm:pt modelId="{5B0FE2BB-7DEA-4A17-95AB-2CF0C8D9DA27}" type="sibTrans" cxnId="{87929571-1E08-4925-ABB9-202F06A9ACCF}">
      <dgm:prSet/>
      <dgm:spPr/>
      <dgm:t>
        <a:bodyPr/>
        <a:lstStyle/>
        <a:p>
          <a:endParaRPr lang="en-ID"/>
        </a:p>
      </dgm:t>
    </dgm:pt>
    <dgm:pt modelId="{885E3B27-70AF-4430-AB22-7F7F526F127F}" type="pres">
      <dgm:prSet presAssocID="{536D0D5A-C6DB-4937-A04E-98AA05EBA126}" presName="Name0" presStyleCnt="0">
        <dgm:presLayoutVars>
          <dgm:chMax val="7"/>
          <dgm:chPref val="5"/>
        </dgm:presLayoutVars>
      </dgm:prSet>
      <dgm:spPr/>
    </dgm:pt>
    <dgm:pt modelId="{91D5A81E-3BF8-4A98-8070-843F63E370A4}" type="pres">
      <dgm:prSet presAssocID="{536D0D5A-C6DB-4937-A04E-98AA05EBA126}" presName="arrowNode" presStyleLbl="node1" presStyleIdx="0" presStyleCnt="1"/>
      <dgm:spPr/>
    </dgm:pt>
    <dgm:pt modelId="{9FEF4653-6348-47B4-A0A4-A99A5D793B8F}" type="pres">
      <dgm:prSet presAssocID="{B8B5E04D-34BF-477A-A68E-5D08FF50B01A}" presName="txNode1" presStyleLbl="revTx" presStyleIdx="0" presStyleCnt="5">
        <dgm:presLayoutVars>
          <dgm:bulletEnabled val="1"/>
        </dgm:presLayoutVars>
      </dgm:prSet>
      <dgm:spPr/>
    </dgm:pt>
    <dgm:pt modelId="{5D6C9D04-8B50-4BDF-B5EC-1614DA3C6E5B}" type="pres">
      <dgm:prSet presAssocID="{33D313AC-A8DD-4173-BC62-CA0F999B128F}" presName="txNode2" presStyleLbl="revTx" presStyleIdx="1" presStyleCnt="5" custLinFactNeighborX="-10313" custLinFactNeighborY="-1735">
        <dgm:presLayoutVars>
          <dgm:bulletEnabled val="1"/>
        </dgm:presLayoutVars>
      </dgm:prSet>
      <dgm:spPr/>
    </dgm:pt>
    <dgm:pt modelId="{98D85329-6227-4B39-8A4E-3841B8D2CF63}" type="pres">
      <dgm:prSet presAssocID="{72F0AF8F-DEFB-4462-B70C-54CDFBA91BC0}" presName="dotNode2" presStyleCnt="0"/>
      <dgm:spPr/>
    </dgm:pt>
    <dgm:pt modelId="{24DD0FDE-6385-49D9-84A7-CBF41A86FCC7}" type="pres">
      <dgm:prSet presAssocID="{72F0AF8F-DEFB-4462-B70C-54CDFBA91BC0}" presName="dotRepeatNode" presStyleLbl="fgShp" presStyleIdx="0" presStyleCnt="3"/>
      <dgm:spPr/>
    </dgm:pt>
    <dgm:pt modelId="{90820E12-F3C1-43F3-BD1B-30784CD64361}" type="pres">
      <dgm:prSet presAssocID="{F0C114CE-614C-4F71-A68B-12D85C91E8F7}" presName="txNode3" presStyleLbl="revTx" presStyleIdx="2" presStyleCnt="5" custLinFactNeighborX="663" custLinFactNeighborY="7688">
        <dgm:presLayoutVars>
          <dgm:bulletEnabled val="1"/>
        </dgm:presLayoutVars>
      </dgm:prSet>
      <dgm:spPr/>
    </dgm:pt>
    <dgm:pt modelId="{365A01CB-A92B-4DFC-B542-AC5439153002}" type="pres">
      <dgm:prSet presAssocID="{F70AC570-40E1-4C23-BF04-29121BCBE484}" presName="dotNode3" presStyleCnt="0"/>
      <dgm:spPr/>
    </dgm:pt>
    <dgm:pt modelId="{3F4662DF-1C2C-4D25-BB26-62AA823A018B}" type="pres">
      <dgm:prSet presAssocID="{F70AC570-40E1-4C23-BF04-29121BCBE484}" presName="dotRepeatNode" presStyleLbl="fgShp" presStyleIdx="1" presStyleCnt="3"/>
      <dgm:spPr/>
    </dgm:pt>
    <dgm:pt modelId="{011B2DB3-8425-4957-90A2-A542F41EBB17}" type="pres">
      <dgm:prSet presAssocID="{1A2766F5-74E9-44A7-ADDA-071B195EA1DA}" presName="txNode4" presStyleLbl="revTx" presStyleIdx="3" presStyleCnt="5">
        <dgm:presLayoutVars>
          <dgm:bulletEnabled val="1"/>
        </dgm:presLayoutVars>
      </dgm:prSet>
      <dgm:spPr/>
    </dgm:pt>
    <dgm:pt modelId="{271E3A0A-F00E-45DA-9605-AA101E1EFE4A}" type="pres">
      <dgm:prSet presAssocID="{3D7AF281-9F29-4E03-BD15-D86350B82E31}" presName="dotNode4" presStyleCnt="0"/>
      <dgm:spPr/>
    </dgm:pt>
    <dgm:pt modelId="{68A3548C-7016-49D1-962B-DCB349DBF498}" type="pres">
      <dgm:prSet presAssocID="{3D7AF281-9F29-4E03-BD15-D86350B82E31}" presName="dotRepeatNode" presStyleLbl="fgShp" presStyleIdx="2" presStyleCnt="3"/>
      <dgm:spPr/>
    </dgm:pt>
    <dgm:pt modelId="{9DBB7EBC-2F88-468F-914C-4C4B67C0615F}" type="pres">
      <dgm:prSet presAssocID="{86D0752C-1C1B-48E3-BD3A-B0B38B2332E6}" presName="txNode5" presStyleLbl="revTx" presStyleIdx="4" presStyleCnt="5" custScaleY="46499">
        <dgm:presLayoutVars>
          <dgm:bulletEnabled val="1"/>
        </dgm:presLayoutVars>
      </dgm:prSet>
      <dgm:spPr/>
    </dgm:pt>
  </dgm:ptLst>
  <dgm:cxnLst>
    <dgm:cxn modelId="{98511308-369C-474C-891C-5BF97B2D8FAE}" type="presOf" srcId="{536D0D5A-C6DB-4937-A04E-98AA05EBA126}" destId="{885E3B27-70AF-4430-AB22-7F7F526F127F}" srcOrd="0" destOrd="0" presId="urn:microsoft.com/office/officeart/2009/3/layout/DescendingProcess"/>
    <dgm:cxn modelId="{86365A0A-E2C9-4866-94B3-E1C9FFD27AA8}" type="presOf" srcId="{B8B5E04D-34BF-477A-A68E-5D08FF50B01A}" destId="{9FEF4653-6348-47B4-A0A4-A99A5D793B8F}" srcOrd="0" destOrd="0" presId="urn:microsoft.com/office/officeart/2009/3/layout/DescendingProcess"/>
    <dgm:cxn modelId="{774E156C-6020-4506-847A-74DBBBE8C4B6}" type="presOf" srcId="{72F0AF8F-DEFB-4462-B70C-54CDFBA91BC0}" destId="{24DD0FDE-6385-49D9-84A7-CBF41A86FCC7}" srcOrd="0" destOrd="0" presId="urn:microsoft.com/office/officeart/2009/3/layout/DescendingProcess"/>
    <dgm:cxn modelId="{B087C94E-6C86-45AC-B76B-09EFF2357461}" type="presOf" srcId="{33D313AC-A8DD-4173-BC62-CA0F999B128F}" destId="{5D6C9D04-8B50-4BDF-B5EC-1614DA3C6E5B}" srcOrd="0" destOrd="0" presId="urn:microsoft.com/office/officeart/2009/3/layout/DescendingProcess"/>
    <dgm:cxn modelId="{87929571-1E08-4925-ABB9-202F06A9ACCF}" srcId="{536D0D5A-C6DB-4937-A04E-98AA05EBA126}" destId="{B8B5E04D-34BF-477A-A68E-5D08FF50B01A}" srcOrd="0" destOrd="0" parTransId="{FFF948FE-E72E-4B29-88A3-94DB3F05E9D6}" sibTransId="{5B0FE2BB-7DEA-4A17-95AB-2CF0C8D9DA27}"/>
    <dgm:cxn modelId="{0C63FE9B-9635-48FD-8A89-0F674D8F3F5D}" srcId="{536D0D5A-C6DB-4937-A04E-98AA05EBA126}" destId="{1A2766F5-74E9-44A7-ADDA-071B195EA1DA}" srcOrd="3" destOrd="0" parTransId="{5E276340-646F-4316-83D3-D3219BCA0703}" sibTransId="{3D7AF281-9F29-4E03-BD15-D86350B82E31}"/>
    <dgm:cxn modelId="{87D86A9C-1E7C-46DB-88A6-519A00046A55}" type="presOf" srcId="{1A2766F5-74E9-44A7-ADDA-071B195EA1DA}" destId="{011B2DB3-8425-4957-90A2-A542F41EBB17}" srcOrd="0" destOrd="0" presId="urn:microsoft.com/office/officeart/2009/3/layout/DescendingProcess"/>
    <dgm:cxn modelId="{01C6E8A6-6BBE-4ABB-AB7D-B01F6DD728FA}" srcId="{536D0D5A-C6DB-4937-A04E-98AA05EBA126}" destId="{86D0752C-1C1B-48E3-BD3A-B0B38B2332E6}" srcOrd="4" destOrd="0" parTransId="{01F9BA84-94D6-4853-9A8B-153DEDA70142}" sibTransId="{086EDAE3-6DAC-464C-96A5-00AB75722352}"/>
    <dgm:cxn modelId="{8B8660C5-0C42-40B7-9C77-620DCF1B0706}" type="presOf" srcId="{F70AC570-40E1-4C23-BF04-29121BCBE484}" destId="{3F4662DF-1C2C-4D25-BB26-62AA823A018B}" srcOrd="0" destOrd="0" presId="urn:microsoft.com/office/officeart/2009/3/layout/DescendingProcess"/>
    <dgm:cxn modelId="{9B35D7CA-E2A8-4EB5-B6D0-7B0AD38A8D2B}" type="presOf" srcId="{86D0752C-1C1B-48E3-BD3A-B0B38B2332E6}" destId="{9DBB7EBC-2F88-468F-914C-4C4B67C0615F}" srcOrd="0" destOrd="0" presId="urn:microsoft.com/office/officeart/2009/3/layout/DescendingProcess"/>
    <dgm:cxn modelId="{6EFFB6D6-A532-40BE-8865-35E10995CDA9}" type="presOf" srcId="{3D7AF281-9F29-4E03-BD15-D86350B82E31}" destId="{68A3548C-7016-49D1-962B-DCB349DBF498}" srcOrd="0" destOrd="0" presId="urn:microsoft.com/office/officeart/2009/3/layout/DescendingProcess"/>
    <dgm:cxn modelId="{9DE8C9D9-1BDB-475D-A228-C7B413DE222F}" type="presOf" srcId="{F0C114CE-614C-4F71-A68B-12D85C91E8F7}" destId="{90820E12-F3C1-43F3-BD1B-30784CD64361}" srcOrd="0" destOrd="0" presId="urn:microsoft.com/office/officeart/2009/3/layout/DescendingProcess"/>
    <dgm:cxn modelId="{D50D34E6-8466-4335-8B68-E8FA52339B28}" srcId="{536D0D5A-C6DB-4937-A04E-98AA05EBA126}" destId="{33D313AC-A8DD-4173-BC62-CA0F999B128F}" srcOrd="1" destOrd="0" parTransId="{7D87CC76-92A3-4EFE-85D3-AE70EB471817}" sibTransId="{72F0AF8F-DEFB-4462-B70C-54CDFBA91BC0}"/>
    <dgm:cxn modelId="{934F2DF6-4A6B-47CC-B4D7-5B5C5F1ED346}" srcId="{536D0D5A-C6DB-4937-A04E-98AA05EBA126}" destId="{F0C114CE-614C-4F71-A68B-12D85C91E8F7}" srcOrd="2" destOrd="0" parTransId="{4C09A9EF-3636-4BA7-B0EB-11A3BA59E156}" sibTransId="{F70AC570-40E1-4C23-BF04-29121BCBE484}"/>
    <dgm:cxn modelId="{D16D9D4B-F6C7-499B-A3C3-01B0CFC8C5EE}" type="presParOf" srcId="{885E3B27-70AF-4430-AB22-7F7F526F127F}" destId="{91D5A81E-3BF8-4A98-8070-843F63E370A4}" srcOrd="0" destOrd="0" presId="urn:microsoft.com/office/officeart/2009/3/layout/DescendingProcess"/>
    <dgm:cxn modelId="{6EAC6E1F-D62F-4993-AE52-F90E8E36D544}" type="presParOf" srcId="{885E3B27-70AF-4430-AB22-7F7F526F127F}" destId="{9FEF4653-6348-47B4-A0A4-A99A5D793B8F}" srcOrd="1" destOrd="0" presId="urn:microsoft.com/office/officeart/2009/3/layout/DescendingProcess"/>
    <dgm:cxn modelId="{72FEC650-188E-462E-BDB9-91284047E069}" type="presParOf" srcId="{885E3B27-70AF-4430-AB22-7F7F526F127F}" destId="{5D6C9D04-8B50-4BDF-B5EC-1614DA3C6E5B}" srcOrd="2" destOrd="0" presId="urn:microsoft.com/office/officeart/2009/3/layout/DescendingProcess"/>
    <dgm:cxn modelId="{A6EB3C38-0C91-4815-B91D-BE0F04F61AD9}" type="presParOf" srcId="{885E3B27-70AF-4430-AB22-7F7F526F127F}" destId="{98D85329-6227-4B39-8A4E-3841B8D2CF63}" srcOrd="3" destOrd="0" presId="urn:microsoft.com/office/officeart/2009/3/layout/DescendingProcess"/>
    <dgm:cxn modelId="{5390542D-AED5-45D2-B834-C7E102691D83}" type="presParOf" srcId="{98D85329-6227-4B39-8A4E-3841B8D2CF63}" destId="{24DD0FDE-6385-49D9-84A7-CBF41A86FCC7}" srcOrd="0" destOrd="0" presId="urn:microsoft.com/office/officeart/2009/3/layout/DescendingProcess"/>
    <dgm:cxn modelId="{D9DFBE02-183F-4449-95C4-4CBFA100AD30}" type="presParOf" srcId="{885E3B27-70AF-4430-AB22-7F7F526F127F}" destId="{90820E12-F3C1-43F3-BD1B-30784CD64361}" srcOrd="4" destOrd="0" presId="urn:microsoft.com/office/officeart/2009/3/layout/DescendingProcess"/>
    <dgm:cxn modelId="{E64E8192-A7B1-4761-88E5-BD3AAE51F716}" type="presParOf" srcId="{885E3B27-70AF-4430-AB22-7F7F526F127F}" destId="{365A01CB-A92B-4DFC-B542-AC5439153002}" srcOrd="5" destOrd="0" presId="urn:microsoft.com/office/officeart/2009/3/layout/DescendingProcess"/>
    <dgm:cxn modelId="{C2FD219B-3212-458F-83DF-A88AACAA24C0}" type="presParOf" srcId="{365A01CB-A92B-4DFC-B542-AC5439153002}" destId="{3F4662DF-1C2C-4D25-BB26-62AA823A018B}" srcOrd="0" destOrd="0" presId="urn:microsoft.com/office/officeart/2009/3/layout/DescendingProcess"/>
    <dgm:cxn modelId="{95F14979-80BD-44BE-A081-E724D6442CD5}" type="presParOf" srcId="{885E3B27-70AF-4430-AB22-7F7F526F127F}" destId="{011B2DB3-8425-4957-90A2-A542F41EBB17}" srcOrd="6" destOrd="0" presId="urn:microsoft.com/office/officeart/2009/3/layout/DescendingProcess"/>
    <dgm:cxn modelId="{B688E749-2611-45B9-9C39-EF56F9967DDF}" type="presParOf" srcId="{885E3B27-70AF-4430-AB22-7F7F526F127F}" destId="{271E3A0A-F00E-45DA-9605-AA101E1EFE4A}" srcOrd="7" destOrd="0" presId="urn:microsoft.com/office/officeart/2009/3/layout/DescendingProcess"/>
    <dgm:cxn modelId="{3C111525-0144-423D-B86D-431A721B8A8F}" type="presParOf" srcId="{271E3A0A-F00E-45DA-9605-AA101E1EFE4A}" destId="{68A3548C-7016-49D1-962B-DCB349DBF498}" srcOrd="0" destOrd="0" presId="urn:microsoft.com/office/officeart/2009/3/layout/DescendingProcess"/>
    <dgm:cxn modelId="{2A6CF486-EF6F-411B-9907-A3E6CFB5118D}" type="presParOf" srcId="{885E3B27-70AF-4430-AB22-7F7F526F127F}" destId="{9DBB7EBC-2F88-468F-914C-4C4B67C0615F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6D0D5A-C6DB-4937-A04E-98AA05EBA126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</dgm:pt>
    <dgm:pt modelId="{86D0752C-1C1B-48E3-BD3A-B0B38B2332E6}">
      <dgm:prSet/>
      <dgm:spPr/>
      <dgm:t>
        <a:bodyPr/>
        <a:lstStyle/>
        <a:p>
          <a:r>
            <a:rPr lang="en-US" b="1" dirty="0"/>
            <a:t>Operation</a:t>
          </a:r>
          <a:endParaRPr lang="en-ID" b="1" dirty="0"/>
        </a:p>
      </dgm:t>
    </dgm:pt>
    <dgm:pt modelId="{01F9BA84-94D6-4853-9A8B-153DEDA70142}" type="parTrans" cxnId="{01C6E8A6-6BBE-4ABB-AB7D-B01F6DD728FA}">
      <dgm:prSet/>
      <dgm:spPr/>
      <dgm:t>
        <a:bodyPr/>
        <a:lstStyle/>
        <a:p>
          <a:endParaRPr lang="en-ID"/>
        </a:p>
      </dgm:t>
    </dgm:pt>
    <dgm:pt modelId="{086EDAE3-6DAC-464C-96A5-00AB75722352}" type="sibTrans" cxnId="{01C6E8A6-6BBE-4ABB-AB7D-B01F6DD728FA}">
      <dgm:prSet/>
      <dgm:spPr/>
      <dgm:t>
        <a:bodyPr/>
        <a:lstStyle/>
        <a:p>
          <a:endParaRPr lang="en-ID"/>
        </a:p>
      </dgm:t>
    </dgm:pt>
    <dgm:pt modelId="{41839F4D-21D4-4BC0-AFED-07DD28E4F443}" type="pres">
      <dgm:prSet presAssocID="{536D0D5A-C6DB-4937-A04E-98AA05EBA126}" presName="Name0" presStyleCnt="0">
        <dgm:presLayoutVars>
          <dgm:dir/>
          <dgm:animLvl val="lvl"/>
          <dgm:resizeHandles val="exact"/>
        </dgm:presLayoutVars>
      </dgm:prSet>
      <dgm:spPr/>
    </dgm:pt>
    <dgm:pt modelId="{7F9BC687-90BF-4C79-BB07-801B74C878D1}" type="pres">
      <dgm:prSet presAssocID="{86D0752C-1C1B-48E3-BD3A-B0B38B2332E6}" presName="boxAndChildren" presStyleCnt="0"/>
      <dgm:spPr/>
    </dgm:pt>
    <dgm:pt modelId="{B0A84649-4D53-4E7C-8F70-60C9A53AC7B7}" type="pres">
      <dgm:prSet presAssocID="{86D0752C-1C1B-48E3-BD3A-B0B38B2332E6}" presName="parentTextBox" presStyleLbl="node1" presStyleIdx="0" presStyleCnt="1" custLinFactNeighborY="54765"/>
      <dgm:spPr/>
    </dgm:pt>
  </dgm:ptLst>
  <dgm:cxnLst>
    <dgm:cxn modelId="{C258123C-8A05-4792-BDAB-3BA54A3EB488}" type="presOf" srcId="{536D0D5A-C6DB-4937-A04E-98AA05EBA126}" destId="{41839F4D-21D4-4BC0-AFED-07DD28E4F443}" srcOrd="0" destOrd="0" presId="urn:microsoft.com/office/officeart/2005/8/layout/process4"/>
    <dgm:cxn modelId="{01C6E8A6-6BBE-4ABB-AB7D-B01F6DD728FA}" srcId="{536D0D5A-C6DB-4937-A04E-98AA05EBA126}" destId="{86D0752C-1C1B-48E3-BD3A-B0B38B2332E6}" srcOrd="0" destOrd="0" parTransId="{01F9BA84-94D6-4853-9A8B-153DEDA70142}" sibTransId="{086EDAE3-6DAC-464C-96A5-00AB75722352}"/>
    <dgm:cxn modelId="{7D89A3CA-9D42-4967-860D-EA6FB6F8A230}" type="presOf" srcId="{86D0752C-1C1B-48E3-BD3A-B0B38B2332E6}" destId="{B0A84649-4D53-4E7C-8F70-60C9A53AC7B7}" srcOrd="0" destOrd="0" presId="urn:microsoft.com/office/officeart/2005/8/layout/process4"/>
    <dgm:cxn modelId="{8C5B779E-48E7-478A-8349-ED9C89948205}" type="presParOf" srcId="{41839F4D-21D4-4BC0-AFED-07DD28E4F443}" destId="{7F9BC687-90BF-4C79-BB07-801B74C878D1}" srcOrd="0" destOrd="0" presId="urn:microsoft.com/office/officeart/2005/8/layout/process4"/>
    <dgm:cxn modelId="{8449936C-70E3-4F68-9815-2251F00C4B2D}" type="presParOf" srcId="{7F9BC687-90BF-4C79-BB07-801B74C878D1}" destId="{B0A84649-4D53-4E7C-8F70-60C9A53AC7B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5A81E-3BF8-4A98-8070-843F63E370A4}">
      <dsp:nvSpPr>
        <dsp:cNvPr id="0" name=""/>
        <dsp:cNvSpPr/>
      </dsp:nvSpPr>
      <dsp:spPr>
        <a:xfrm rot="4396374">
          <a:off x="1036819" y="437495"/>
          <a:ext cx="1897926" cy="1323567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D0FDE-6385-49D9-84A7-CBF41A86FCC7}">
      <dsp:nvSpPr>
        <dsp:cNvPr id="0" name=""/>
        <dsp:cNvSpPr/>
      </dsp:nvSpPr>
      <dsp:spPr>
        <a:xfrm>
          <a:off x="1747789" y="610319"/>
          <a:ext cx="47928" cy="47928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4662DF-1C2C-4D25-BB26-62AA823A018B}">
      <dsp:nvSpPr>
        <dsp:cNvPr id="0" name=""/>
        <dsp:cNvSpPr/>
      </dsp:nvSpPr>
      <dsp:spPr>
        <a:xfrm>
          <a:off x="2075968" y="875026"/>
          <a:ext cx="47928" cy="47928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A3548C-7016-49D1-962B-DCB349DBF498}">
      <dsp:nvSpPr>
        <dsp:cNvPr id="0" name=""/>
        <dsp:cNvSpPr/>
      </dsp:nvSpPr>
      <dsp:spPr>
        <a:xfrm>
          <a:off x="2321920" y="1184583"/>
          <a:ext cx="47928" cy="47928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EF4653-6348-47B4-A0A4-A99A5D793B8F}">
      <dsp:nvSpPr>
        <dsp:cNvPr id="0" name=""/>
        <dsp:cNvSpPr/>
      </dsp:nvSpPr>
      <dsp:spPr>
        <a:xfrm>
          <a:off x="909588" y="0"/>
          <a:ext cx="894813" cy="351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b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Location Survey</a:t>
          </a:r>
          <a:endParaRPr lang="en-ID" sz="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9588" y="0"/>
        <a:ext cx="894813" cy="351769"/>
      </dsp:txXfrm>
    </dsp:sp>
    <dsp:sp modelId="{5D6C9D04-8B50-4BDF-B5EC-1614DA3C6E5B}">
      <dsp:nvSpPr>
        <dsp:cNvPr id="0" name=""/>
        <dsp:cNvSpPr/>
      </dsp:nvSpPr>
      <dsp:spPr>
        <a:xfrm>
          <a:off x="1887377" y="452296"/>
          <a:ext cx="1305944" cy="351769"/>
        </a:xfrm>
        <a:prstGeom prst="rect">
          <a:avLst/>
        </a:prstGeom>
        <a:solidFill>
          <a:schemeClr val="bg1"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Specification requirement</a:t>
          </a:r>
          <a:endParaRPr lang="en-ID" sz="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87377" y="452296"/>
        <a:ext cx="1305944" cy="351769"/>
      </dsp:txXfrm>
    </dsp:sp>
    <dsp:sp modelId="{90820E12-F3C1-43F3-BD1B-30784CD64361}">
      <dsp:nvSpPr>
        <dsp:cNvPr id="0" name=""/>
        <dsp:cNvSpPr/>
      </dsp:nvSpPr>
      <dsp:spPr>
        <a:xfrm>
          <a:off x="916483" y="750150"/>
          <a:ext cx="1039918" cy="351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Configuration in BAPETEN</a:t>
          </a:r>
          <a:endParaRPr lang="en-ID" sz="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16483" y="750150"/>
        <a:ext cx="1039918" cy="351769"/>
      </dsp:txXfrm>
    </dsp:sp>
    <dsp:sp modelId="{011B2DB3-8425-4957-90A2-A542F41EBB17}">
      <dsp:nvSpPr>
        <dsp:cNvPr id="0" name=""/>
        <dsp:cNvSpPr/>
      </dsp:nvSpPr>
      <dsp:spPr>
        <a:xfrm>
          <a:off x="2529926" y="1032663"/>
          <a:ext cx="798076" cy="351769"/>
        </a:xfrm>
        <a:prstGeom prst="rect">
          <a:avLst/>
        </a:prstGeom>
        <a:solidFill>
          <a:schemeClr val="bg1"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Function test in CTBT station</a:t>
          </a:r>
          <a:endParaRPr lang="en-ID" sz="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29926" y="1032663"/>
        <a:ext cx="798076" cy="351769"/>
      </dsp:txXfrm>
    </dsp:sp>
    <dsp:sp modelId="{9DBB7EBC-2F88-468F-914C-4C4B67C0615F}">
      <dsp:nvSpPr>
        <dsp:cNvPr id="0" name=""/>
        <dsp:cNvSpPr/>
      </dsp:nvSpPr>
      <dsp:spPr>
        <a:xfrm>
          <a:off x="2118796" y="1940889"/>
          <a:ext cx="1209207" cy="163569"/>
        </a:xfrm>
        <a:prstGeom prst="rect">
          <a:avLst/>
        </a:prstGeom>
        <a:solidFill>
          <a:schemeClr val="bg1"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Operation of I-RDMS</a:t>
          </a:r>
          <a:endParaRPr lang="en-ID" sz="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18796" y="1940889"/>
        <a:ext cx="1209207" cy="1635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84649-4D53-4E7C-8F70-60C9A53AC7B7}">
      <dsp:nvSpPr>
        <dsp:cNvPr id="0" name=""/>
        <dsp:cNvSpPr/>
      </dsp:nvSpPr>
      <dsp:spPr>
        <a:xfrm>
          <a:off x="0" y="0"/>
          <a:ext cx="1189079" cy="4122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Operation</a:t>
          </a:r>
          <a:endParaRPr lang="en-ID" sz="1400" b="1" kern="1200" dirty="0"/>
        </a:p>
      </dsp:txBody>
      <dsp:txXfrm>
        <a:off x="0" y="0"/>
        <a:ext cx="1189079" cy="412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6.png"/><Relationship Id="rId10" Type="http://schemas.openxmlformats.org/officeDocument/2006/relationships/diagramData" Target="../diagrams/data2.xml"/><Relationship Id="rId4" Type="http://schemas.openxmlformats.org/officeDocument/2006/relationships/image" Target="../media/image5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P2.4-200</a:t>
            </a:r>
            <a:endParaRPr lang="en-AT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989813" y="26169"/>
            <a:ext cx="1041661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Indonesian – Radiation Detector Monitoring System (I-RDMS),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Nuclear Early Warning System for Transboundary Radioactive Release Detection</a:t>
            </a:r>
            <a:endParaRPr lang="en-AT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Alifia Rahmawati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Energy Regulatory Agency of Indonesia (Badan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Pengawas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Tenaga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Nuklir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BAPETEN)</a:t>
            </a:r>
            <a:endParaRPr lang="en-A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9385AB3F-8B21-D587-0B7B-075D7FC43E3B}"/>
              </a:ext>
            </a:extLst>
          </p:cNvPr>
          <p:cNvGrpSpPr>
            <a:grpSpLocks/>
          </p:cNvGrpSpPr>
          <p:nvPr/>
        </p:nvGrpSpPr>
        <p:grpSpPr bwMode="auto">
          <a:xfrm>
            <a:off x="1" y="1275440"/>
            <a:ext cx="6353666" cy="3560511"/>
            <a:chOff x="109766118" y="106829880"/>
            <a:chExt cx="7877760" cy="5076000"/>
          </a:xfrm>
        </p:grpSpPr>
        <p:pic>
          <p:nvPicPr>
            <p:cNvPr id="5" name="Picture 5" descr="292-2923604_peta-indonesia-high-resolution-indonesia-map-vector">
              <a:extLst>
                <a:ext uri="{FF2B5EF4-FFF2-40B4-BE49-F238E27FC236}">
                  <a16:creationId xmlns:a16="http://schemas.microsoft.com/office/drawing/2014/main" id="{C91366C3-58BA-C1E6-C1BC-8B36CF630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9766118" y="107813466"/>
              <a:ext cx="7877760" cy="333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67843179-F50F-A382-E3D3-31BC488955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876563" y="106918086"/>
              <a:ext cx="2938776" cy="581234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lIns="33773" tIns="33773" rIns="33773" bIns="33773"/>
            <a:lstStyle/>
            <a:p>
              <a:pPr defTabSz="84435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dirty="0">
                  <a:solidFill>
                    <a:srgbClr val="003366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MUST BUILD A RELIABLE NUCLEAR EARLY WARNING SYSTEM, </a:t>
              </a:r>
              <a:r>
                <a:rPr lang="en-GB" sz="900" b="1" dirty="0">
                  <a:solidFill>
                    <a:srgbClr val="003366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WHY?</a:t>
              </a:r>
              <a:endParaRPr lang="en-US" sz="1400" dirty="0">
                <a:solidFill>
                  <a:srgbClr val="000000"/>
                </a:solidFill>
                <a:latin typeface="Arial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FF4E95C7-2387-00FB-158A-C3151E90041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3862522" y="107964930"/>
              <a:ext cx="540000" cy="540000"/>
            </a:xfrm>
            <a:prstGeom prst="ellipse">
              <a:avLst/>
            </a:pr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3773" tIns="33773" rIns="33773" bIns="33773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000">
                <a:solidFill>
                  <a:srgbClr val="000000"/>
                </a:solidFill>
              </a:endParaRPr>
            </a:p>
          </p:txBody>
        </p:sp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16CA2E61-0ECE-A564-827E-366E770362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969624" y="107922234"/>
              <a:ext cx="199184" cy="63188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lIns="33773" tIns="33773" rIns="33773" bIns="33773"/>
            <a:lstStyle/>
            <a:p>
              <a:pPr defTabSz="84435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ID" sz="1200" b="1" dirty="0">
                  <a:solidFill>
                    <a:srgbClr val="33CCCC"/>
                  </a:solidFill>
                  <a:latin typeface="Arial"/>
                  <a:ea typeface="SimSun" panose="02010600030101010101" pitchFamily="2" charset="-122"/>
                  <a:cs typeface="Arial" panose="020B0604020202020204" pitchFamily="34" charset="0"/>
                </a:rPr>
                <a:t>1</a:t>
              </a:r>
              <a:endParaRPr lang="en-US" sz="1000" dirty="0">
                <a:solidFill>
                  <a:srgbClr val="000000"/>
                </a:solidFill>
                <a:latin typeface="Arial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802C1910-3042-0100-A3B9-AEC9947529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586089" y="109238156"/>
              <a:ext cx="2728437" cy="1095388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lIns="33773" tIns="33773" rIns="33773" bIns="33773"/>
            <a:lstStyle/>
            <a:p>
              <a:pPr defTabSz="84435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003366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Potential threat might spread across 13,466 islands throughout Indonesia with a coastline of 54,716 km. </a:t>
              </a:r>
              <a:r>
                <a:rPr lang="en-US" sz="800" dirty="0">
                  <a:solidFill>
                    <a:srgbClr val="003366"/>
                  </a:solidFill>
                  <a:ea typeface="SimSun" panose="02010600030101010101" pitchFamily="2" charset="-122"/>
                  <a:cs typeface="Arial" panose="020B0604020202020204" pitchFamily="34" charset="0"/>
                  <a:sym typeface="Wingdings" panose="05000000000000000000" pitchFamily="2" charset="2"/>
                </a:rPr>
                <a:t> </a:t>
              </a:r>
              <a:r>
                <a:rPr lang="en-US" sz="900" b="1" i="1" dirty="0">
                  <a:solidFill>
                    <a:srgbClr val="0033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SimSun" panose="02010600030101010101" pitchFamily="2" charset="-122"/>
                  <a:cs typeface="Arial" panose="020B0604020202020204" pitchFamily="34" charset="0"/>
                  <a:sym typeface="Wingdings" panose="05000000000000000000" pitchFamily="2" charset="2"/>
                </a:rPr>
                <a:t>where and when the transboundary release will arrive to Indonesia?</a:t>
              </a:r>
              <a:r>
                <a:rPr lang="en-US" sz="800" dirty="0">
                  <a:solidFill>
                    <a:srgbClr val="003366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
</a:t>
              </a:r>
              <a:endParaRPr lang="en-US" sz="800" dirty="0">
                <a:solidFill>
                  <a:srgbClr val="000000"/>
                </a:solidFill>
                <a:latin typeface="Arial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F62A55AA-C540-FE7B-3B4D-DA83104FF6F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3850697" y="109305766"/>
              <a:ext cx="540000" cy="540000"/>
            </a:xfrm>
            <a:prstGeom prst="ellipse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3773" tIns="33773" rIns="33773" bIns="33773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000">
                <a:solidFill>
                  <a:srgbClr val="000000"/>
                </a:solidFill>
              </a:endParaRPr>
            </a:p>
          </p:txBody>
        </p:sp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868BDFDD-C210-7586-67BC-F8F17FB1714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3823114" y="110777237"/>
              <a:ext cx="548991" cy="548990"/>
            </a:xfrm>
            <a:prstGeom prst="ellipse">
              <a:avLst/>
            </a:pr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3773" tIns="33773" rIns="33773" bIns="33773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000">
                <a:solidFill>
                  <a:srgbClr val="000000"/>
                </a:solidFill>
              </a:endParaRPr>
            </a:p>
          </p:txBody>
        </p:sp>
        <p:sp>
          <p:nvSpPr>
            <p:cNvPr id="12" name="Text Box 12">
              <a:extLst>
                <a:ext uri="{FF2B5EF4-FFF2-40B4-BE49-F238E27FC236}">
                  <a16:creationId xmlns:a16="http://schemas.microsoft.com/office/drawing/2014/main" id="{6114941D-6665-530C-CEBC-3460D0C080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586089" y="110323172"/>
              <a:ext cx="3012624" cy="1578588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lIns="33773" tIns="33773" rIns="33773" bIns="33773"/>
            <a:lstStyle/>
            <a:p>
              <a:pPr defTabSz="84435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003366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Indonesia commitment by ratifying related international convention:</a:t>
              </a:r>
            </a:p>
            <a:p>
              <a:pPr marL="285750" indent="-285750" defTabSz="844357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800" b="1" dirty="0">
                  <a:solidFill>
                    <a:srgbClr val="0033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SimSun" panose="02010600030101010101" pitchFamily="2" charset="-122"/>
                  <a:cs typeface="Arial" panose="020B0604020202020204" pitchFamily="34" charset="0"/>
                </a:rPr>
                <a:t>Nuclear Non-Proliferation Treaty (NPT)</a:t>
              </a:r>
              <a:r>
                <a:rPr lang="en-US" sz="800" dirty="0">
                  <a:solidFill>
                    <a:srgbClr val="003366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, ratified with </a:t>
              </a:r>
              <a:r>
                <a:rPr lang="en-US" sz="800" b="1" dirty="0">
                  <a:solidFill>
                    <a:srgbClr val="0033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SimSun" panose="02010600030101010101" pitchFamily="2" charset="-122"/>
                  <a:cs typeface="Arial" panose="020B0604020202020204" pitchFamily="34" charset="0"/>
                </a:rPr>
                <a:t>Act No 8/1978.</a:t>
              </a:r>
            </a:p>
            <a:p>
              <a:pPr marL="285750" indent="-285750" defTabSz="844357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800" dirty="0">
                  <a:solidFill>
                    <a:srgbClr val="003366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Convention on </a:t>
              </a:r>
              <a:r>
                <a:rPr lang="en-US" sz="800" b="1" dirty="0">
                  <a:solidFill>
                    <a:srgbClr val="0033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SimSun" panose="02010600030101010101" pitchFamily="2" charset="-122"/>
                  <a:cs typeface="Arial" panose="020B0604020202020204" pitchFamily="34" charset="0"/>
                </a:rPr>
                <a:t>Early Notification of a Nuclear Accident</a:t>
              </a:r>
              <a:r>
                <a:rPr lang="en-US" sz="800" dirty="0">
                  <a:solidFill>
                    <a:srgbClr val="003366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, ratified with </a:t>
              </a:r>
              <a:r>
                <a:rPr lang="en-US" sz="800" b="1" dirty="0">
                  <a:solidFill>
                    <a:srgbClr val="0033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SimSun" panose="02010600030101010101" pitchFamily="2" charset="-122"/>
                  <a:cs typeface="Arial" panose="020B0604020202020204" pitchFamily="34" charset="0"/>
                </a:rPr>
                <a:t>PR No. 81/1993.</a:t>
              </a:r>
            </a:p>
            <a:p>
              <a:pPr marL="285750" indent="-285750" defTabSz="844357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800" dirty="0">
                  <a:solidFill>
                    <a:srgbClr val="003366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The </a:t>
              </a:r>
              <a:r>
                <a:rPr lang="en-US" sz="800" b="1" dirty="0">
                  <a:solidFill>
                    <a:srgbClr val="0033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SimSun" panose="02010600030101010101" pitchFamily="2" charset="-122"/>
                  <a:cs typeface="Arial" panose="020B0604020202020204" pitchFamily="34" charset="0"/>
                </a:rPr>
                <a:t>Southeast Asia Nuclear Weapon Free Zone Treaty (SEANWFZ)</a:t>
              </a:r>
              <a:r>
                <a:rPr lang="en-US" sz="800" dirty="0">
                  <a:solidFill>
                    <a:srgbClr val="003366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, ratified with </a:t>
              </a:r>
              <a:r>
                <a:rPr lang="en-US" sz="800" b="1" dirty="0">
                  <a:solidFill>
                    <a:srgbClr val="0033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SimSun" panose="02010600030101010101" pitchFamily="2" charset="-122"/>
                  <a:cs typeface="Arial" panose="020B0604020202020204" pitchFamily="34" charset="0"/>
                </a:rPr>
                <a:t>PR No. 9/1997.</a:t>
              </a:r>
            </a:p>
            <a:p>
              <a:pPr marL="285750" indent="-285750" defTabSz="844357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endParaRPr lang="en-US" sz="800" dirty="0">
                <a:solidFill>
                  <a:srgbClr val="003366"/>
                </a:solidFill>
                <a:ea typeface="SimSun" panose="02010600030101010101" pitchFamily="2" charset="-122"/>
                <a:cs typeface="Arial" panose="020B0604020202020204" pitchFamily="34" charset="0"/>
              </a:endParaRPr>
            </a:p>
            <a:p>
              <a:pPr defTabSz="84435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dirty="0">
                <a:solidFill>
                  <a:srgbClr val="003366"/>
                </a:solidFill>
                <a:ea typeface="SimSun" panose="02010600030101010101" pitchFamily="2" charset="-122"/>
                <a:cs typeface="Arial" panose="020B0604020202020204" pitchFamily="34" charset="0"/>
              </a:endParaRPr>
            </a:p>
            <a:p>
              <a:pPr defTabSz="84435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dirty="0">
                <a:solidFill>
                  <a:srgbClr val="003366"/>
                </a:solidFill>
                <a:ea typeface="SimSun" panose="02010600030101010101" pitchFamily="2" charset="-122"/>
                <a:cs typeface="Arial" panose="020B0604020202020204" pitchFamily="34" charset="0"/>
              </a:endParaRPr>
            </a:p>
            <a:p>
              <a:pPr defTabSz="84435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003366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
</a:t>
              </a:r>
              <a:endParaRPr lang="en-US" sz="800" dirty="0">
                <a:solidFill>
                  <a:srgbClr val="000000"/>
                </a:solidFill>
                <a:latin typeface="Arial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3" name="Text Box 17">
              <a:extLst>
                <a:ext uri="{FF2B5EF4-FFF2-40B4-BE49-F238E27FC236}">
                  <a16:creationId xmlns:a16="http://schemas.microsoft.com/office/drawing/2014/main" id="{5DB01406-EDF9-7756-C650-0624840B76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529581" y="107835518"/>
              <a:ext cx="2784944" cy="1177568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lIns="33773" tIns="33773" rIns="33773" bIns="33773"/>
            <a:lstStyle/>
            <a:p>
              <a:pPr defTabSz="84435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003366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Radioactive release from an NPP accident (e.g., Fukushima 2011) or military activity might spread across the national border to Republic of Indonesia’s territory. </a:t>
              </a:r>
              <a:r>
                <a:rPr lang="en-US" sz="800" dirty="0">
                  <a:solidFill>
                    <a:srgbClr val="003366"/>
                  </a:solidFill>
                  <a:ea typeface="SimSun" panose="02010600030101010101" pitchFamily="2" charset="-122"/>
                  <a:cs typeface="Arial" panose="020B0604020202020204" pitchFamily="34" charset="0"/>
                  <a:sym typeface="Wingdings" panose="05000000000000000000" pitchFamily="2" charset="2"/>
                </a:rPr>
                <a:t></a:t>
              </a:r>
              <a:r>
                <a:rPr lang="en-US" sz="800" b="1" dirty="0">
                  <a:solidFill>
                    <a:srgbClr val="003366"/>
                  </a:solidFill>
                  <a:ea typeface="SimSun" panose="02010600030101010101" pitchFamily="2" charset="-122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US" sz="900" b="1" i="1" dirty="0">
                  <a:solidFill>
                    <a:srgbClr val="0033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SimSun" panose="02010600030101010101" pitchFamily="2" charset="-122"/>
                  <a:cs typeface="Arial" panose="020B0604020202020204" pitchFamily="34" charset="0"/>
                  <a:sym typeface="Wingdings" panose="05000000000000000000" pitchFamily="2" charset="2"/>
                </a:rPr>
                <a:t>transboundary release threat.</a:t>
              </a:r>
              <a:endPara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" name="Text Box 18">
              <a:extLst>
                <a:ext uri="{FF2B5EF4-FFF2-40B4-BE49-F238E27FC236}">
                  <a16:creationId xmlns:a16="http://schemas.microsoft.com/office/drawing/2014/main" id="{361358F2-802C-DC61-F59C-F3646223C7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821669" y="107133241"/>
              <a:ext cx="1990205" cy="989454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lIns="33773" tIns="33773" rIns="33773" bIns="33773"/>
            <a:lstStyle/>
            <a:p>
              <a:pPr algn="ctr" defTabSz="84435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b="1" dirty="0">
                  <a:solidFill>
                    <a:srgbClr val="0033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SimSun" panose="02010600030101010101" pitchFamily="2" charset="-122"/>
                  <a:cs typeface="Arial" panose="020B0604020202020204" pitchFamily="34" charset="0"/>
                </a:rPr>
                <a:t>TRANSBOUNDARY RELEASE CHALLENGE</a:t>
              </a: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" name="Text Box 19">
              <a:extLst>
                <a:ext uri="{FF2B5EF4-FFF2-40B4-BE49-F238E27FC236}">
                  <a16:creationId xmlns:a16="http://schemas.microsoft.com/office/drawing/2014/main" id="{DD731A39-3A44-6BE8-7F2A-A5E21E1CEE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771681" y="108148001"/>
              <a:ext cx="2115919" cy="57473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lIns="33773" tIns="33773" rIns="33773" bIns="33773"/>
            <a:lstStyle/>
            <a:p>
              <a:pPr algn="ctr" defTabSz="84435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dirty="0">
                  <a:solidFill>
                    <a:srgbClr val="0033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SimSun" panose="02010600030101010101" pitchFamily="2" charset="-122"/>
                  <a:cs typeface="Arial" panose="020B0604020202020204" pitchFamily="34" charset="0"/>
                </a:rPr>
                <a:t>A NATIONAL STRATEGY THAT CAN BE IMPLEMENTED</a:t>
              </a:r>
              <a:r>
                <a:rPr lang="en-US" sz="500" b="1" dirty="0">
                  <a:solidFill>
                    <a:srgbClr val="003366"/>
                  </a:solidFill>
                  <a:ea typeface="SimSun" panose="02010600030101010101" pitchFamily="2" charset="-122"/>
                  <a:cs typeface="Arial" panose="020B0604020202020204" pitchFamily="34" charset="0"/>
                </a:rPr>
                <a:t>
</a:t>
              </a:r>
              <a:endParaRPr lang="en-US" sz="1000" dirty="0">
                <a:solidFill>
                  <a:srgbClr val="000000"/>
                </a:solidFill>
                <a:latin typeface="Arial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16" name="Group 21">
              <a:extLst>
                <a:ext uri="{FF2B5EF4-FFF2-40B4-BE49-F238E27FC236}">
                  <a16:creationId xmlns:a16="http://schemas.microsoft.com/office/drawing/2014/main" id="{3DB58F8C-B0C9-9C00-AAC7-F0A31E7769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805778" y="106829880"/>
              <a:ext cx="1057363" cy="5076000"/>
              <a:chOff x="106253174" y="107370900"/>
              <a:chExt cx="1198337" cy="5076000"/>
            </a:xfrm>
          </p:grpSpPr>
          <p:sp>
            <p:nvSpPr>
              <p:cNvPr id="28" name="Line 22">
                <a:extLst>
                  <a:ext uri="{FF2B5EF4-FFF2-40B4-BE49-F238E27FC236}">
                    <a16:creationId xmlns:a16="http://schemas.microsoft.com/office/drawing/2014/main" id="{455B381D-2931-F289-AE94-C5A7833934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7297245" y="107370900"/>
                <a:ext cx="10650" cy="5076000"/>
              </a:xfrm>
              <a:prstGeom prst="line">
                <a:avLst/>
              </a:prstGeom>
              <a:noFill/>
              <a:ln w="12700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33773" tIns="33773" rIns="33773" bIns="33773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ID" sz="10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29" name="Line 23">
                <a:extLst>
                  <a:ext uri="{FF2B5EF4-FFF2-40B4-BE49-F238E27FC236}">
                    <a16:creationId xmlns:a16="http://schemas.microsoft.com/office/drawing/2014/main" id="{84AC27B8-86E7-776A-B900-60E508DAD0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6253174" y="107802898"/>
                <a:ext cx="1054332" cy="0"/>
              </a:xfrm>
              <a:prstGeom prst="line">
                <a:avLst/>
              </a:prstGeom>
              <a:noFill/>
              <a:ln w="12700">
                <a:solidFill>
                  <a:srgbClr val="0033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33773" tIns="33773" rIns="33773" bIns="33773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ID" sz="10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30" name="Line 24">
                <a:extLst>
                  <a:ext uri="{FF2B5EF4-FFF2-40B4-BE49-F238E27FC236}">
                    <a16:creationId xmlns:a16="http://schemas.microsoft.com/office/drawing/2014/main" id="{EC5A6639-F3AC-AD58-EC33-99C8FE98CB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7307507" y="107370900"/>
                <a:ext cx="143999" cy="0"/>
              </a:xfrm>
              <a:prstGeom prst="line">
                <a:avLst/>
              </a:prstGeom>
              <a:noFill/>
              <a:ln w="12700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33773" tIns="33773" rIns="33773" bIns="33773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ID" sz="10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31" name="Line 25">
                <a:extLst>
                  <a:ext uri="{FF2B5EF4-FFF2-40B4-BE49-F238E27FC236}">
                    <a16:creationId xmlns:a16="http://schemas.microsoft.com/office/drawing/2014/main" id="{8940B3E2-7C90-A6BD-DBF1-097AD41A1A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7307510" y="112446900"/>
                <a:ext cx="144001" cy="0"/>
              </a:xfrm>
              <a:prstGeom prst="line">
                <a:avLst/>
              </a:prstGeom>
              <a:noFill/>
              <a:ln w="12700" algn="ctr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33773" tIns="33773" rIns="33773" bIns="33773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ID" sz="10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endParaRPr>
              </a:p>
            </p:txBody>
          </p:sp>
        </p:grpSp>
        <p:grpSp>
          <p:nvGrpSpPr>
            <p:cNvPr id="17" name="Group 26">
              <a:extLst>
                <a:ext uri="{FF2B5EF4-FFF2-40B4-BE49-F238E27FC236}">
                  <a16:creationId xmlns:a16="http://schemas.microsoft.com/office/drawing/2014/main" id="{D2134F74-56E6-4EED-B777-91B41DEE5B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820825" y="107677911"/>
              <a:ext cx="1972575" cy="433167"/>
              <a:chOff x="104074125" y="107980800"/>
              <a:chExt cx="1972575" cy="517239"/>
            </a:xfrm>
          </p:grpSpPr>
          <p:sp>
            <p:nvSpPr>
              <p:cNvPr id="24" name="Line 27">
                <a:extLst>
                  <a:ext uri="{FF2B5EF4-FFF2-40B4-BE49-F238E27FC236}">
                    <a16:creationId xmlns:a16="http://schemas.microsoft.com/office/drawing/2014/main" id="{3862E5D9-1AE0-E9E7-962E-5F338A0074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076225" y="108090900"/>
                <a:ext cx="1967250" cy="0"/>
              </a:xfrm>
              <a:prstGeom prst="line">
                <a:avLst/>
              </a:prstGeom>
              <a:noFill/>
              <a:ln w="12700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33773" tIns="33773" rIns="33773" bIns="33773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ID" sz="10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25" name="Line 28">
                <a:extLst>
                  <a:ext uri="{FF2B5EF4-FFF2-40B4-BE49-F238E27FC236}">
                    <a16:creationId xmlns:a16="http://schemas.microsoft.com/office/drawing/2014/main" id="{5982E84E-1E04-C5AF-E095-4A2CCB4BFC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065175" y="108100467"/>
                <a:ext cx="0" cy="397572"/>
              </a:xfrm>
              <a:prstGeom prst="line">
                <a:avLst/>
              </a:prstGeom>
              <a:noFill/>
              <a:ln w="12700">
                <a:solidFill>
                  <a:srgbClr val="0033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33773" tIns="33773" rIns="33773" bIns="33773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ID" sz="10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26" name="Line 29">
                <a:extLst>
                  <a:ext uri="{FF2B5EF4-FFF2-40B4-BE49-F238E27FC236}">
                    <a16:creationId xmlns:a16="http://schemas.microsoft.com/office/drawing/2014/main" id="{F764C37F-FCBF-9A12-5185-430D02B58B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6046700" y="107982900"/>
                <a:ext cx="0" cy="108000"/>
              </a:xfrm>
              <a:prstGeom prst="line">
                <a:avLst/>
              </a:prstGeom>
              <a:noFill/>
              <a:ln w="12700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33773" tIns="33773" rIns="33773" bIns="33773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ID" sz="10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27" name="Line 30">
                <a:extLst>
                  <a:ext uri="{FF2B5EF4-FFF2-40B4-BE49-F238E27FC236}">
                    <a16:creationId xmlns:a16="http://schemas.microsoft.com/office/drawing/2014/main" id="{13009511-D5D8-F15C-AC6E-11EBAFD97A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4074125" y="107980800"/>
                <a:ext cx="0" cy="108000"/>
              </a:xfrm>
              <a:prstGeom prst="line">
                <a:avLst/>
              </a:prstGeom>
              <a:noFill/>
              <a:ln w="12700" algn="ctr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33773" tIns="33773" rIns="33773" bIns="33773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ID" sz="10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endParaRPr>
              </a:p>
            </p:txBody>
          </p:sp>
        </p:grpSp>
        <p:grpSp>
          <p:nvGrpSpPr>
            <p:cNvPr id="18" name="Group 31">
              <a:extLst>
                <a:ext uri="{FF2B5EF4-FFF2-40B4-BE49-F238E27FC236}">
                  <a16:creationId xmlns:a16="http://schemas.microsoft.com/office/drawing/2014/main" id="{E9D159E9-A103-62A2-B273-A83E587612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792250" y="108603350"/>
              <a:ext cx="1972575" cy="454434"/>
              <a:chOff x="104055075" y="109144370"/>
              <a:chExt cx="1972575" cy="454434"/>
            </a:xfrm>
          </p:grpSpPr>
          <p:sp>
            <p:nvSpPr>
              <p:cNvPr id="21" name="Line 32">
                <a:extLst>
                  <a:ext uri="{FF2B5EF4-FFF2-40B4-BE49-F238E27FC236}">
                    <a16:creationId xmlns:a16="http://schemas.microsoft.com/office/drawing/2014/main" id="{F2AD8BB7-B8BB-FEA4-DBBC-A13F276F8F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055075" y="109263754"/>
                <a:ext cx="1967250" cy="0"/>
              </a:xfrm>
              <a:prstGeom prst="line">
                <a:avLst/>
              </a:prstGeom>
              <a:noFill/>
              <a:ln w="12700" algn="ctr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33773" tIns="33773" rIns="33773" bIns="33773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ID" sz="10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22" name="Line 33">
                <a:extLst>
                  <a:ext uri="{FF2B5EF4-FFF2-40B4-BE49-F238E27FC236}">
                    <a16:creationId xmlns:a16="http://schemas.microsoft.com/office/drawing/2014/main" id="{85ABD1E8-3236-E5F8-1033-F98C958CB6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6027650" y="109144370"/>
                <a:ext cx="0" cy="108000"/>
              </a:xfrm>
              <a:prstGeom prst="line">
                <a:avLst/>
              </a:prstGeom>
              <a:noFill/>
              <a:ln w="12700" algn="ctr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33773" tIns="33773" rIns="33773" bIns="33773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ID" sz="10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23" name="Line 35">
                <a:extLst>
                  <a:ext uri="{FF2B5EF4-FFF2-40B4-BE49-F238E27FC236}">
                    <a16:creationId xmlns:a16="http://schemas.microsoft.com/office/drawing/2014/main" id="{741A3599-5BBB-F055-D7FE-40EF9A62EE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063074" y="109265853"/>
                <a:ext cx="0" cy="332951"/>
              </a:xfrm>
              <a:prstGeom prst="line">
                <a:avLst/>
              </a:prstGeom>
              <a:noFill/>
              <a:ln w="12700" algn="ctr">
                <a:solidFill>
                  <a:srgbClr val="0033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33773" tIns="33773" rIns="33773" bIns="33773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ID" sz="100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</a:endParaRPr>
              </a:p>
            </p:txBody>
          </p:sp>
        </p:grpSp>
        <p:sp>
          <p:nvSpPr>
            <p:cNvPr id="19" name="Text Box 36">
              <a:extLst>
                <a:ext uri="{FF2B5EF4-FFF2-40B4-BE49-F238E27FC236}">
                  <a16:creationId xmlns:a16="http://schemas.microsoft.com/office/drawing/2014/main" id="{F9F69E33-B67B-BBCC-40B2-67A6E195F5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957799" y="109238156"/>
              <a:ext cx="287348" cy="63024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lIns="33773" tIns="33773" rIns="33773" bIns="33773"/>
            <a:lstStyle/>
            <a:p>
              <a:pPr defTabSz="84435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ID" sz="1200" b="1" dirty="0">
                  <a:solidFill>
                    <a:srgbClr val="003366"/>
                  </a:solidFill>
                  <a:latin typeface="Arial"/>
                  <a:ea typeface="SimSun" panose="02010600030101010101" pitchFamily="2" charset="-122"/>
                  <a:cs typeface="Arial" panose="020B0604020202020204" pitchFamily="34" charset="0"/>
                </a:rPr>
                <a:t>2</a:t>
              </a:r>
              <a:endParaRPr lang="en-US" sz="1000" dirty="0">
                <a:solidFill>
                  <a:srgbClr val="000000"/>
                </a:solidFill>
                <a:latin typeface="Arial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0" name="Text Box 37">
              <a:extLst>
                <a:ext uri="{FF2B5EF4-FFF2-40B4-BE49-F238E27FC236}">
                  <a16:creationId xmlns:a16="http://schemas.microsoft.com/office/drawing/2014/main" id="{57EAB897-F0A7-D41F-13B6-FCB3946CB0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930214" y="110806610"/>
              <a:ext cx="292131" cy="554499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lIns="33773" tIns="33773" rIns="33773" bIns="33773"/>
            <a:lstStyle/>
            <a:p>
              <a:pPr defTabSz="84435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ID" sz="1200" b="1" dirty="0">
                  <a:solidFill>
                    <a:srgbClr val="33CCCC"/>
                  </a:solidFill>
                  <a:latin typeface="Arial"/>
                  <a:ea typeface="SimSun" panose="02010600030101010101" pitchFamily="2" charset="-122"/>
                  <a:cs typeface="Arial" panose="020B0604020202020204" pitchFamily="34" charset="0"/>
                </a:rPr>
                <a:t>3</a:t>
              </a:r>
              <a:endParaRPr lang="en-US" sz="1000" dirty="0">
                <a:solidFill>
                  <a:srgbClr val="000000"/>
                </a:solidFill>
                <a:latin typeface="Arial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32" name="Text Box 18">
            <a:extLst>
              <a:ext uri="{FF2B5EF4-FFF2-40B4-BE49-F238E27FC236}">
                <a16:creationId xmlns:a16="http://schemas.microsoft.com/office/drawing/2014/main" id="{4E983204-6A6A-0E86-013F-D3770D2C9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84" y="3055695"/>
            <a:ext cx="2495162" cy="1069837"/>
          </a:xfrm>
          <a:prstGeom prst="rect">
            <a:avLst/>
          </a:prstGeom>
          <a:noFill/>
          <a:ln w="38100" algn="in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lIns="33773" tIns="33773" rIns="33773" bIns="33773"/>
          <a:lstStyle/>
          <a:p>
            <a:pPr algn="ctr" defTabSz="84435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3366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Indonesia – Radiation Data Monitoring System (I-RDMS)</a:t>
            </a:r>
            <a:endParaRPr lang="en-US" sz="4000" dirty="0">
              <a:solidFill>
                <a:srgbClr val="000000"/>
              </a:solidFill>
              <a:latin typeface="Arial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63FA70-8F8B-B734-1A6E-42DFACD2379B}"/>
              </a:ext>
            </a:extLst>
          </p:cNvPr>
          <p:cNvSpPr txBox="1"/>
          <p:nvPr/>
        </p:nvSpPr>
        <p:spPr>
          <a:xfrm>
            <a:off x="-168" y="5078137"/>
            <a:ext cx="332232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I-RDMS Installation in CTBT station</a:t>
            </a:r>
            <a:endParaRPr lang="en-US" sz="1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2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placement at the Indonesia CTBT station produces </a:t>
            </a:r>
            <a:r>
              <a:rPr lang="en-US" sz="1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verification of information </a:t>
            </a:r>
            <a:r>
              <a:rPr lang="en-US" sz="12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regarding any </a:t>
            </a:r>
            <a:r>
              <a:rPr lang="en-US" sz="1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incident of nuclear weapons</a:t>
            </a:r>
            <a:r>
              <a:rPr lang="en-US" sz="12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related activity and whether the </a:t>
            </a:r>
            <a:r>
              <a:rPr lang="en-US" sz="1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effects of radiation </a:t>
            </a:r>
            <a:r>
              <a:rPr lang="en-US" sz="12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reached Indonesia. It is also purposed to </a:t>
            </a:r>
            <a:r>
              <a:rPr lang="en-US" sz="1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obtain the baseline data on environmental radioactivity</a:t>
            </a:r>
            <a:r>
              <a:rPr lang="en-US" sz="12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under normal conditions.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1987EFD-B7F4-2098-9094-A3366695CA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52427" y="2022457"/>
            <a:ext cx="1525146" cy="2058530"/>
          </a:xfrm>
          <a:prstGeom prst="rect">
            <a:avLst/>
          </a:prstGeom>
          <a:noFill/>
          <a:ln>
            <a:noFill/>
          </a:ln>
          <a:effectLst>
            <a:outerShdw dist="139700" dir="2700000" algn="tl">
              <a:srgbClr val="333333">
                <a:alpha val="64999"/>
              </a:srgbClr>
            </a:outerShdw>
          </a:effectLst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0AAACC7A-4C4B-519E-A8A6-9924FDFD51AD}"/>
              </a:ext>
            </a:extLst>
          </p:cNvPr>
          <p:cNvGrpSpPr>
            <a:grpSpLocks noChangeAspect="1"/>
          </p:cNvGrpSpPr>
          <p:nvPr/>
        </p:nvGrpSpPr>
        <p:grpSpPr>
          <a:xfrm>
            <a:off x="7953428" y="1148627"/>
            <a:ext cx="4068744" cy="2561873"/>
            <a:chOff x="0" y="1524000"/>
            <a:chExt cx="6051007" cy="381000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9F37B0E-54E4-9B0D-4CC5-DACE81AC42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1417"/>
            <a:stretch/>
          </p:blipFill>
          <p:spPr>
            <a:xfrm>
              <a:off x="0" y="1524000"/>
              <a:ext cx="6051007" cy="38100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36346C3-3E50-8C38-B8EB-E89B98DE6819}"/>
                </a:ext>
              </a:extLst>
            </p:cNvPr>
            <p:cNvSpPr txBox="1"/>
            <p:nvPr/>
          </p:nvSpPr>
          <p:spPr>
            <a:xfrm>
              <a:off x="1729373" y="4399342"/>
              <a:ext cx="927271" cy="471645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</p:spPr>
          <p:txBody>
            <a:bodyPr wrap="square">
              <a:spAutoFit/>
            </a:bodyPr>
            <a:lstStyle/>
            <a:p>
              <a:pPr lvl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altLang="en-US" sz="7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Calibri" pitchFamily="34" charset="0"/>
                </a:rPr>
                <a:t>LEM</a:t>
              </a:r>
              <a:br>
                <a:rPr lang="en-US" altLang="en-US" sz="7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Calibri" pitchFamily="34" charset="0"/>
                </a:rPr>
              </a:br>
              <a:r>
                <a:rPr lang="en-US" altLang="en-US" sz="7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Calibri" pitchFamily="34" charset="0"/>
                </a:rPr>
                <a:t>50,19±0,69</a:t>
              </a:r>
              <a:endParaRPr lang="en-US" altLang="en-US" sz="700" dirty="0">
                <a:solidFill>
                  <a:srgbClr val="000000"/>
                </a:solidFill>
                <a:latin typeface="Arial" pitchFamily="34" charset="0"/>
                <a:ea typeface="Calibri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E123538-1E8C-982C-0BA2-CF68898E25D1}"/>
                </a:ext>
              </a:extLst>
            </p:cNvPr>
            <p:cNvSpPr txBox="1"/>
            <p:nvPr/>
          </p:nvSpPr>
          <p:spPr>
            <a:xfrm>
              <a:off x="2795731" y="3156901"/>
              <a:ext cx="927271" cy="471645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</p:spPr>
          <p:txBody>
            <a:bodyPr wrap="square">
              <a:spAutoFit/>
            </a:bodyPr>
            <a:lstStyle/>
            <a:p>
              <a:pPr lvl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altLang="en-US" sz="7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Calibri" pitchFamily="34" charset="0"/>
                </a:rPr>
                <a:t>KAPI</a:t>
              </a:r>
              <a:br>
                <a:rPr lang="en-US" altLang="en-US" sz="7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Calibri" pitchFamily="34" charset="0"/>
                </a:rPr>
              </a:br>
              <a:r>
                <a:rPr lang="en-US" altLang="en-US" sz="7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Calibri" pitchFamily="34" charset="0"/>
                </a:rPr>
                <a:t>79,17±3,28</a:t>
              </a:r>
              <a:endParaRPr lang="en-US" altLang="en-US" sz="700" dirty="0">
                <a:solidFill>
                  <a:srgbClr val="000000"/>
                </a:solidFill>
                <a:latin typeface="Arial" pitchFamily="34" charset="0"/>
                <a:ea typeface="Calibri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0C11B74-E4A4-944B-5E09-F2899C20B787}"/>
                </a:ext>
              </a:extLst>
            </p:cNvPr>
            <p:cNvSpPr txBox="1"/>
            <p:nvPr/>
          </p:nvSpPr>
          <p:spPr>
            <a:xfrm>
              <a:off x="3156299" y="4536765"/>
              <a:ext cx="927271" cy="471645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</p:spPr>
          <p:txBody>
            <a:bodyPr wrap="square">
              <a:spAutoFit/>
            </a:bodyPr>
            <a:lstStyle/>
            <a:p>
              <a:pPr lvl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altLang="en-US" sz="7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Calibri" pitchFamily="34" charset="0"/>
                </a:rPr>
                <a:t>BATI</a:t>
              </a:r>
              <a:br>
                <a:rPr lang="en-US" altLang="en-US" sz="7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Calibri" pitchFamily="34" charset="0"/>
                </a:rPr>
              </a:br>
              <a:r>
                <a:rPr lang="en-US" altLang="en-US" sz="7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Calibri" pitchFamily="34" charset="0"/>
                </a:rPr>
                <a:t>35,18±1,63</a:t>
              </a:r>
              <a:endParaRPr lang="en-US" altLang="en-US" sz="700" dirty="0">
                <a:solidFill>
                  <a:srgbClr val="000000"/>
                </a:solidFill>
                <a:latin typeface="Arial" pitchFamily="34" charset="0"/>
                <a:ea typeface="Calibri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3A3F0B4-60B6-78F8-8075-0CA3B43E9EC0}"/>
                </a:ext>
              </a:extLst>
            </p:cNvPr>
            <p:cNvSpPr txBox="1"/>
            <p:nvPr/>
          </p:nvSpPr>
          <p:spPr>
            <a:xfrm>
              <a:off x="4023840" y="3552064"/>
              <a:ext cx="927271" cy="467831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</p:spPr>
          <p:txBody>
            <a:bodyPr wrap="square">
              <a:spAutoFit/>
            </a:bodyPr>
            <a:lstStyle/>
            <a:p>
              <a:pPr lvl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altLang="en-US" sz="7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Calibri" pitchFamily="34" charset="0"/>
                </a:rPr>
                <a:t>SIJI</a:t>
              </a:r>
              <a:br>
                <a:rPr lang="en-US" altLang="en-US" sz="7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Calibri" pitchFamily="34" charset="0"/>
                </a:rPr>
              </a:br>
              <a:r>
                <a:rPr lang="en-US" altLang="en-US" sz="7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Calibri" pitchFamily="34" charset="0"/>
                </a:rPr>
                <a:t>70,46±0,48</a:t>
              </a:r>
              <a:endParaRPr lang="en-US" altLang="en-US" sz="700" dirty="0">
                <a:solidFill>
                  <a:srgbClr val="000000"/>
                </a:solidFill>
                <a:latin typeface="Arial" pitchFamily="34" charset="0"/>
                <a:ea typeface="Calibri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2E28558-1C8F-5459-4E4A-A2F10B9FBBFF}"/>
                </a:ext>
              </a:extLst>
            </p:cNvPr>
            <p:cNvSpPr txBox="1"/>
            <p:nvPr/>
          </p:nvSpPr>
          <p:spPr>
            <a:xfrm>
              <a:off x="5103867" y="3734942"/>
              <a:ext cx="927271" cy="467831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</p:spPr>
          <p:txBody>
            <a:bodyPr wrap="square">
              <a:spAutoFit/>
            </a:bodyPr>
            <a:lstStyle/>
            <a:p>
              <a:pPr lvl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altLang="en-US" sz="7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Calibri" pitchFamily="34" charset="0"/>
                </a:rPr>
                <a:t>JAY</a:t>
              </a:r>
              <a:br>
                <a:rPr lang="en-US" altLang="en-US" sz="7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Calibri" pitchFamily="34" charset="0"/>
                </a:rPr>
              </a:br>
              <a:r>
                <a:rPr lang="en-US" altLang="en-US" sz="7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Calibri" pitchFamily="34" charset="0"/>
                </a:rPr>
                <a:t>13,17±1,49</a:t>
              </a:r>
              <a:endParaRPr lang="en-US" altLang="en-US" sz="700" dirty="0">
                <a:solidFill>
                  <a:srgbClr val="000000"/>
                </a:solidFill>
                <a:latin typeface="Arial" pitchFamily="34" charset="0"/>
                <a:ea typeface="Calibri" pitchFamily="34" charset="0"/>
              </a:endParaRPr>
            </a:p>
          </p:txBody>
        </p:sp>
      </p:grpSp>
      <p:graphicFrame>
        <p:nvGraphicFramePr>
          <p:cNvPr id="37" name="Diagram 36">
            <a:extLst>
              <a:ext uri="{FF2B5EF4-FFF2-40B4-BE49-F238E27FC236}">
                <a16:creationId xmlns:a16="http://schemas.microsoft.com/office/drawing/2014/main" id="{F111C885-B8C0-A8F6-ACCA-8AEA0B7719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9688251"/>
              </p:ext>
            </p:extLst>
          </p:nvPr>
        </p:nvGraphicFramePr>
        <p:xfrm>
          <a:off x="5227625" y="1050560"/>
          <a:ext cx="4237592" cy="2198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9C84A02E-0EB1-D499-5774-77FE1BE21742}"/>
              </a:ext>
            </a:extLst>
          </p:cNvPr>
          <p:cNvSpPr txBox="1"/>
          <p:nvPr/>
        </p:nvSpPr>
        <p:spPr>
          <a:xfrm>
            <a:off x="6382601" y="3923146"/>
            <a:ext cx="1996943" cy="429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altLang="en-US" sz="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</a:rPr>
              <a:t>ENVINET SARA-101-L4-H </a:t>
            </a:r>
            <a:r>
              <a:rPr lang="en-US" altLang="en-US" sz="700" dirty="0">
                <a:solidFill>
                  <a:srgbClr val="000000"/>
                </a:solidFill>
                <a:latin typeface="Arial" pitchFamily="34" charset="0"/>
                <a:ea typeface="Calibri" pitchFamily="34" charset="0"/>
              </a:rPr>
              <a:t>Detector</a:t>
            </a:r>
            <a:br>
              <a:rPr lang="en-US" altLang="en-US" sz="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</a:rPr>
            </a:br>
            <a:r>
              <a:rPr lang="en-US" altLang="en-US" sz="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</a:rPr>
              <a:t>Spectroscopic</a:t>
            </a:r>
            <a:r>
              <a:rPr lang="en-US" altLang="en-US" sz="700" dirty="0">
                <a:solidFill>
                  <a:srgbClr val="000000"/>
                </a:solidFill>
                <a:latin typeface="Arial" pitchFamily="34" charset="0"/>
                <a:ea typeface="Calibri" pitchFamily="34" charset="0"/>
              </a:rPr>
              <a:t> </a:t>
            </a:r>
            <a:r>
              <a:rPr lang="en-US" altLang="en-US" sz="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</a:rPr>
              <a:t>Gamma</a:t>
            </a:r>
            <a:r>
              <a:rPr lang="en-US" altLang="en-US" sz="700" dirty="0">
                <a:solidFill>
                  <a:srgbClr val="000000"/>
                </a:solidFill>
                <a:latin typeface="Arial" pitchFamily="34" charset="0"/>
                <a:ea typeface="Calibri" pitchFamily="34" charset="0"/>
              </a:rPr>
              <a:t> Detector –  </a:t>
            </a:r>
            <a:r>
              <a:rPr lang="en-US" altLang="en-US" sz="7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</a:rPr>
              <a:t>NaI</a:t>
            </a:r>
            <a:r>
              <a:rPr lang="en-US" altLang="en-US" sz="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</a:rPr>
              <a:t>(Tl) Scintillation</a:t>
            </a:r>
            <a:r>
              <a:rPr lang="en-US" altLang="en-US" sz="700" dirty="0">
                <a:solidFill>
                  <a:srgbClr val="000000"/>
                </a:solidFill>
                <a:latin typeface="Arial" pitchFamily="34" charset="0"/>
                <a:ea typeface="Calibri" pitchFamily="34" charset="0"/>
              </a:rPr>
              <a:t> Detector</a:t>
            </a:r>
            <a:r>
              <a:rPr lang="en-US" altLang="en-US" sz="7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</a:rPr>
              <a:t> </a:t>
            </a:r>
            <a:r>
              <a:rPr lang="en-US" altLang="en-US" sz="700" dirty="0">
                <a:solidFill>
                  <a:srgbClr val="000000"/>
                </a:solidFill>
                <a:latin typeface="Arial" pitchFamily="34" charset="0"/>
                <a:ea typeface="Calibri" pitchFamily="34" charset="0"/>
              </a:rPr>
              <a:t>1,5“ x 1,5”</a:t>
            </a:r>
          </a:p>
        </p:txBody>
      </p:sp>
      <p:sp>
        <p:nvSpPr>
          <p:cNvPr id="79" name="Text Placeholder 7">
            <a:extLst>
              <a:ext uri="{FF2B5EF4-FFF2-40B4-BE49-F238E27FC236}">
                <a16:creationId xmlns:a16="http://schemas.microsoft.com/office/drawing/2014/main" id="{9F65BE21-D32D-392C-77C6-689B754B8DE3}"/>
              </a:ext>
            </a:extLst>
          </p:cNvPr>
          <p:cNvSpPr txBox="1">
            <a:spLocks/>
          </p:cNvSpPr>
          <p:nvPr/>
        </p:nvSpPr>
        <p:spPr>
          <a:xfrm>
            <a:off x="9709631" y="1370378"/>
            <a:ext cx="2535543" cy="50400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Average </a:t>
            </a:r>
            <a:r>
              <a:rPr lang="en-US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backround</a:t>
            </a: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 GDR in CTBT Station Based on IRDMS data (</a:t>
            </a:r>
            <a:r>
              <a:rPr lang="en-US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nSv</a:t>
            </a: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/h)</a:t>
            </a:r>
          </a:p>
        </p:txBody>
      </p:sp>
      <p:graphicFrame>
        <p:nvGraphicFramePr>
          <p:cNvPr id="80" name="Diagram 79">
            <a:extLst>
              <a:ext uri="{FF2B5EF4-FFF2-40B4-BE49-F238E27FC236}">
                <a16:creationId xmlns:a16="http://schemas.microsoft.com/office/drawing/2014/main" id="{201660EE-7504-1A8F-35C5-F7A04F88CB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9223767"/>
              </p:ext>
            </p:extLst>
          </p:nvPr>
        </p:nvGraphicFramePr>
        <p:xfrm>
          <a:off x="3322152" y="4944936"/>
          <a:ext cx="1189079" cy="412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C938A968-9179-A8C8-8D42-D80B84EA74FC}"/>
              </a:ext>
            </a:extLst>
          </p:cNvPr>
          <p:cNvSpPr/>
          <p:nvPr/>
        </p:nvSpPr>
        <p:spPr>
          <a:xfrm>
            <a:off x="6327164" y="4944936"/>
            <a:ext cx="1199369" cy="303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Daily monitoring</a:t>
            </a:r>
            <a:endParaRPr lang="en-ID" sz="1050" b="1" dirty="0"/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310A772-B1FD-0B14-7C52-2BED753592CB}"/>
              </a:ext>
            </a:extLst>
          </p:cNvPr>
          <p:cNvCxnSpPr>
            <a:cxnSpLocks/>
            <a:stCxn id="80" idx="3"/>
            <a:endCxn id="81" idx="1"/>
          </p:cNvCxnSpPr>
          <p:nvPr/>
        </p:nvCxnSpPr>
        <p:spPr>
          <a:xfrm flipV="1">
            <a:off x="4511231" y="5096713"/>
            <a:ext cx="1815933" cy="54340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12E97203-E8FD-9EEF-4DC6-209B256AF5DD}"/>
              </a:ext>
            </a:extLst>
          </p:cNvPr>
          <p:cNvCxnSpPr>
            <a:cxnSpLocks/>
            <a:stCxn id="80" idx="3"/>
            <a:endCxn id="41" idx="1"/>
          </p:cNvCxnSpPr>
          <p:nvPr/>
        </p:nvCxnSpPr>
        <p:spPr>
          <a:xfrm>
            <a:off x="4511231" y="5151053"/>
            <a:ext cx="1824792" cy="571910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9FF45851-B296-61FE-091C-154EA16DCE2A}"/>
              </a:ext>
            </a:extLst>
          </p:cNvPr>
          <p:cNvCxnSpPr>
            <a:cxnSpLocks/>
            <a:stCxn id="80" idx="3"/>
            <a:endCxn id="49" idx="1"/>
          </p:cNvCxnSpPr>
          <p:nvPr/>
        </p:nvCxnSpPr>
        <p:spPr>
          <a:xfrm>
            <a:off x="4511231" y="5151053"/>
            <a:ext cx="1815932" cy="1215015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C825C0B3-62DF-1725-0069-4900338C2D69}"/>
              </a:ext>
            </a:extLst>
          </p:cNvPr>
          <p:cNvSpPr/>
          <p:nvPr/>
        </p:nvSpPr>
        <p:spPr>
          <a:xfrm>
            <a:off x="8121946" y="4819065"/>
            <a:ext cx="1293849" cy="555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/>
              <a:t>Gamma dose rate (GDR) trendline, temperature, battery voltage, connection status</a:t>
            </a:r>
            <a:endParaRPr lang="en-ID" sz="800" b="1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5A2B08C-7A7A-65CC-EDDB-540948A98ABD}"/>
              </a:ext>
            </a:extLst>
          </p:cNvPr>
          <p:cNvSpPr/>
          <p:nvPr/>
        </p:nvSpPr>
        <p:spPr>
          <a:xfrm>
            <a:off x="8115697" y="5445316"/>
            <a:ext cx="1300098" cy="555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/>
              <a:t>Technical failure or increasing GDR (rotating alarm, email, SMS)</a:t>
            </a:r>
            <a:endParaRPr lang="en-ID" sz="800" b="1" dirty="0"/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8BB9EDB0-27C6-11FF-4C24-C9C043267D8F}"/>
              </a:ext>
            </a:extLst>
          </p:cNvPr>
          <p:cNvCxnSpPr>
            <a:cxnSpLocks/>
          </p:cNvCxnSpPr>
          <p:nvPr/>
        </p:nvCxnSpPr>
        <p:spPr>
          <a:xfrm>
            <a:off x="7719698" y="5098647"/>
            <a:ext cx="26416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CE4FCA31-B584-08AB-4489-49B35537E33E}"/>
              </a:ext>
            </a:extLst>
          </p:cNvPr>
          <p:cNvCxnSpPr>
            <a:cxnSpLocks/>
          </p:cNvCxnSpPr>
          <p:nvPr/>
        </p:nvCxnSpPr>
        <p:spPr>
          <a:xfrm>
            <a:off x="7713448" y="5722963"/>
            <a:ext cx="26416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C5B73CE2-6E9A-0179-0F2C-0CC9D4A8A6FC}"/>
              </a:ext>
            </a:extLst>
          </p:cNvPr>
          <p:cNvSpPr/>
          <p:nvPr/>
        </p:nvSpPr>
        <p:spPr>
          <a:xfrm>
            <a:off x="8115697" y="6071567"/>
            <a:ext cx="1300099" cy="694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/>
              <a:t>1. Ensure the data quality and equipment performance</a:t>
            </a:r>
          </a:p>
          <a:p>
            <a:r>
              <a:rPr lang="en-US" sz="800" b="1" dirty="0"/>
              <a:t>2. Prevent any potential failure</a:t>
            </a:r>
            <a:endParaRPr lang="en-ID" sz="800" b="1" dirty="0"/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C7B7AF19-B823-46A3-9E7C-C7CAAC9AE229}"/>
              </a:ext>
            </a:extLst>
          </p:cNvPr>
          <p:cNvCxnSpPr>
            <a:cxnSpLocks/>
          </p:cNvCxnSpPr>
          <p:nvPr/>
        </p:nvCxnSpPr>
        <p:spPr>
          <a:xfrm>
            <a:off x="7719061" y="6347279"/>
            <a:ext cx="26416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D9BF2D44-2191-E8BE-D0A3-1D30ABD9845D}"/>
              </a:ext>
            </a:extLst>
          </p:cNvPr>
          <p:cNvSpPr txBox="1"/>
          <p:nvPr/>
        </p:nvSpPr>
        <p:spPr>
          <a:xfrm>
            <a:off x="9553884" y="3787511"/>
            <a:ext cx="2535543" cy="299550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altLang="en-US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alibri" pitchFamily="34" charset="0"/>
              </a:rPr>
              <a:t>Conclusions</a:t>
            </a:r>
          </a:p>
          <a:p>
            <a:pPr marL="228600" lvl="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altLang="en-US" sz="800" dirty="0">
                <a:solidFill>
                  <a:srgbClr val="000000"/>
                </a:solidFill>
                <a:latin typeface="Arial" pitchFamily="34" charset="0"/>
                <a:ea typeface="Calibri" pitchFamily="34" charset="0"/>
              </a:rPr>
              <a:t>The I-RDMS at the CTBT station continues to </a:t>
            </a:r>
            <a:r>
              <a:rPr lang="en-US" altLang="en-US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</a:rPr>
              <a:t>provide environmental radioactivity monitoring data </a:t>
            </a:r>
            <a:r>
              <a:rPr lang="en-US" altLang="en-US" sz="800" dirty="0">
                <a:solidFill>
                  <a:srgbClr val="000000"/>
                </a:solidFill>
                <a:latin typeface="Arial" pitchFamily="34" charset="0"/>
                <a:ea typeface="Calibri" pitchFamily="34" charset="0"/>
              </a:rPr>
              <a:t>with varying values for each region.</a:t>
            </a:r>
          </a:p>
          <a:p>
            <a:pPr marL="228600" lvl="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altLang="en-US" sz="800" dirty="0">
                <a:solidFill>
                  <a:srgbClr val="000000"/>
                </a:solidFill>
                <a:latin typeface="Arial" pitchFamily="34" charset="0"/>
                <a:ea typeface="Calibri" pitchFamily="34" charset="0"/>
              </a:rPr>
              <a:t>BAPETEN is working with the BMKG to gradually increase the number of detectors to </a:t>
            </a:r>
            <a:r>
              <a:rPr lang="en-US" altLang="en-US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</a:rPr>
              <a:t>expand the surveillance area </a:t>
            </a:r>
            <a:r>
              <a:rPr lang="en-US" altLang="en-US" sz="800" dirty="0">
                <a:solidFill>
                  <a:srgbClr val="000000"/>
                </a:solidFill>
                <a:latin typeface="Arial" pitchFamily="34" charset="0"/>
                <a:ea typeface="Calibri" pitchFamily="34" charset="0"/>
              </a:rPr>
              <a:t>in Indonesia. Beside of 5 CTBT stations in 2018, BAPETEN also had installed 17 stations in BMKG stations since 2019-2022 and continue to achieve the target.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altLang="en-US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</a:rPr>
              <a:t>Recommendations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altLang="en-US" sz="800" dirty="0">
                <a:solidFill>
                  <a:srgbClr val="000000"/>
                </a:solidFill>
                <a:latin typeface="Arial" pitchFamily="34" charset="0"/>
                <a:ea typeface="Calibri" pitchFamily="34" charset="0"/>
              </a:rPr>
              <a:t>Hopefully there will be an opportunity to </a:t>
            </a:r>
            <a:r>
              <a:rPr lang="en-US" altLang="en-US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</a:rPr>
              <a:t>share knowledge </a:t>
            </a:r>
            <a:r>
              <a:rPr lang="en-US" altLang="en-US" sz="800" dirty="0">
                <a:solidFill>
                  <a:srgbClr val="000000"/>
                </a:solidFill>
                <a:latin typeface="Arial" pitchFamily="34" charset="0"/>
                <a:ea typeface="Calibri" pitchFamily="34" charset="0"/>
              </a:rPr>
              <a:t>from countries that have similar systems on how to </a:t>
            </a:r>
            <a:r>
              <a:rPr lang="en-US" altLang="en-US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</a:rPr>
              <a:t>maintain the equipment</a:t>
            </a:r>
            <a:r>
              <a:rPr lang="en-US" altLang="en-US" sz="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</a:rPr>
              <a:t>, </a:t>
            </a:r>
            <a:r>
              <a:rPr lang="en-US" altLang="en-US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</a:rPr>
              <a:t>ensure the data quality</a:t>
            </a:r>
            <a:r>
              <a:rPr lang="en-US" altLang="en-US" sz="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</a:rPr>
              <a:t>, </a:t>
            </a:r>
            <a:r>
              <a:rPr lang="en-US" altLang="en-US" sz="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</a:rPr>
              <a:t>alayze</a:t>
            </a:r>
            <a:r>
              <a:rPr lang="en-US" altLang="en-US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</a:rPr>
              <a:t> the data</a:t>
            </a:r>
            <a:r>
              <a:rPr lang="en-US" altLang="en-US" sz="8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</a:rPr>
              <a:t>,</a:t>
            </a:r>
            <a:r>
              <a:rPr lang="en-US" altLang="en-US" sz="800" dirty="0">
                <a:solidFill>
                  <a:srgbClr val="000000"/>
                </a:solidFill>
                <a:latin typeface="Arial" pitchFamily="34" charset="0"/>
                <a:ea typeface="Calibri" pitchFamily="34" charset="0"/>
              </a:rPr>
              <a:t> </a:t>
            </a:r>
            <a:r>
              <a:rPr lang="en-US" altLang="en-US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</a:rPr>
              <a:t>share the data </a:t>
            </a:r>
            <a:r>
              <a:rPr lang="en-US" altLang="en-US" sz="800" dirty="0">
                <a:solidFill>
                  <a:srgbClr val="000000"/>
                </a:solidFill>
                <a:latin typeface="Arial" pitchFamily="34" charset="0"/>
                <a:ea typeface="Calibri" pitchFamily="34" charset="0"/>
              </a:rPr>
              <a:t>to the related stakeholder, and </a:t>
            </a:r>
            <a:r>
              <a:rPr lang="en-US" altLang="en-US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</a:rPr>
              <a:t>respond the radiological alarm/notifications</a:t>
            </a:r>
            <a:r>
              <a:rPr lang="en-US" altLang="en-US" sz="800" dirty="0">
                <a:solidFill>
                  <a:srgbClr val="000000"/>
                </a:solidFill>
                <a:latin typeface="Arial" pitchFamily="34" charset="0"/>
                <a:ea typeface="Calibri" pitchFamily="34" charset="0"/>
              </a:rPr>
              <a:t>.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D4144BC-6442-30B6-061E-F54351A1DBD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3355" y="4330469"/>
            <a:ext cx="2806158" cy="686005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A3D40FE0-4708-0F8B-D0F9-31C0AF9240B4}"/>
              </a:ext>
            </a:extLst>
          </p:cNvPr>
          <p:cNvSpPr/>
          <p:nvPr/>
        </p:nvSpPr>
        <p:spPr>
          <a:xfrm>
            <a:off x="6336023" y="5571186"/>
            <a:ext cx="1199369" cy="303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/>
              <a:t>A</a:t>
            </a:r>
            <a:r>
              <a:rPr lang="en-US" sz="1050" b="1" dirty="0" err="1"/>
              <a:t>larm</a:t>
            </a:r>
            <a:endParaRPr lang="en-ID" sz="1050" b="1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19F4491E-CD4F-9A03-05BF-B5A19DDB4622}"/>
              </a:ext>
            </a:extLst>
          </p:cNvPr>
          <p:cNvSpPr/>
          <p:nvPr/>
        </p:nvSpPr>
        <p:spPr>
          <a:xfrm>
            <a:off x="6327163" y="6018722"/>
            <a:ext cx="1199369" cy="6946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Preventive maintenance &amp; energy calibration</a:t>
            </a:r>
            <a:endParaRPr lang="en-ID" sz="1050" b="1" dirty="0"/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2746</TotalTime>
  <Words>471</Words>
  <Application>Microsoft Office PowerPoint</Application>
  <PresentationFormat>Widescreen</PresentationFormat>
  <Paragraphs>49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Alifia Rahmawati</cp:lastModifiedBy>
  <cp:revision>29</cp:revision>
  <dcterms:created xsi:type="dcterms:W3CDTF">2023-04-18T13:25:54Z</dcterms:created>
  <dcterms:modified xsi:type="dcterms:W3CDTF">2023-06-10T08:45:02Z</dcterms:modified>
</cp:coreProperties>
</file>