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varScale="1">
        <p:scale>
          <a:sx n="118" d="100"/>
          <a:sy n="118" d="100"/>
        </p:scale>
        <p:origin x="14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78AC2-9BC4-4B18-8064-434DA83AE67B}" type="datetimeFigureOut">
              <a:rPr lang="en-US" smtClean="0"/>
              <a:t>6/10/2023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8C76F-5D46-4400-89E0-6EBCDBAF346E}" type="slidenum">
              <a:rPr lang="en-US" smtClean="0"/>
              <a:t>‹#›</a:t>
            </a:fld>
            <a:endParaRPr lang="en-US"/>
          </a:p>
        </p:txBody>
      </p:sp>
    </p:spTree>
    <p:extLst>
      <p:ext uri="{BB962C8B-B14F-4D97-AF65-F5344CB8AC3E}">
        <p14:creationId xmlns:p14="http://schemas.microsoft.com/office/powerpoint/2010/main" val="1367309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8C76F-5D46-4400-89E0-6EBCDBAF346E}" type="slidenum">
              <a:rPr lang="en-US" smtClean="0"/>
              <a:t>1</a:t>
            </a:fld>
            <a:endParaRPr lang="en-US"/>
          </a:p>
        </p:txBody>
      </p:sp>
    </p:spTree>
    <p:extLst>
      <p:ext uri="{BB962C8B-B14F-4D97-AF65-F5344CB8AC3E}">
        <p14:creationId xmlns:p14="http://schemas.microsoft.com/office/powerpoint/2010/main" val="398242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a:solidFill>
                  <a:schemeClr val="bg1"/>
                </a:solidFill>
                <a:latin typeface="Arial" panose="020B0604020202020204" pitchFamily="34" charset="0"/>
                <a:cs typeface="Arial" panose="020B0604020202020204" pitchFamily="34" charset="0"/>
              </a:rPr>
              <a:t>P2.4-271</a:t>
            </a:r>
            <a:endParaRPr lang="en-AT" sz="11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2061274" y="66629"/>
            <a:ext cx="8547316" cy="1015663"/>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End-to-end numerical simulation of explosion cavity creation, cavity circulation processes, subsurface gas transport, and prompt atmospheric releases</a:t>
            </a:r>
            <a:endParaRPr lang="en-AT" sz="160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S. Ezzedine, C. Velsko, T. Antoun, &amp; W. Walter</a:t>
            </a:r>
            <a:endParaRPr lang="en-AT" sz="16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Lawrence Livermore National Laboratory</a:t>
            </a:r>
            <a:endParaRPr lang="en-AT" sz="1200"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531E203-0DF7-9913-9EA7-7BAFDBA85E81}"/>
              </a:ext>
            </a:extLst>
          </p:cNvPr>
          <p:cNvGrpSpPr/>
          <p:nvPr/>
        </p:nvGrpSpPr>
        <p:grpSpPr>
          <a:xfrm>
            <a:off x="105449" y="1126420"/>
            <a:ext cx="4216016" cy="2687774"/>
            <a:chOff x="1436710" y="20638449"/>
            <a:chExt cx="7205472" cy="4593597"/>
          </a:xfrm>
        </p:grpSpPr>
        <p:pic>
          <p:nvPicPr>
            <p:cNvPr id="5" name="Picture 4">
              <a:extLst>
                <a:ext uri="{FF2B5EF4-FFF2-40B4-BE49-F238E27FC236}">
                  <a16:creationId xmlns:a16="http://schemas.microsoft.com/office/drawing/2014/main" id="{3C9EC34B-58E5-202D-7E33-6DD40D17BB84}"/>
                </a:ext>
              </a:extLst>
            </p:cNvPr>
            <p:cNvPicPr>
              <a:picLocks noChangeAspect="1"/>
            </p:cNvPicPr>
            <p:nvPr/>
          </p:nvPicPr>
          <p:blipFill rotWithShape="1">
            <a:blip r:embed="rId3">
              <a:clrChange>
                <a:clrFrom>
                  <a:srgbClr val="FFFFFF"/>
                </a:clrFrom>
                <a:clrTo>
                  <a:srgbClr val="FFFFFF">
                    <a:alpha val="0"/>
                  </a:srgbClr>
                </a:clrTo>
              </a:clrChange>
            </a:blip>
            <a:srcRect l="33975" t="41885" r="26332" b="12679"/>
            <a:stretch/>
          </p:blipFill>
          <p:spPr>
            <a:xfrm>
              <a:off x="1436710" y="20638449"/>
              <a:ext cx="7205472" cy="4593597"/>
            </a:xfrm>
            <a:prstGeom prst="rect">
              <a:avLst/>
            </a:prstGeom>
            <a:noFill/>
          </p:spPr>
        </p:pic>
        <p:sp>
          <p:nvSpPr>
            <p:cNvPr id="6" name="TextBox 5">
              <a:extLst>
                <a:ext uri="{FF2B5EF4-FFF2-40B4-BE49-F238E27FC236}">
                  <a16:creationId xmlns:a16="http://schemas.microsoft.com/office/drawing/2014/main" id="{776B22FC-ED5C-6474-958C-30B02D062653}"/>
                </a:ext>
              </a:extLst>
            </p:cNvPr>
            <p:cNvSpPr txBox="1"/>
            <p:nvPr/>
          </p:nvSpPr>
          <p:spPr>
            <a:xfrm>
              <a:off x="5269910" y="24157518"/>
              <a:ext cx="1253395" cy="580817"/>
            </a:xfrm>
            <a:prstGeom prst="rect">
              <a:avLst/>
            </a:prstGeom>
            <a:noFill/>
          </p:spPr>
          <p:txBody>
            <a:bodyPr wrap="none" rtlCol="0">
              <a:spAutoFit/>
            </a:bodyPr>
            <a:lstStyle/>
            <a:p>
              <a:pPr algn="ctr"/>
              <a:r>
                <a:rPr lang="en-US" sz="600" b="1" dirty="0"/>
                <a:t>Long-term seepage</a:t>
              </a:r>
            </a:p>
            <a:p>
              <a:pPr algn="ctr"/>
              <a:endParaRPr lang="en-US" sz="600" b="1" dirty="0"/>
            </a:p>
            <a:p>
              <a:pPr algn="ctr"/>
              <a:r>
                <a:rPr lang="en-US" sz="600" b="1" dirty="0"/>
                <a:t>Prompt seepage</a:t>
              </a:r>
            </a:p>
          </p:txBody>
        </p:sp>
      </p:grpSp>
      <p:sp>
        <p:nvSpPr>
          <p:cNvPr id="7" name="Text Box 13">
            <a:extLst>
              <a:ext uri="{FF2B5EF4-FFF2-40B4-BE49-F238E27FC236}">
                <a16:creationId xmlns:a16="http://schemas.microsoft.com/office/drawing/2014/main" id="{57995680-3172-A5F5-FC88-55E4CEB51E6A}"/>
              </a:ext>
            </a:extLst>
          </p:cNvPr>
          <p:cNvSpPr txBox="1"/>
          <p:nvPr/>
        </p:nvSpPr>
        <p:spPr>
          <a:xfrm>
            <a:off x="171663" y="3823490"/>
            <a:ext cx="4210332" cy="505183"/>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750"/>
              </a:spcAft>
            </a:pPr>
            <a:r>
              <a:rPr lang="en-US" sz="1000"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End-to-end, source-to-atmosphere simulation </a:t>
            </a:r>
            <a:r>
              <a:rPr lang="en-US" sz="1000" b="1" dirty="0">
                <a:solidFill>
                  <a:srgbClr val="2F5496"/>
                </a:solidFill>
                <a:latin typeface="Calibri" panose="020F0502020204030204" pitchFamily="34" charset="0"/>
                <a:cs typeface="Times New Roman" panose="02020603050405020304" pitchFamily="18" charset="0"/>
              </a:rPr>
              <a:t>of explosions involves several spatial and temporal scales. The Framework can be exercised to simulate either long-term or short-term releases of HE byproduct gases to the surrounding environment (subsurface and ATM). All LLNL’s codes are HPC enabled</a:t>
            </a:r>
          </a:p>
        </p:txBody>
      </p:sp>
      <p:pic>
        <p:nvPicPr>
          <p:cNvPr id="8" name="Picture 7">
            <a:extLst>
              <a:ext uri="{FF2B5EF4-FFF2-40B4-BE49-F238E27FC236}">
                <a16:creationId xmlns:a16="http://schemas.microsoft.com/office/drawing/2014/main" id="{87E1EFB1-106E-852E-EB35-80ABC8D33DDC}"/>
              </a:ext>
            </a:extLst>
          </p:cNvPr>
          <p:cNvPicPr>
            <a:picLocks noChangeAspect="1"/>
          </p:cNvPicPr>
          <p:nvPr/>
        </p:nvPicPr>
        <p:blipFill rotWithShape="1">
          <a:blip r:embed="rId4"/>
          <a:srcRect l="28336" t="26097" r="25952" b="30295"/>
          <a:stretch/>
        </p:blipFill>
        <p:spPr>
          <a:xfrm>
            <a:off x="343091" y="4496917"/>
            <a:ext cx="3972509" cy="2110636"/>
          </a:xfrm>
          <a:prstGeom prst="rect">
            <a:avLst/>
          </a:prstGeom>
        </p:spPr>
      </p:pic>
      <p:sp>
        <p:nvSpPr>
          <p:cNvPr id="9" name="TextBox 8">
            <a:extLst>
              <a:ext uri="{FF2B5EF4-FFF2-40B4-BE49-F238E27FC236}">
                <a16:creationId xmlns:a16="http://schemas.microsoft.com/office/drawing/2014/main" id="{2AA90AE8-2979-FE7F-9E5E-5E4C9F709FFE}"/>
              </a:ext>
            </a:extLst>
          </p:cNvPr>
          <p:cNvSpPr txBox="1"/>
          <p:nvPr/>
        </p:nvSpPr>
        <p:spPr>
          <a:xfrm>
            <a:off x="542889" y="6587949"/>
            <a:ext cx="3667161" cy="246221"/>
          </a:xfrm>
          <a:prstGeom prst="rect">
            <a:avLst/>
          </a:prstGeom>
          <a:noFill/>
        </p:spPr>
        <p:txBody>
          <a:bodyPr wrap="square">
            <a:spAutoFit/>
          </a:bodyPr>
          <a:lstStyle/>
          <a:p>
            <a:pPr algn="ctr">
              <a:spcAft>
                <a:spcPts val="750"/>
              </a:spcAft>
            </a:pPr>
            <a:r>
              <a:rPr lang="en-US" sz="1000" b="1" dirty="0">
                <a:solidFill>
                  <a:srgbClr val="2F5496"/>
                </a:solidFill>
                <a:latin typeface="Calibri" panose="020F0502020204030204" pitchFamily="34" charset="0"/>
                <a:cs typeface="Times New Roman" panose="02020603050405020304" pitchFamily="18" charset="0"/>
              </a:rPr>
              <a:t>Cavity Processes Physics, Cavity Simulation Model ‘CASIM’</a:t>
            </a:r>
          </a:p>
        </p:txBody>
      </p:sp>
      <p:grpSp>
        <p:nvGrpSpPr>
          <p:cNvPr id="10" name="Group 9">
            <a:extLst>
              <a:ext uri="{FF2B5EF4-FFF2-40B4-BE49-F238E27FC236}">
                <a16:creationId xmlns:a16="http://schemas.microsoft.com/office/drawing/2014/main" id="{E2C47F7D-149B-2541-71DB-741EF23DAB64}"/>
              </a:ext>
            </a:extLst>
          </p:cNvPr>
          <p:cNvGrpSpPr/>
          <p:nvPr/>
        </p:nvGrpSpPr>
        <p:grpSpPr>
          <a:xfrm>
            <a:off x="4535673" y="1528390"/>
            <a:ext cx="3736574" cy="2148811"/>
            <a:chOff x="9665989" y="15915377"/>
            <a:chExt cx="8851401" cy="4787901"/>
          </a:xfrm>
        </p:grpSpPr>
        <p:sp>
          <p:nvSpPr>
            <p:cNvPr id="11" name="TextBox 10">
              <a:extLst>
                <a:ext uri="{FF2B5EF4-FFF2-40B4-BE49-F238E27FC236}">
                  <a16:creationId xmlns:a16="http://schemas.microsoft.com/office/drawing/2014/main" id="{23750E95-82BC-D379-2629-0CA5C64D726B}"/>
                </a:ext>
              </a:extLst>
            </p:cNvPr>
            <p:cNvSpPr txBox="1"/>
            <p:nvPr/>
          </p:nvSpPr>
          <p:spPr>
            <a:xfrm>
              <a:off x="9665989" y="19914644"/>
              <a:ext cx="8851401" cy="788634"/>
            </a:xfrm>
            <a:prstGeom prst="rect">
              <a:avLst/>
            </a:prstGeom>
            <a:noFill/>
          </p:spPr>
          <p:txBody>
            <a:bodyPr wrap="square" lIns="45717" tIns="22858" rIns="45717" bIns="22858" rtlCol="0">
              <a:spAutoFit/>
            </a:bodyPr>
            <a:lstStyle/>
            <a:p>
              <a:pPr algn="ctr"/>
              <a:r>
                <a:rPr lang="en-US" sz="1000" b="1" dirty="0">
                  <a:solidFill>
                    <a:srgbClr val="2F5496"/>
                  </a:solidFill>
                  <a:latin typeface="Calibri" panose="020F0502020204030204" pitchFamily="34" charset="0"/>
                  <a:cs typeface="Times New Roman" panose="02020603050405020304" pitchFamily="18" charset="0"/>
                </a:rPr>
                <a:t>Simulation of thermal transport within a partially gas filled chamber and molten rock puddle</a:t>
              </a:r>
            </a:p>
          </p:txBody>
        </p:sp>
        <p:pic>
          <p:nvPicPr>
            <p:cNvPr id="12" name="Picture 11">
              <a:extLst>
                <a:ext uri="{FF2B5EF4-FFF2-40B4-BE49-F238E27FC236}">
                  <a16:creationId xmlns:a16="http://schemas.microsoft.com/office/drawing/2014/main" id="{9E8C2CEA-C30B-AC6C-FF52-898462E99A1E}"/>
                </a:ext>
              </a:extLst>
            </p:cNvPr>
            <p:cNvPicPr>
              <a:picLocks noChangeAspect="1"/>
            </p:cNvPicPr>
            <p:nvPr/>
          </p:nvPicPr>
          <p:blipFill rotWithShape="1">
            <a:blip r:embed="rId5"/>
            <a:srcRect l="24455" t="37799" r="23615" b="19609"/>
            <a:stretch/>
          </p:blipFill>
          <p:spPr>
            <a:xfrm>
              <a:off x="9669160" y="15915377"/>
              <a:ext cx="8754458" cy="3999268"/>
            </a:xfrm>
            <a:prstGeom prst="rect">
              <a:avLst/>
            </a:prstGeom>
          </p:spPr>
        </p:pic>
      </p:grpSp>
      <p:pic>
        <p:nvPicPr>
          <p:cNvPr id="13" name="Picture 12">
            <a:extLst>
              <a:ext uri="{FF2B5EF4-FFF2-40B4-BE49-F238E27FC236}">
                <a16:creationId xmlns:a16="http://schemas.microsoft.com/office/drawing/2014/main" id="{39581E96-8C9A-095C-EE13-13620D453C3C}"/>
              </a:ext>
            </a:extLst>
          </p:cNvPr>
          <p:cNvPicPr>
            <a:picLocks noChangeAspect="1"/>
          </p:cNvPicPr>
          <p:nvPr/>
        </p:nvPicPr>
        <p:blipFill rotWithShape="1">
          <a:blip r:embed="rId6"/>
          <a:srcRect l="24775" t="34205" r="22996" b="22131"/>
          <a:stretch/>
        </p:blipFill>
        <p:spPr>
          <a:xfrm>
            <a:off x="4430960" y="4274409"/>
            <a:ext cx="3972509" cy="1849624"/>
          </a:xfrm>
          <a:prstGeom prst="rect">
            <a:avLst/>
          </a:prstGeom>
        </p:spPr>
      </p:pic>
      <p:sp>
        <p:nvSpPr>
          <p:cNvPr id="14" name="Text Box 13">
            <a:extLst>
              <a:ext uri="{FF2B5EF4-FFF2-40B4-BE49-F238E27FC236}">
                <a16:creationId xmlns:a16="http://schemas.microsoft.com/office/drawing/2014/main" id="{C9BAD037-F0C4-63C2-782C-2D48807128CF}"/>
              </a:ext>
            </a:extLst>
          </p:cNvPr>
          <p:cNvSpPr txBox="1"/>
          <p:nvPr/>
        </p:nvSpPr>
        <p:spPr>
          <a:xfrm>
            <a:off x="4391464" y="6159773"/>
            <a:ext cx="4012006" cy="584594"/>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750"/>
              </a:spcAft>
            </a:pPr>
            <a:r>
              <a:rPr lang="en-US" sz="1000"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High resolution conversion of damage (1) into permeability (2). Subsequent high resolution pressure distribution in the underground (3) and a zoom out shown the permeable shear damage veins (4). Right frame shows zoom out of the cavity to illustrate mixing and circulation of the byproduct gases</a:t>
            </a:r>
            <a:endParaRPr lang="en-US" sz="1000" b="1" dirty="0"/>
          </a:p>
        </p:txBody>
      </p:sp>
      <p:grpSp>
        <p:nvGrpSpPr>
          <p:cNvPr id="15" name="Group 14">
            <a:extLst>
              <a:ext uri="{FF2B5EF4-FFF2-40B4-BE49-F238E27FC236}">
                <a16:creationId xmlns:a16="http://schemas.microsoft.com/office/drawing/2014/main" id="{2DCCE7FC-E2B5-8FC3-B05F-26AE3AB490EE}"/>
              </a:ext>
            </a:extLst>
          </p:cNvPr>
          <p:cNvGrpSpPr/>
          <p:nvPr/>
        </p:nvGrpSpPr>
        <p:grpSpPr>
          <a:xfrm>
            <a:off x="8445285" y="1886329"/>
            <a:ext cx="3656584" cy="1717543"/>
            <a:chOff x="18785134" y="21608420"/>
            <a:chExt cx="5002066" cy="2349531"/>
          </a:xfrm>
        </p:grpSpPr>
        <p:pic>
          <p:nvPicPr>
            <p:cNvPr id="16" name="Picture 15">
              <a:extLst>
                <a:ext uri="{FF2B5EF4-FFF2-40B4-BE49-F238E27FC236}">
                  <a16:creationId xmlns:a16="http://schemas.microsoft.com/office/drawing/2014/main" id="{245E66F3-2F08-D3ED-6E99-56D166A19E92}"/>
                </a:ext>
              </a:extLst>
            </p:cNvPr>
            <p:cNvPicPr>
              <a:picLocks noChangeAspect="1"/>
            </p:cNvPicPr>
            <p:nvPr/>
          </p:nvPicPr>
          <p:blipFill rotWithShape="1">
            <a:blip r:embed="rId7"/>
            <a:srcRect l="24456" t="20589" r="22278" b="39398"/>
            <a:stretch/>
          </p:blipFill>
          <p:spPr>
            <a:xfrm>
              <a:off x="18785134" y="21608420"/>
              <a:ext cx="5002066" cy="2092787"/>
            </a:xfrm>
            <a:prstGeom prst="rect">
              <a:avLst/>
            </a:prstGeom>
          </p:spPr>
        </p:pic>
        <p:sp>
          <p:nvSpPr>
            <p:cNvPr id="17" name="Text Box 13">
              <a:extLst>
                <a:ext uri="{FF2B5EF4-FFF2-40B4-BE49-F238E27FC236}">
                  <a16:creationId xmlns:a16="http://schemas.microsoft.com/office/drawing/2014/main" id="{99516FB7-CABF-CFAC-18D4-2A5CCFAEFFC0}"/>
                </a:ext>
              </a:extLst>
            </p:cNvPr>
            <p:cNvSpPr txBox="1"/>
            <p:nvPr/>
          </p:nvSpPr>
          <p:spPr>
            <a:xfrm>
              <a:off x="18894715" y="23622646"/>
              <a:ext cx="4830669" cy="335305"/>
            </a:xfrm>
            <a:prstGeom prst="rect">
              <a:avLst/>
            </a:prstGeom>
            <a:no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750"/>
                </a:spcAft>
              </a:pPr>
              <a:r>
                <a:rPr lang="en-US" sz="1000"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Implicit coupling between the subsurface and the atmospheric mass and heat transport under different ATM wind speed (top: weak wind speed, bottom: strong wind speed)</a:t>
              </a:r>
              <a:endParaRPr lang="en-US" sz="1000" b="1" dirty="0"/>
            </a:p>
          </p:txBody>
        </p:sp>
      </p:grpSp>
      <p:grpSp>
        <p:nvGrpSpPr>
          <p:cNvPr id="18" name="Group 17">
            <a:extLst>
              <a:ext uri="{FF2B5EF4-FFF2-40B4-BE49-F238E27FC236}">
                <a16:creationId xmlns:a16="http://schemas.microsoft.com/office/drawing/2014/main" id="{65794C38-A2E3-4DC5-25B0-BAA938398965}"/>
              </a:ext>
            </a:extLst>
          </p:cNvPr>
          <p:cNvGrpSpPr/>
          <p:nvPr/>
        </p:nvGrpSpPr>
        <p:grpSpPr>
          <a:xfrm>
            <a:off x="8592834" y="4372940"/>
            <a:ext cx="3463846" cy="1849624"/>
            <a:chOff x="33605677" y="21272612"/>
            <a:chExt cx="8018573" cy="4281755"/>
          </a:xfrm>
        </p:grpSpPr>
        <p:pic>
          <p:nvPicPr>
            <p:cNvPr id="19" name="Picture 18">
              <a:extLst>
                <a:ext uri="{FF2B5EF4-FFF2-40B4-BE49-F238E27FC236}">
                  <a16:creationId xmlns:a16="http://schemas.microsoft.com/office/drawing/2014/main" id="{00001200-C9C1-E6C8-53B5-188C414A381C}"/>
                </a:ext>
              </a:extLst>
            </p:cNvPr>
            <p:cNvPicPr>
              <a:picLocks noChangeAspect="1"/>
            </p:cNvPicPr>
            <p:nvPr/>
          </p:nvPicPr>
          <p:blipFill rotWithShape="1">
            <a:blip r:embed="rId8"/>
            <a:srcRect l="18403" t="26772" r="15161" b="22985"/>
            <a:stretch/>
          </p:blipFill>
          <p:spPr>
            <a:xfrm>
              <a:off x="33605677" y="21412200"/>
              <a:ext cx="8018573" cy="4036944"/>
            </a:xfrm>
            <a:prstGeom prst="rect">
              <a:avLst/>
            </a:prstGeom>
          </p:spPr>
        </p:pic>
        <p:grpSp>
          <p:nvGrpSpPr>
            <p:cNvPr id="20" name="Group 19">
              <a:extLst>
                <a:ext uri="{FF2B5EF4-FFF2-40B4-BE49-F238E27FC236}">
                  <a16:creationId xmlns:a16="http://schemas.microsoft.com/office/drawing/2014/main" id="{D0D8E76C-62FD-DF5B-5F78-0BA8DBF4D523}"/>
                </a:ext>
              </a:extLst>
            </p:cNvPr>
            <p:cNvGrpSpPr/>
            <p:nvPr/>
          </p:nvGrpSpPr>
          <p:grpSpPr>
            <a:xfrm>
              <a:off x="33756601" y="21272612"/>
              <a:ext cx="7772399" cy="139588"/>
              <a:chOff x="33756601" y="21272612"/>
              <a:chExt cx="7772399" cy="139588"/>
            </a:xfrm>
          </p:grpSpPr>
          <p:pic>
            <p:nvPicPr>
              <p:cNvPr id="24" name="Graphic 23">
                <a:extLst>
                  <a:ext uri="{FF2B5EF4-FFF2-40B4-BE49-F238E27FC236}">
                    <a16:creationId xmlns:a16="http://schemas.microsoft.com/office/drawing/2014/main" id="{C1D7E5FC-9B50-2B5E-47BB-B02639605E2B}"/>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82463"/>
              <a:stretch/>
            </p:blipFill>
            <p:spPr>
              <a:xfrm>
                <a:off x="33756601" y="21272612"/>
                <a:ext cx="3886199" cy="139587"/>
              </a:xfrm>
              <a:prstGeom prst="rect">
                <a:avLst/>
              </a:prstGeom>
            </p:spPr>
          </p:pic>
          <p:pic>
            <p:nvPicPr>
              <p:cNvPr id="25" name="Graphic 24">
                <a:extLst>
                  <a:ext uri="{FF2B5EF4-FFF2-40B4-BE49-F238E27FC236}">
                    <a16:creationId xmlns:a16="http://schemas.microsoft.com/office/drawing/2014/main" id="{45B5A6FC-45FA-B772-6CD6-5E265CC32DC5}"/>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82463"/>
              <a:stretch/>
            </p:blipFill>
            <p:spPr>
              <a:xfrm>
                <a:off x="37642801" y="21272613"/>
                <a:ext cx="3886199" cy="139587"/>
              </a:xfrm>
              <a:prstGeom prst="rect">
                <a:avLst/>
              </a:prstGeom>
            </p:spPr>
          </p:pic>
        </p:grpSp>
        <p:grpSp>
          <p:nvGrpSpPr>
            <p:cNvPr id="21" name="Group 20">
              <a:extLst>
                <a:ext uri="{FF2B5EF4-FFF2-40B4-BE49-F238E27FC236}">
                  <a16:creationId xmlns:a16="http://schemas.microsoft.com/office/drawing/2014/main" id="{B422D3F5-F7B3-275A-C820-6EF4BDD3294F}"/>
                </a:ext>
              </a:extLst>
            </p:cNvPr>
            <p:cNvGrpSpPr/>
            <p:nvPr/>
          </p:nvGrpSpPr>
          <p:grpSpPr>
            <a:xfrm rot="10800000">
              <a:off x="33789472" y="25414779"/>
              <a:ext cx="7772399" cy="139588"/>
              <a:chOff x="33756601" y="21272612"/>
              <a:chExt cx="7772399" cy="139588"/>
            </a:xfrm>
          </p:grpSpPr>
          <p:pic>
            <p:nvPicPr>
              <p:cNvPr id="22" name="Graphic 21">
                <a:extLst>
                  <a:ext uri="{FF2B5EF4-FFF2-40B4-BE49-F238E27FC236}">
                    <a16:creationId xmlns:a16="http://schemas.microsoft.com/office/drawing/2014/main" id="{127AE158-A7E8-AD6C-5F17-A917A28F4711}"/>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82463"/>
              <a:stretch/>
            </p:blipFill>
            <p:spPr>
              <a:xfrm>
                <a:off x="33756601" y="21272612"/>
                <a:ext cx="3886199" cy="139587"/>
              </a:xfrm>
              <a:prstGeom prst="rect">
                <a:avLst/>
              </a:prstGeom>
            </p:spPr>
          </p:pic>
          <p:pic>
            <p:nvPicPr>
              <p:cNvPr id="23" name="Graphic 22">
                <a:extLst>
                  <a:ext uri="{FF2B5EF4-FFF2-40B4-BE49-F238E27FC236}">
                    <a16:creationId xmlns:a16="http://schemas.microsoft.com/office/drawing/2014/main" id="{9A30B932-CCF6-36E3-2450-E117F9338F2B}"/>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82463"/>
              <a:stretch/>
            </p:blipFill>
            <p:spPr>
              <a:xfrm>
                <a:off x="37642801" y="21272613"/>
                <a:ext cx="3886199" cy="139587"/>
              </a:xfrm>
              <a:prstGeom prst="rect">
                <a:avLst/>
              </a:prstGeom>
            </p:spPr>
          </p:pic>
        </p:grpSp>
      </p:grpSp>
      <p:sp>
        <p:nvSpPr>
          <p:cNvPr id="26" name="TextBox 25">
            <a:extLst>
              <a:ext uri="{FF2B5EF4-FFF2-40B4-BE49-F238E27FC236}">
                <a16:creationId xmlns:a16="http://schemas.microsoft.com/office/drawing/2014/main" id="{9F5CD890-AADD-05AE-F7BD-CB4D8EA06F8E}"/>
              </a:ext>
            </a:extLst>
          </p:cNvPr>
          <p:cNvSpPr txBox="1"/>
          <p:nvPr/>
        </p:nvSpPr>
        <p:spPr>
          <a:xfrm>
            <a:off x="8791733" y="6223640"/>
            <a:ext cx="3236478" cy="553998"/>
          </a:xfrm>
          <a:prstGeom prst="rect">
            <a:avLst/>
          </a:prstGeom>
          <a:noFill/>
        </p:spPr>
        <p:txBody>
          <a:bodyPr wrap="square">
            <a:spAutoFit/>
          </a:bodyPr>
          <a:lstStyle/>
          <a:p>
            <a:pPr marL="0" lvl="1" indent="0" algn="ctr">
              <a:spcAft>
                <a:spcPts val="750"/>
              </a:spcAft>
            </a:pPr>
            <a:r>
              <a:rPr lang="en-US" sz="1000" b="1" dirty="0">
                <a:solidFill>
                  <a:srgbClr val="2F5496"/>
                </a:solidFill>
                <a:latin typeface="Calibri" panose="020F0502020204030204" pitchFamily="34" charset="0"/>
                <a:cs typeface="Times New Roman" panose="02020603050405020304" pitchFamily="18" charset="0"/>
              </a:rPr>
              <a:t>During a prompt release and at the local scale, once the cloud reach stability the cloud can be transported and circulate at regional and global scales.</a:t>
            </a:r>
          </a:p>
        </p:txBody>
      </p:sp>
      <p:sp>
        <p:nvSpPr>
          <p:cNvPr id="27" name="TextBox 26">
            <a:extLst>
              <a:ext uri="{FF2B5EF4-FFF2-40B4-BE49-F238E27FC236}">
                <a16:creationId xmlns:a16="http://schemas.microsoft.com/office/drawing/2014/main" id="{B60FCB58-E222-D584-F8F6-DC0D3DA4E452}"/>
              </a:ext>
            </a:extLst>
          </p:cNvPr>
          <p:cNvSpPr txBox="1"/>
          <p:nvPr/>
        </p:nvSpPr>
        <p:spPr>
          <a:xfrm>
            <a:off x="46820" y="1154675"/>
            <a:ext cx="966868" cy="307777"/>
          </a:xfrm>
          <a:prstGeom prst="rect">
            <a:avLst/>
          </a:prstGeom>
          <a:noFill/>
          <a:ln>
            <a:solidFill>
              <a:srgbClr val="C00000"/>
            </a:solidFill>
          </a:ln>
        </p:spPr>
        <p:txBody>
          <a:bodyPr wrap="none" rtlCol="0">
            <a:spAutoFit/>
          </a:bodyPr>
          <a:lstStyle/>
          <a:p>
            <a:r>
              <a:rPr lang="en-US" sz="1400" b="1" dirty="0">
                <a:solidFill>
                  <a:srgbClr val="C00000"/>
                </a:solidFill>
              </a:rPr>
              <a:t>Objectives</a:t>
            </a:r>
          </a:p>
        </p:txBody>
      </p:sp>
      <p:sp>
        <p:nvSpPr>
          <p:cNvPr id="28" name="TextBox 27">
            <a:extLst>
              <a:ext uri="{FF2B5EF4-FFF2-40B4-BE49-F238E27FC236}">
                <a16:creationId xmlns:a16="http://schemas.microsoft.com/office/drawing/2014/main" id="{2286A2AA-31F2-F102-4E3A-A42800589CFB}"/>
              </a:ext>
            </a:extLst>
          </p:cNvPr>
          <p:cNvSpPr txBox="1"/>
          <p:nvPr/>
        </p:nvSpPr>
        <p:spPr>
          <a:xfrm rot="16200000">
            <a:off x="-221194" y="5295638"/>
            <a:ext cx="853503" cy="307777"/>
          </a:xfrm>
          <a:prstGeom prst="rect">
            <a:avLst/>
          </a:prstGeom>
          <a:noFill/>
          <a:ln>
            <a:solidFill>
              <a:srgbClr val="C00000"/>
            </a:solidFill>
          </a:ln>
        </p:spPr>
        <p:txBody>
          <a:bodyPr wrap="none" rtlCol="0">
            <a:spAutoFit/>
          </a:bodyPr>
          <a:lstStyle/>
          <a:p>
            <a:r>
              <a:rPr lang="en-US" sz="1400" b="1" dirty="0">
                <a:solidFill>
                  <a:srgbClr val="C00000"/>
                </a:solidFill>
              </a:rPr>
              <a:t>Methods</a:t>
            </a:r>
          </a:p>
        </p:txBody>
      </p:sp>
      <p:sp>
        <p:nvSpPr>
          <p:cNvPr id="29" name="TextBox 28">
            <a:extLst>
              <a:ext uri="{FF2B5EF4-FFF2-40B4-BE49-F238E27FC236}">
                <a16:creationId xmlns:a16="http://schemas.microsoft.com/office/drawing/2014/main" id="{BEED2AA6-60BD-E62B-BC93-36E3A9A193A5}"/>
              </a:ext>
            </a:extLst>
          </p:cNvPr>
          <p:cNvSpPr txBox="1"/>
          <p:nvPr/>
        </p:nvSpPr>
        <p:spPr>
          <a:xfrm>
            <a:off x="4459472" y="1152132"/>
            <a:ext cx="3349315" cy="307777"/>
          </a:xfrm>
          <a:prstGeom prst="rect">
            <a:avLst/>
          </a:prstGeom>
          <a:noFill/>
          <a:ln>
            <a:solidFill>
              <a:srgbClr val="C00000"/>
            </a:solidFill>
          </a:ln>
        </p:spPr>
        <p:txBody>
          <a:bodyPr wrap="none" rtlCol="0">
            <a:spAutoFit/>
          </a:bodyPr>
          <a:lstStyle/>
          <a:p>
            <a:r>
              <a:rPr lang="en-US" sz="1400" b="1" dirty="0">
                <a:solidFill>
                  <a:srgbClr val="C00000"/>
                </a:solidFill>
              </a:rPr>
              <a:t>Results: </a:t>
            </a:r>
            <a:r>
              <a:rPr lang="en-US" sz="1200" b="1" dirty="0">
                <a:solidFill>
                  <a:srgbClr val="0070C0"/>
                </a:solidFill>
              </a:rPr>
              <a:t>Multiphase circulation within the cavity</a:t>
            </a:r>
            <a:endParaRPr lang="en-US" sz="1400" b="1" dirty="0">
              <a:solidFill>
                <a:srgbClr val="0070C0"/>
              </a:solidFill>
            </a:endParaRPr>
          </a:p>
        </p:txBody>
      </p:sp>
      <p:sp>
        <p:nvSpPr>
          <p:cNvPr id="30" name="TextBox 29">
            <a:extLst>
              <a:ext uri="{FF2B5EF4-FFF2-40B4-BE49-F238E27FC236}">
                <a16:creationId xmlns:a16="http://schemas.microsoft.com/office/drawing/2014/main" id="{0CBE813A-EF9B-34DC-3F30-F7B59C3F68B4}"/>
              </a:ext>
            </a:extLst>
          </p:cNvPr>
          <p:cNvSpPr txBox="1"/>
          <p:nvPr/>
        </p:nvSpPr>
        <p:spPr>
          <a:xfrm>
            <a:off x="4535658" y="3725480"/>
            <a:ext cx="3446292" cy="492443"/>
          </a:xfrm>
          <a:prstGeom prst="rect">
            <a:avLst/>
          </a:prstGeom>
          <a:noFill/>
          <a:ln>
            <a:solidFill>
              <a:srgbClr val="C00000"/>
            </a:solidFill>
          </a:ln>
        </p:spPr>
        <p:txBody>
          <a:bodyPr wrap="square" rtlCol="0">
            <a:spAutoFit/>
          </a:bodyPr>
          <a:lstStyle/>
          <a:p>
            <a:r>
              <a:rPr lang="en-US" sz="1400" b="1" dirty="0">
                <a:solidFill>
                  <a:srgbClr val="C00000"/>
                </a:solidFill>
              </a:rPr>
              <a:t>Results: </a:t>
            </a:r>
            <a:r>
              <a:rPr lang="en-US" sz="1200" b="1" dirty="0">
                <a:solidFill>
                  <a:srgbClr val="0070C0"/>
                </a:solidFill>
              </a:rPr>
              <a:t>Fully coupled circulation within the cavity and transport in the surrounding rock</a:t>
            </a:r>
            <a:endParaRPr lang="en-US" sz="1400" b="1" dirty="0">
              <a:solidFill>
                <a:srgbClr val="0070C0"/>
              </a:solidFill>
            </a:endParaRPr>
          </a:p>
        </p:txBody>
      </p:sp>
      <p:sp>
        <p:nvSpPr>
          <p:cNvPr id="31" name="TextBox 30">
            <a:extLst>
              <a:ext uri="{FF2B5EF4-FFF2-40B4-BE49-F238E27FC236}">
                <a16:creationId xmlns:a16="http://schemas.microsoft.com/office/drawing/2014/main" id="{A74ECFA5-0B3C-8438-FF83-27D9D75D73E5}"/>
              </a:ext>
            </a:extLst>
          </p:cNvPr>
          <p:cNvSpPr txBox="1"/>
          <p:nvPr/>
        </p:nvSpPr>
        <p:spPr>
          <a:xfrm>
            <a:off x="8470963" y="1150558"/>
            <a:ext cx="3585717" cy="677108"/>
          </a:xfrm>
          <a:prstGeom prst="rect">
            <a:avLst/>
          </a:prstGeom>
          <a:noFill/>
          <a:ln>
            <a:solidFill>
              <a:srgbClr val="C00000"/>
            </a:solidFill>
          </a:ln>
        </p:spPr>
        <p:txBody>
          <a:bodyPr wrap="square" rtlCol="0">
            <a:spAutoFit/>
          </a:bodyPr>
          <a:lstStyle/>
          <a:p>
            <a:r>
              <a:rPr lang="en-US" sz="1400" b="1" dirty="0">
                <a:solidFill>
                  <a:srgbClr val="C00000"/>
                </a:solidFill>
              </a:rPr>
              <a:t>Results: </a:t>
            </a:r>
            <a:r>
              <a:rPr lang="en-US" sz="1200" b="1" dirty="0">
                <a:solidFill>
                  <a:srgbClr val="0070C0"/>
                </a:solidFill>
              </a:rPr>
              <a:t>Fully coupled circulation within the cavity, transport in the surrounding rock, and prompt or late releases to the atmosphere</a:t>
            </a:r>
            <a:endParaRPr lang="en-US" sz="1400" b="1" dirty="0">
              <a:solidFill>
                <a:srgbClr val="0070C0"/>
              </a:solidFill>
            </a:endParaRPr>
          </a:p>
        </p:txBody>
      </p:sp>
      <p:sp>
        <p:nvSpPr>
          <p:cNvPr id="32" name="TextBox 31">
            <a:extLst>
              <a:ext uri="{FF2B5EF4-FFF2-40B4-BE49-F238E27FC236}">
                <a16:creationId xmlns:a16="http://schemas.microsoft.com/office/drawing/2014/main" id="{B0F69EA4-A529-E32C-E860-56239E2BDC67}"/>
              </a:ext>
            </a:extLst>
          </p:cNvPr>
          <p:cNvSpPr txBox="1"/>
          <p:nvPr/>
        </p:nvSpPr>
        <p:spPr>
          <a:xfrm>
            <a:off x="8525390" y="3846207"/>
            <a:ext cx="3531290" cy="492443"/>
          </a:xfrm>
          <a:prstGeom prst="rect">
            <a:avLst/>
          </a:prstGeom>
          <a:noFill/>
          <a:ln>
            <a:solidFill>
              <a:srgbClr val="C00000"/>
            </a:solidFill>
          </a:ln>
        </p:spPr>
        <p:txBody>
          <a:bodyPr wrap="square" rtlCol="0">
            <a:spAutoFit/>
          </a:bodyPr>
          <a:lstStyle/>
          <a:p>
            <a:r>
              <a:rPr lang="en-US" sz="1400" b="1" dirty="0">
                <a:solidFill>
                  <a:srgbClr val="C00000"/>
                </a:solidFill>
              </a:rPr>
              <a:t>Results: </a:t>
            </a:r>
            <a:r>
              <a:rPr lang="en-US" sz="1200" b="1" dirty="0">
                <a:solidFill>
                  <a:srgbClr val="0070C0"/>
                </a:solidFill>
              </a:rPr>
              <a:t>simulations of releases coupled to cloud generation at local and regional scales</a:t>
            </a:r>
            <a:endParaRPr lang="en-US" sz="1400" b="1" dirty="0">
              <a:solidFill>
                <a:srgbClr val="0070C0"/>
              </a:solidFill>
            </a:endParaRPr>
          </a:p>
        </p:txBody>
      </p:sp>
      <p:sp>
        <p:nvSpPr>
          <p:cNvPr id="33" name="TextBox 32">
            <a:extLst>
              <a:ext uri="{FF2B5EF4-FFF2-40B4-BE49-F238E27FC236}">
                <a16:creationId xmlns:a16="http://schemas.microsoft.com/office/drawing/2014/main" id="{E8A5D956-D8FA-4525-E260-86FA273E88B1}"/>
              </a:ext>
            </a:extLst>
          </p:cNvPr>
          <p:cNvSpPr txBox="1"/>
          <p:nvPr/>
        </p:nvSpPr>
        <p:spPr>
          <a:xfrm>
            <a:off x="1060259" y="-20361"/>
            <a:ext cx="10549345" cy="153888"/>
          </a:xfrm>
          <a:prstGeom prst="rect">
            <a:avLst/>
          </a:prstGeom>
          <a:noFill/>
        </p:spPr>
        <p:txBody>
          <a:bodyPr wrap="square">
            <a:spAutoFit/>
          </a:bodyPr>
          <a:lstStyle/>
          <a:p>
            <a:pPr algn="ctr"/>
            <a:r>
              <a:rPr lang="en-US" sz="400" b="1" dirty="0">
                <a:solidFill>
                  <a:schemeClr val="bg1"/>
                </a:solidFill>
              </a:rPr>
              <a:t>Acknowledgements &amp; Auspices: This Low Yield Nuclear Monitoring (LYNM) research was funded by the National Nuclear Security Administration, Defense Nuclear Nonproliferation Research and Development (NNSA DNN R&amp;D). The authors acknowledge important interdisciplinary collaboration with scientists and engineers from LANL, LLNL, NNSS, PNNL, and SNL. This work was done by Lawrence Livermore National Laboratory (LLNL) under award number DE-AC52-06NA25946.</a:t>
            </a:r>
          </a:p>
        </p:txBody>
      </p:sp>
    </p:spTree>
    <p:extLst>
      <p:ext uri="{BB962C8B-B14F-4D97-AF65-F5344CB8AC3E}">
        <p14:creationId xmlns:p14="http://schemas.microsoft.com/office/powerpoint/2010/main" val="6074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2710</TotalTime>
  <Words>360</Words>
  <Application>Microsoft Office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Ezzedine, Souheil M.</cp:lastModifiedBy>
  <cp:revision>38</cp:revision>
  <dcterms:created xsi:type="dcterms:W3CDTF">2023-04-18T13:25:54Z</dcterms:created>
  <dcterms:modified xsi:type="dcterms:W3CDTF">2023-06-10T22:38:44Z</dcterms:modified>
</cp:coreProperties>
</file>