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9"/>
  </p:notesMasterIdLst>
  <p:sldIdLst>
    <p:sldId id="261" r:id="rId3"/>
    <p:sldId id="256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F8D"/>
    <a:srgbClr val="305885"/>
    <a:srgbClr val="1D375C"/>
    <a:srgbClr val="0E1726"/>
    <a:srgbClr val="1B3255"/>
    <a:srgbClr val="0B1422"/>
    <a:srgbClr val="1D3559"/>
    <a:srgbClr val="0C1422"/>
    <a:srgbClr val="1A3254"/>
    <a:srgbClr val="93C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 varScale="1">
        <p:scale>
          <a:sx n="116" d="100"/>
          <a:sy n="116" d="100"/>
        </p:scale>
        <p:origin x="408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C0256-BAA3-4FEC-8EEF-84E589235EC9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6027-45E6-47E5-9AA3-C1CEA1444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6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6027-45E6-47E5-9AA3-C1CEA14448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6027-45E6-47E5-9AA3-C1CEA1444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4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6027-45E6-47E5-9AA3-C1CEA14448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1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6027-45E6-47E5-9AA3-C1CEA14448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6027-45E6-47E5-9AA3-C1CEA14448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jpg"/><Relationship Id="rId7" Type="http://schemas.openxmlformats.org/officeDocument/2006/relationships/slide" Target="../slides/slide5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6.emf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7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5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4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9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8.emf"/><Relationship Id="rId22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3" name="Group 20"/>
          <p:cNvGrpSpPr>
            <a:grpSpLocks noChangeAspect="1"/>
          </p:cNvGrpSpPr>
          <p:nvPr userDrawn="1"/>
        </p:nvGrpSpPr>
        <p:grpSpPr bwMode="auto">
          <a:xfrm>
            <a:off x="2819401" y="1920875"/>
            <a:ext cx="1811338" cy="739775"/>
            <a:chOff x="1776" y="1210"/>
            <a:chExt cx="1141" cy="466"/>
          </a:xfrm>
        </p:grpSpPr>
        <p:sp>
          <p:nvSpPr>
            <p:cNvPr id="44" name="AutoShape 19"/>
            <p:cNvSpPr>
              <a:spLocks noChangeAspect="1" noChangeArrowheads="1" noTextEdit="1"/>
            </p:cNvSpPr>
            <p:nvPr userDrawn="1"/>
          </p:nvSpPr>
          <p:spPr bwMode="auto">
            <a:xfrm>
              <a:off x="1776" y="1214"/>
              <a:ext cx="1136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1776" y="1210"/>
              <a:ext cx="1141" cy="466"/>
            </a:xfrm>
            <a:custGeom>
              <a:avLst/>
              <a:gdLst>
                <a:gd name="T0" fmla="*/ 1779 w 1889"/>
                <a:gd name="T1" fmla="*/ 0 h 755"/>
                <a:gd name="T2" fmla="*/ 1779 w 1889"/>
                <a:gd name="T3" fmla="*/ 0 h 755"/>
                <a:gd name="T4" fmla="*/ 109 w 1889"/>
                <a:gd name="T5" fmla="*/ 0 h 755"/>
                <a:gd name="T6" fmla="*/ 0 w 1889"/>
                <a:gd name="T7" fmla="*/ 108 h 755"/>
                <a:gd name="T8" fmla="*/ 0 w 1889"/>
                <a:gd name="T9" fmla="*/ 645 h 755"/>
                <a:gd name="T10" fmla="*/ 109 w 1889"/>
                <a:gd name="T11" fmla="*/ 755 h 755"/>
                <a:gd name="T12" fmla="*/ 1779 w 1889"/>
                <a:gd name="T13" fmla="*/ 755 h 755"/>
                <a:gd name="T14" fmla="*/ 1889 w 1889"/>
                <a:gd name="T15" fmla="*/ 645 h 755"/>
                <a:gd name="T16" fmla="*/ 1889 w 1889"/>
                <a:gd name="T17" fmla="*/ 108 h 755"/>
                <a:gd name="T18" fmla="*/ 1779 w 1889"/>
                <a:gd name="T19" fmla="*/ 0 h 755"/>
                <a:gd name="T20" fmla="*/ 1779 w 1889"/>
                <a:gd name="T21" fmla="*/ 39 h 755"/>
                <a:gd name="T22" fmla="*/ 1779 w 1889"/>
                <a:gd name="T23" fmla="*/ 39 h 755"/>
                <a:gd name="T24" fmla="*/ 1849 w 1889"/>
                <a:gd name="T25" fmla="*/ 108 h 755"/>
                <a:gd name="T26" fmla="*/ 1849 w 1889"/>
                <a:gd name="T27" fmla="*/ 645 h 755"/>
                <a:gd name="T28" fmla="*/ 1779 w 1889"/>
                <a:gd name="T29" fmla="*/ 715 h 755"/>
                <a:gd name="T30" fmla="*/ 109 w 1889"/>
                <a:gd name="T31" fmla="*/ 715 h 755"/>
                <a:gd name="T32" fmla="*/ 40 w 1889"/>
                <a:gd name="T33" fmla="*/ 645 h 755"/>
                <a:gd name="T34" fmla="*/ 40 w 1889"/>
                <a:gd name="T35" fmla="*/ 108 h 755"/>
                <a:gd name="T36" fmla="*/ 109 w 1889"/>
                <a:gd name="T37" fmla="*/ 39 h 755"/>
                <a:gd name="T38" fmla="*/ 1779 w 1889"/>
                <a:gd name="T39" fmla="*/ 3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755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8"/>
                  </a:cubicBezTo>
                  <a:lnTo>
                    <a:pt x="0" y="645"/>
                  </a:lnTo>
                  <a:cubicBezTo>
                    <a:pt x="0" y="705"/>
                    <a:pt x="49" y="755"/>
                    <a:pt x="109" y="755"/>
                  </a:cubicBezTo>
                  <a:lnTo>
                    <a:pt x="1779" y="755"/>
                  </a:lnTo>
                  <a:cubicBezTo>
                    <a:pt x="1840" y="755"/>
                    <a:pt x="1889" y="705"/>
                    <a:pt x="1889" y="645"/>
                  </a:cubicBezTo>
                  <a:lnTo>
                    <a:pt x="1889" y="108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8"/>
                  </a:cubicBezTo>
                  <a:lnTo>
                    <a:pt x="1849" y="645"/>
                  </a:lnTo>
                  <a:cubicBezTo>
                    <a:pt x="1849" y="683"/>
                    <a:pt x="1818" y="715"/>
                    <a:pt x="1779" y="715"/>
                  </a:cubicBezTo>
                  <a:lnTo>
                    <a:pt x="109" y="715"/>
                  </a:lnTo>
                  <a:cubicBezTo>
                    <a:pt x="71" y="715"/>
                    <a:pt x="40" y="683"/>
                    <a:pt x="40" y="645"/>
                  </a:cubicBezTo>
                  <a:lnTo>
                    <a:pt x="40" y="108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auto">
            <a:xfrm>
              <a:off x="2005" y="1394"/>
              <a:ext cx="63" cy="96"/>
            </a:xfrm>
            <a:custGeom>
              <a:avLst/>
              <a:gdLst>
                <a:gd name="T0" fmla="*/ 104 w 104"/>
                <a:gd name="T1" fmla="*/ 155 h 155"/>
                <a:gd name="T2" fmla="*/ 104 w 104"/>
                <a:gd name="T3" fmla="*/ 155 h 155"/>
                <a:gd name="T4" fmla="*/ 80 w 104"/>
                <a:gd name="T5" fmla="*/ 155 h 155"/>
                <a:gd name="T6" fmla="*/ 80 w 104"/>
                <a:gd name="T7" fmla="*/ 58 h 155"/>
                <a:gd name="T8" fmla="*/ 59 w 104"/>
                <a:gd name="T9" fmla="*/ 122 h 155"/>
                <a:gd name="T10" fmla="*/ 45 w 104"/>
                <a:gd name="T11" fmla="*/ 122 h 155"/>
                <a:gd name="T12" fmla="*/ 25 w 104"/>
                <a:gd name="T13" fmla="*/ 59 h 155"/>
                <a:gd name="T14" fmla="*/ 25 w 104"/>
                <a:gd name="T15" fmla="*/ 155 h 155"/>
                <a:gd name="T16" fmla="*/ 0 w 104"/>
                <a:gd name="T17" fmla="*/ 155 h 155"/>
                <a:gd name="T18" fmla="*/ 0 w 104"/>
                <a:gd name="T19" fmla="*/ 0 h 155"/>
                <a:gd name="T20" fmla="*/ 22 w 104"/>
                <a:gd name="T21" fmla="*/ 0 h 155"/>
                <a:gd name="T22" fmla="*/ 52 w 104"/>
                <a:gd name="T23" fmla="*/ 81 h 155"/>
                <a:gd name="T24" fmla="*/ 82 w 104"/>
                <a:gd name="T25" fmla="*/ 0 h 155"/>
                <a:gd name="T26" fmla="*/ 104 w 104"/>
                <a:gd name="T27" fmla="*/ 0 h 155"/>
                <a:gd name="T28" fmla="*/ 104 w 104"/>
                <a:gd name="T2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55">
                  <a:moveTo>
                    <a:pt x="104" y="155"/>
                  </a:moveTo>
                  <a:lnTo>
                    <a:pt x="104" y="155"/>
                  </a:lnTo>
                  <a:lnTo>
                    <a:pt x="80" y="155"/>
                  </a:lnTo>
                  <a:lnTo>
                    <a:pt x="80" y="58"/>
                  </a:lnTo>
                  <a:lnTo>
                    <a:pt x="59" y="122"/>
                  </a:lnTo>
                  <a:lnTo>
                    <a:pt x="45" y="122"/>
                  </a:lnTo>
                  <a:lnTo>
                    <a:pt x="25" y="59"/>
                  </a:lnTo>
                  <a:lnTo>
                    <a:pt x="25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52" y="81"/>
                  </a:lnTo>
                  <a:lnTo>
                    <a:pt x="82" y="0"/>
                  </a:lnTo>
                  <a:lnTo>
                    <a:pt x="104" y="0"/>
                  </a:lnTo>
                  <a:lnTo>
                    <a:pt x="104" y="155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"/>
            <p:cNvSpPr>
              <a:spLocks/>
            </p:cNvSpPr>
            <p:nvPr userDrawn="1"/>
          </p:nvSpPr>
          <p:spPr bwMode="auto">
            <a:xfrm>
              <a:off x="2083" y="1394"/>
              <a:ext cx="40" cy="96"/>
            </a:xfrm>
            <a:custGeom>
              <a:avLst/>
              <a:gdLst>
                <a:gd name="T0" fmla="*/ 65 w 65"/>
                <a:gd name="T1" fmla="*/ 155 h 155"/>
                <a:gd name="T2" fmla="*/ 65 w 65"/>
                <a:gd name="T3" fmla="*/ 155 h 155"/>
                <a:gd name="T4" fmla="*/ 0 w 65"/>
                <a:gd name="T5" fmla="*/ 155 h 155"/>
                <a:gd name="T6" fmla="*/ 0 w 65"/>
                <a:gd name="T7" fmla="*/ 0 h 155"/>
                <a:gd name="T8" fmla="*/ 65 w 65"/>
                <a:gd name="T9" fmla="*/ 0 h 155"/>
                <a:gd name="T10" fmla="*/ 65 w 65"/>
                <a:gd name="T11" fmla="*/ 22 h 155"/>
                <a:gd name="T12" fmla="*/ 25 w 65"/>
                <a:gd name="T13" fmla="*/ 22 h 155"/>
                <a:gd name="T14" fmla="*/ 25 w 65"/>
                <a:gd name="T15" fmla="*/ 66 h 155"/>
                <a:gd name="T16" fmla="*/ 60 w 65"/>
                <a:gd name="T17" fmla="*/ 66 h 155"/>
                <a:gd name="T18" fmla="*/ 60 w 65"/>
                <a:gd name="T19" fmla="*/ 88 h 155"/>
                <a:gd name="T20" fmla="*/ 25 w 65"/>
                <a:gd name="T21" fmla="*/ 88 h 155"/>
                <a:gd name="T22" fmla="*/ 25 w 65"/>
                <a:gd name="T23" fmla="*/ 133 h 155"/>
                <a:gd name="T24" fmla="*/ 65 w 65"/>
                <a:gd name="T25" fmla="*/ 133 h 155"/>
                <a:gd name="T26" fmla="*/ 65 w 65"/>
                <a:gd name="T2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55">
                  <a:moveTo>
                    <a:pt x="65" y="155"/>
                  </a:moveTo>
                  <a:lnTo>
                    <a:pt x="65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65" y="0"/>
                  </a:lnTo>
                  <a:lnTo>
                    <a:pt x="65" y="22"/>
                  </a:lnTo>
                  <a:lnTo>
                    <a:pt x="25" y="22"/>
                  </a:lnTo>
                  <a:lnTo>
                    <a:pt x="25" y="66"/>
                  </a:lnTo>
                  <a:lnTo>
                    <a:pt x="60" y="66"/>
                  </a:lnTo>
                  <a:lnTo>
                    <a:pt x="60" y="88"/>
                  </a:lnTo>
                  <a:lnTo>
                    <a:pt x="25" y="88"/>
                  </a:lnTo>
                  <a:lnTo>
                    <a:pt x="25" y="133"/>
                  </a:lnTo>
                  <a:lnTo>
                    <a:pt x="65" y="133"/>
                  </a:lnTo>
                  <a:lnTo>
                    <a:pt x="65" y="155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2131" y="1394"/>
              <a:ext cx="45" cy="96"/>
            </a:xfrm>
            <a:custGeom>
              <a:avLst/>
              <a:gdLst>
                <a:gd name="T0" fmla="*/ 76 w 76"/>
                <a:gd name="T1" fmla="*/ 22 h 155"/>
                <a:gd name="T2" fmla="*/ 76 w 76"/>
                <a:gd name="T3" fmla="*/ 22 h 155"/>
                <a:gd name="T4" fmla="*/ 50 w 76"/>
                <a:gd name="T5" fmla="*/ 22 h 155"/>
                <a:gd name="T6" fmla="*/ 50 w 76"/>
                <a:gd name="T7" fmla="*/ 155 h 155"/>
                <a:gd name="T8" fmla="*/ 26 w 76"/>
                <a:gd name="T9" fmla="*/ 155 h 155"/>
                <a:gd name="T10" fmla="*/ 26 w 76"/>
                <a:gd name="T11" fmla="*/ 22 h 155"/>
                <a:gd name="T12" fmla="*/ 0 w 76"/>
                <a:gd name="T13" fmla="*/ 22 h 155"/>
                <a:gd name="T14" fmla="*/ 0 w 76"/>
                <a:gd name="T15" fmla="*/ 0 h 155"/>
                <a:gd name="T16" fmla="*/ 76 w 76"/>
                <a:gd name="T17" fmla="*/ 0 h 155"/>
                <a:gd name="T18" fmla="*/ 76 w 76"/>
                <a:gd name="T19" fmla="*/ 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55">
                  <a:moveTo>
                    <a:pt x="76" y="22"/>
                  </a:moveTo>
                  <a:lnTo>
                    <a:pt x="76" y="22"/>
                  </a:lnTo>
                  <a:lnTo>
                    <a:pt x="50" y="22"/>
                  </a:lnTo>
                  <a:lnTo>
                    <a:pt x="50" y="155"/>
                  </a:lnTo>
                  <a:lnTo>
                    <a:pt x="26" y="155"/>
                  </a:lnTo>
                  <a:lnTo>
                    <a:pt x="2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5"/>
            <p:cNvSpPr>
              <a:spLocks/>
            </p:cNvSpPr>
            <p:nvPr userDrawn="1"/>
          </p:nvSpPr>
          <p:spPr bwMode="auto">
            <a:xfrm>
              <a:off x="2187" y="1394"/>
              <a:ext cx="48" cy="96"/>
            </a:xfrm>
            <a:custGeom>
              <a:avLst/>
              <a:gdLst>
                <a:gd name="T0" fmla="*/ 79 w 79"/>
                <a:gd name="T1" fmla="*/ 155 h 155"/>
                <a:gd name="T2" fmla="*/ 79 w 79"/>
                <a:gd name="T3" fmla="*/ 155 h 155"/>
                <a:gd name="T4" fmla="*/ 55 w 79"/>
                <a:gd name="T5" fmla="*/ 155 h 155"/>
                <a:gd name="T6" fmla="*/ 55 w 79"/>
                <a:gd name="T7" fmla="*/ 87 h 155"/>
                <a:gd name="T8" fmla="*/ 24 w 79"/>
                <a:gd name="T9" fmla="*/ 87 h 155"/>
                <a:gd name="T10" fmla="*/ 24 w 79"/>
                <a:gd name="T11" fmla="*/ 155 h 155"/>
                <a:gd name="T12" fmla="*/ 0 w 79"/>
                <a:gd name="T13" fmla="*/ 155 h 155"/>
                <a:gd name="T14" fmla="*/ 0 w 79"/>
                <a:gd name="T15" fmla="*/ 0 h 155"/>
                <a:gd name="T16" fmla="*/ 24 w 79"/>
                <a:gd name="T17" fmla="*/ 0 h 155"/>
                <a:gd name="T18" fmla="*/ 24 w 79"/>
                <a:gd name="T19" fmla="*/ 65 h 155"/>
                <a:gd name="T20" fmla="*/ 55 w 79"/>
                <a:gd name="T21" fmla="*/ 65 h 155"/>
                <a:gd name="T22" fmla="*/ 55 w 79"/>
                <a:gd name="T23" fmla="*/ 0 h 155"/>
                <a:gd name="T24" fmla="*/ 79 w 79"/>
                <a:gd name="T25" fmla="*/ 0 h 155"/>
                <a:gd name="T26" fmla="*/ 79 w 79"/>
                <a:gd name="T2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55">
                  <a:moveTo>
                    <a:pt x="79" y="155"/>
                  </a:moveTo>
                  <a:lnTo>
                    <a:pt x="79" y="155"/>
                  </a:lnTo>
                  <a:lnTo>
                    <a:pt x="55" y="155"/>
                  </a:lnTo>
                  <a:lnTo>
                    <a:pt x="55" y="87"/>
                  </a:lnTo>
                  <a:lnTo>
                    <a:pt x="24" y="87"/>
                  </a:lnTo>
                  <a:lnTo>
                    <a:pt x="24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65"/>
                  </a:lnTo>
                  <a:lnTo>
                    <a:pt x="55" y="65"/>
                  </a:lnTo>
                  <a:lnTo>
                    <a:pt x="55" y="0"/>
                  </a:lnTo>
                  <a:lnTo>
                    <a:pt x="79" y="0"/>
                  </a:lnTo>
                  <a:lnTo>
                    <a:pt x="79" y="155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 noEditPoints="1"/>
            </p:cNvSpPr>
            <p:nvPr userDrawn="1"/>
          </p:nvSpPr>
          <p:spPr bwMode="auto">
            <a:xfrm>
              <a:off x="2248" y="1393"/>
              <a:ext cx="50" cy="98"/>
            </a:xfrm>
            <a:custGeom>
              <a:avLst/>
              <a:gdLst>
                <a:gd name="T0" fmla="*/ 57 w 83"/>
                <a:gd name="T1" fmla="*/ 114 h 159"/>
                <a:gd name="T2" fmla="*/ 57 w 83"/>
                <a:gd name="T3" fmla="*/ 114 h 159"/>
                <a:gd name="T4" fmla="*/ 58 w 83"/>
                <a:gd name="T5" fmla="*/ 80 h 159"/>
                <a:gd name="T6" fmla="*/ 57 w 83"/>
                <a:gd name="T7" fmla="*/ 45 h 159"/>
                <a:gd name="T8" fmla="*/ 53 w 83"/>
                <a:gd name="T9" fmla="*/ 28 h 159"/>
                <a:gd name="T10" fmla="*/ 41 w 83"/>
                <a:gd name="T11" fmla="*/ 22 h 159"/>
                <a:gd name="T12" fmla="*/ 30 w 83"/>
                <a:gd name="T13" fmla="*/ 28 h 159"/>
                <a:gd name="T14" fmla="*/ 24 w 83"/>
                <a:gd name="T15" fmla="*/ 80 h 159"/>
                <a:gd name="T16" fmla="*/ 30 w 83"/>
                <a:gd name="T17" fmla="*/ 131 h 159"/>
                <a:gd name="T18" fmla="*/ 41 w 83"/>
                <a:gd name="T19" fmla="*/ 137 h 159"/>
                <a:gd name="T20" fmla="*/ 53 w 83"/>
                <a:gd name="T21" fmla="*/ 131 h 159"/>
                <a:gd name="T22" fmla="*/ 57 w 83"/>
                <a:gd name="T23" fmla="*/ 114 h 159"/>
                <a:gd name="T24" fmla="*/ 81 w 83"/>
                <a:gd name="T25" fmla="*/ 36 h 159"/>
                <a:gd name="T26" fmla="*/ 81 w 83"/>
                <a:gd name="T27" fmla="*/ 36 h 159"/>
                <a:gd name="T28" fmla="*/ 83 w 83"/>
                <a:gd name="T29" fmla="*/ 80 h 159"/>
                <a:gd name="T30" fmla="*/ 81 w 83"/>
                <a:gd name="T31" fmla="*/ 123 h 159"/>
                <a:gd name="T32" fmla="*/ 71 w 83"/>
                <a:gd name="T33" fmla="*/ 145 h 159"/>
                <a:gd name="T34" fmla="*/ 41 w 83"/>
                <a:gd name="T35" fmla="*/ 159 h 159"/>
                <a:gd name="T36" fmla="*/ 11 w 83"/>
                <a:gd name="T37" fmla="*/ 145 h 159"/>
                <a:gd name="T38" fmla="*/ 2 w 83"/>
                <a:gd name="T39" fmla="*/ 123 h 159"/>
                <a:gd name="T40" fmla="*/ 0 w 83"/>
                <a:gd name="T41" fmla="*/ 80 h 159"/>
                <a:gd name="T42" fmla="*/ 2 w 83"/>
                <a:gd name="T43" fmla="*/ 36 h 159"/>
                <a:gd name="T44" fmla="*/ 11 w 83"/>
                <a:gd name="T45" fmla="*/ 14 h 159"/>
                <a:gd name="T46" fmla="*/ 41 w 83"/>
                <a:gd name="T47" fmla="*/ 0 h 159"/>
                <a:gd name="T48" fmla="*/ 71 w 83"/>
                <a:gd name="T49" fmla="*/ 14 h 159"/>
                <a:gd name="T50" fmla="*/ 81 w 83"/>
                <a:gd name="T51" fmla="*/ 3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59">
                  <a:moveTo>
                    <a:pt x="57" y="114"/>
                  </a:moveTo>
                  <a:lnTo>
                    <a:pt x="57" y="114"/>
                  </a:lnTo>
                  <a:cubicBezTo>
                    <a:pt x="58" y="107"/>
                    <a:pt x="58" y="95"/>
                    <a:pt x="58" y="80"/>
                  </a:cubicBezTo>
                  <a:cubicBezTo>
                    <a:pt x="58" y="64"/>
                    <a:pt x="58" y="52"/>
                    <a:pt x="57" y="45"/>
                  </a:cubicBezTo>
                  <a:cubicBezTo>
                    <a:pt x="57" y="37"/>
                    <a:pt x="55" y="32"/>
                    <a:pt x="53" y="28"/>
                  </a:cubicBezTo>
                  <a:cubicBezTo>
                    <a:pt x="51" y="24"/>
                    <a:pt x="47" y="22"/>
                    <a:pt x="41" y="22"/>
                  </a:cubicBezTo>
                  <a:cubicBezTo>
                    <a:pt x="36" y="22"/>
                    <a:pt x="32" y="24"/>
                    <a:pt x="30" y="28"/>
                  </a:cubicBezTo>
                  <a:cubicBezTo>
                    <a:pt x="26" y="34"/>
                    <a:pt x="24" y="51"/>
                    <a:pt x="24" y="80"/>
                  </a:cubicBezTo>
                  <a:cubicBezTo>
                    <a:pt x="24" y="108"/>
                    <a:pt x="26" y="125"/>
                    <a:pt x="30" y="131"/>
                  </a:cubicBezTo>
                  <a:cubicBezTo>
                    <a:pt x="32" y="135"/>
                    <a:pt x="36" y="137"/>
                    <a:pt x="41" y="137"/>
                  </a:cubicBezTo>
                  <a:cubicBezTo>
                    <a:pt x="47" y="137"/>
                    <a:pt x="51" y="135"/>
                    <a:pt x="53" y="131"/>
                  </a:cubicBezTo>
                  <a:cubicBezTo>
                    <a:pt x="55" y="127"/>
                    <a:pt x="57" y="122"/>
                    <a:pt x="57" y="114"/>
                  </a:cubicBezTo>
                  <a:close/>
                  <a:moveTo>
                    <a:pt x="81" y="36"/>
                  </a:moveTo>
                  <a:lnTo>
                    <a:pt x="81" y="36"/>
                  </a:lnTo>
                  <a:cubicBezTo>
                    <a:pt x="82" y="45"/>
                    <a:pt x="83" y="59"/>
                    <a:pt x="83" y="80"/>
                  </a:cubicBezTo>
                  <a:cubicBezTo>
                    <a:pt x="83" y="100"/>
                    <a:pt x="82" y="114"/>
                    <a:pt x="81" y="123"/>
                  </a:cubicBezTo>
                  <a:cubicBezTo>
                    <a:pt x="79" y="132"/>
                    <a:pt x="76" y="140"/>
                    <a:pt x="71" y="145"/>
                  </a:cubicBezTo>
                  <a:cubicBezTo>
                    <a:pt x="64" y="154"/>
                    <a:pt x="54" y="159"/>
                    <a:pt x="41" y="159"/>
                  </a:cubicBezTo>
                  <a:cubicBezTo>
                    <a:pt x="29" y="159"/>
                    <a:pt x="19" y="154"/>
                    <a:pt x="11" y="145"/>
                  </a:cubicBezTo>
                  <a:cubicBezTo>
                    <a:pt x="7" y="140"/>
                    <a:pt x="4" y="132"/>
                    <a:pt x="2" y="123"/>
                  </a:cubicBezTo>
                  <a:cubicBezTo>
                    <a:pt x="1" y="114"/>
                    <a:pt x="0" y="100"/>
                    <a:pt x="0" y="80"/>
                  </a:cubicBezTo>
                  <a:cubicBezTo>
                    <a:pt x="0" y="60"/>
                    <a:pt x="1" y="45"/>
                    <a:pt x="2" y="36"/>
                  </a:cubicBezTo>
                  <a:cubicBezTo>
                    <a:pt x="4" y="27"/>
                    <a:pt x="7" y="19"/>
                    <a:pt x="11" y="14"/>
                  </a:cubicBezTo>
                  <a:cubicBezTo>
                    <a:pt x="19" y="5"/>
                    <a:pt x="29" y="0"/>
                    <a:pt x="41" y="0"/>
                  </a:cubicBezTo>
                  <a:cubicBezTo>
                    <a:pt x="54" y="0"/>
                    <a:pt x="64" y="5"/>
                    <a:pt x="71" y="14"/>
                  </a:cubicBezTo>
                  <a:cubicBezTo>
                    <a:pt x="76" y="19"/>
                    <a:pt x="79" y="27"/>
                    <a:pt x="81" y="36"/>
                  </a:cubicBez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 noEditPoints="1"/>
            </p:cNvSpPr>
            <p:nvPr userDrawn="1"/>
          </p:nvSpPr>
          <p:spPr bwMode="auto">
            <a:xfrm>
              <a:off x="2312" y="1394"/>
              <a:ext cx="48" cy="96"/>
            </a:xfrm>
            <a:custGeom>
              <a:avLst/>
              <a:gdLst>
                <a:gd name="T0" fmla="*/ 56 w 80"/>
                <a:gd name="T1" fmla="*/ 77 h 155"/>
                <a:gd name="T2" fmla="*/ 56 w 80"/>
                <a:gd name="T3" fmla="*/ 77 h 155"/>
                <a:gd name="T4" fmla="*/ 55 w 80"/>
                <a:gd name="T5" fmla="*/ 44 h 155"/>
                <a:gd name="T6" fmla="*/ 51 w 80"/>
                <a:gd name="T7" fmla="*/ 28 h 155"/>
                <a:gd name="T8" fmla="*/ 38 w 80"/>
                <a:gd name="T9" fmla="*/ 22 h 155"/>
                <a:gd name="T10" fmla="*/ 24 w 80"/>
                <a:gd name="T11" fmla="*/ 22 h 155"/>
                <a:gd name="T12" fmla="*/ 24 w 80"/>
                <a:gd name="T13" fmla="*/ 133 h 155"/>
                <a:gd name="T14" fmla="*/ 38 w 80"/>
                <a:gd name="T15" fmla="*/ 133 h 155"/>
                <a:gd name="T16" fmla="*/ 51 w 80"/>
                <a:gd name="T17" fmla="*/ 127 h 155"/>
                <a:gd name="T18" fmla="*/ 55 w 80"/>
                <a:gd name="T19" fmla="*/ 111 h 155"/>
                <a:gd name="T20" fmla="*/ 56 w 80"/>
                <a:gd name="T21" fmla="*/ 77 h 155"/>
                <a:gd name="T22" fmla="*/ 78 w 80"/>
                <a:gd name="T23" fmla="*/ 34 h 155"/>
                <a:gd name="T24" fmla="*/ 78 w 80"/>
                <a:gd name="T25" fmla="*/ 34 h 155"/>
                <a:gd name="T26" fmla="*/ 80 w 80"/>
                <a:gd name="T27" fmla="*/ 77 h 155"/>
                <a:gd name="T28" fmla="*/ 78 w 80"/>
                <a:gd name="T29" fmla="*/ 121 h 155"/>
                <a:gd name="T30" fmla="*/ 69 w 80"/>
                <a:gd name="T31" fmla="*/ 142 h 155"/>
                <a:gd name="T32" fmla="*/ 39 w 80"/>
                <a:gd name="T33" fmla="*/ 155 h 155"/>
                <a:gd name="T34" fmla="*/ 0 w 80"/>
                <a:gd name="T35" fmla="*/ 155 h 155"/>
                <a:gd name="T36" fmla="*/ 0 w 80"/>
                <a:gd name="T37" fmla="*/ 0 h 155"/>
                <a:gd name="T38" fmla="*/ 39 w 80"/>
                <a:gd name="T39" fmla="*/ 0 h 155"/>
                <a:gd name="T40" fmla="*/ 69 w 80"/>
                <a:gd name="T41" fmla="*/ 13 h 155"/>
                <a:gd name="T42" fmla="*/ 78 w 80"/>
                <a:gd name="T43" fmla="*/ 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155">
                  <a:moveTo>
                    <a:pt x="56" y="77"/>
                  </a:moveTo>
                  <a:lnTo>
                    <a:pt x="56" y="77"/>
                  </a:lnTo>
                  <a:cubicBezTo>
                    <a:pt x="56" y="62"/>
                    <a:pt x="56" y="51"/>
                    <a:pt x="55" y="44"/>
                  </a:cubicBezTo>
                  <a:cubicBezTo>
                    <a:pt x="54" y="37"/>
                    <a:pt x="53" y="32"/>
                    <a:pt x="51" y="28"/>
                  </a:cubicBezTo>
                  <a:cubicBezTo>
                    <a:pt x="48" y="24"/>
                    <a:pt x="44" y="22"/>
                    <a:pt x="38" y="22"/>
                  </a:cubicBezTo>
                  <a:lnTo>
                    <a:pt x="24" y="22"/>
                  </a:lnTo>
                  <a:lnTo>
                    <a:pt x="24" y="133"/>
                  </a:lnTo>
                  <a:lnTo>
                    <a:pt x="38" y="133"/>
                  </a:lnTo>
                  <a:cubicBezTo>
                    <a:pt x="44" y="133"/>
                    <a:pt x="48" y="131"/>
                    <a:pt x="51" y="127"/>
                  </a:cubicBezTo>
                  <a:cubicBezTo>
                    <a:pt x="53" y="123"/>
                    <a:pt x="54" y="118"/>
                    <a:pt x="55" y="111"/>
                  </a:cubicBezTo>
                  <a:cubicBezTo>
                    <a:pt x="56" y="104"/>
                    <a:pt x="56" y="93"/>
                    <a:pt x="56" y="77"/>
                  </a:cubicBezTo>
                  <a:close/>
                  <a:moveTo>
                    <a:pt x="78" y="34"/>
                  </a:moveTo>
                  <a:lnTo>
                    <a:pt x="78" y="34"/>
                  </a:lnTo>
                  <a:cubicBezTo>
                    <a:pt x="80" y="43"/>
                    <a:pt x="80" y="58"/>
                    <a:pt x="80" y="77"/>
                  </a:cubicBezTo>
                  <a:cubicBezTo>
                    <a:pt x="80" y="97"/>
                    <a:pt x="80" y="111"/>
                    <a:pt x="78" y="121"/>
                  </a:cubicBezTo>
                  <a:cubicBezTo>
                    <a:pt x="77" y="130"/>
                    <a:pt x="74" y="137"/>
                    <a:pt x="69" y="142"/>
                  </a:cubicBezTo>
                  <a:cubicBezTo>
                    <a:pt x="62" y="151"/>
                    <a:pt x="52" y="155"/>
                    <a:pt x="39" y="155"/>
                  </a:cubicBezTo>
                  <a:lnTo>
                    <a:pt x="0" y="155"/>
                  </a:lnTo>
                  <a:lnTo>
                    <a:pt x="0" y="0"/>
                  </a:lnTo>
                  <a:lnTo>
                    <a:pt x="39" y="0"/>
                  </a:lnTo>
                  <a:cubicBezTo>
                    <a:pt x="52" y="0"/>
                    <a:pt x="62" y="4"/>
                    <a:pt x="69" y="13"/>
                  </a:cubicBezTo>
                  <a:cubicBezTo>
                    <a:pt x="74" y="18"/>
                    <a:pt x="77" y="25"/>
                    <a:pt x="78" y="34"/>
                  </a:cubicBez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2370" y="1394"/>
              <a:ext cx="49" cy="97"/>
            </a:xfrm>
            <a:custGeom>
              <a:avLst/>
              <a:gdLst>
                <a:gd name="T0" fmla="*/ 80 w 80"/>
                <a:gd name="T1" fmla="*/ 113 h 158"/>
                <a:gd name="T2" fmla="*/ 80 w 80"/>
                <a:gd name="T3" fmla="*/ 113 h 158"/>
                <a:gd name="T4" fmla="*/ 70 w 80"/>
                <a:gd name="T5" fmla="*/ 147 h 158"/>
                <a:gd name="T6" fmla="*/ 40 w 80"/>
                <a:gd name="T7" fmla="*/ 158 h 158"/>
                <a:gd name="T8" fmla="*/ 10 w 80"/>
                <a:gd name="T9" fmla="*/ 147 h 158"/>
                <a:gd name="T10" fmla="*/ 0 w 80"/>
                <a:gd name="T11" fmla="*/ 114 h 158"/>
                <a:gd name="T12" fmla="*/ 24 w 80"/>
                <a:gd name="T13" fmla="*/ 114 h 158"/>
                <a:gd name="T14" fmla="*/ 29 w 80"/>
                <a:gd name="T15" fmla="*/ 131 h 158"/>
                <a:gd name="T16" fmla="*/ 40 w 80"/>
                <a:gd name="T17" fmla="*/ 136 h 158"/>
                <a:gd name="T18" fmla="*/ 52 w 80"/>
                <a:gd name="T19" fmla="*/ 131 h 158"/>
                <a:gd name="T20" fmla="*/ 56 w 80"/>
                <a:gd name="T21" fmla="*/ 114 h 158"/>
                <a:gd name="T22" fmla="*/ 53 w 80"/>
                <a:gd name="T23" fmla="*/ 97 h 158"/>
                <a:gd name="T24" fmla="*/ 41 w 80"/>
                <a:gd name="T25" fmla="*/ 89 h 158"/>
                <a:gd name="T26" fmla="*/ 23 w 80"/>
                <a:gd name="T27" fmla="*/ 81 h 158"/>
                <a:gd name="T28" fmla="*/ 6 w 80"/>
                <a:gd name="T29" fmla="*/ 68 h 158"/>
                <a:gd name="T30" fmla="*/ 1 w 80"/>
                <a:gd name="T31" fmla="*/ 42 h 158"/>
                <a:gd name="T32" fmla="*/ 14 w 80"/>
                <a:gd name="T33" fmla="*/ 9 h 158"/>
                <a:gd name="T34" fmla="*/ 40 w 80"/>
                <a:gd name="T35" fmla="*/ 0 h 158"/>
                <a:gd name="T36" fmla="*/ 68 w 80"/>
                <a:gd name="T37" fmla="*/ 9 h 158"/>
                <a:gd name="T38" fmla="*/ 79 w 80"/>
                <a:gd name="T39" fmla="*/ 43 h 158"/>
                <a:gd name="T40" fmla="*/ 55 w 80"/>
                <a:gd name="T41" fmla="*/ 43 h 158"/>
                <a:gd name="T42" fmla="*/ 51 w 80"/>
                <a:gd name="T43" fmla="*/ 26 h 158"/>
                <a:gd name="T44" fmla="*/ 40 w 80"/>
                <a:gd name="T45" fmla="*/ 22 h 158"/>
                <a:gd name="T46" fmla="*/ 30 w 80"/>
                <a:gd name="T47" fmla="*/ 26 h 158"/>
                <a:gd name="T48" fmla="*/ 26 w 80"/>
                <a:gd name="T49" fmla="*/ 41 h 158"/>
                <a:gd name="T50" fmla="*/ 28 w 80"/>
                <a:gd name="T51" fmla="*/ 55 h 158"/>
                <a:gd name="T52" fmla="*/ 38 w 80"/>
                <a:gd name="T53" fmla="*/ 62 h 158"/>
                <a:gd name="T54" fmla="*/ 57 w 80"/>
                <a:gd name="T55" fmla="*/ 70 h 158"/>
                <a:gd name="T56" fmla="*/ 75 w 80"/>
                <a:gd name="T57" fmla="*/ 84 h 158"/>
                <a:gd name="T58" fmla="*/ 80 w 80"/>
                <a:gd name="T59" fmla="*/ 11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158">
                  <a:moveTo>
                    <a:pt x="80" y="113"/>
                  </a:moveTo>
                  <a:lnTo>
                    <a:pt x="80" y="113"/>
                  </a:lnTo>
                  <a:cubicBezTo>
                    <a:pt x="80" y="129"/>
                    <a:pt x="77" y="141"/>
                    <a:pt x="70" y="147"/>
                  </a:cubicBezTo>
                  <a:cubicBezTo>
                    <a:pt x="63" y="154"/>
                    <a:pt x="53" y="158"/>
                    <a:pt x="40" y="158"/>
                  </a:cubicBezTo>
                  <a:cubicBezTo>
                    <a:pt x="27" y="158"/>
                    <a:pt x="17" y="154"/>
                    <a:pt x="10" y="147"/>
                  </a:cubicBezTo>
                  <a:cubicBezTo>
                    <a:pt x="3" y="141"/>
                    <a:pt x="0" y="130"/>
                    <a:pt x="0" y="114"/>
                  </a:cubicBezTo>
                  <a:lnTo>
                    <a:pt x="24" y="114"/>
                  </a:lnTo>
                  <a:cubicBezTo>
                    <a:pt x="24" y="122"/>
                    <a:pt x="26" y="128"/>
                    <a:pt x="29" y="131"/>
                  </a:cubicBezTo>
                  <a:cubicBezTo>
                    <a:pt x="31" y="134"/>
                    <a:pt x="35" y="136"/>
                    <a:pt x="40" y="136"/>
                  </a:cubicBezTo>
                  <a:cubicBezTo>
                    <a:pt x="45" y="136"/>
                    <a:pt x="49" y="134"/>
                    <a:pt x="52" y="131"/>
                  </a:cubicBezTo>
                  <a:cubicBezTo>
                    <a:pt x="55" y="128"/>
                    <a:pt x="56" y="122"/>
                    <a:pt x="56" y="114"/>
                  </a:cubicBezTo>
                  <a:cubicBezTo>
                    <a:pt x="56" y="106"/>
                    <a:pt x="55" y="100"/>
                    <a:pt x="53" y="97"/>
                  </a:cubicBezTo>
                  <a:cubicBezTo>
                    <a:pt x="51" y="94"/>
                    <a:pt x="47" y="91"/>
                    <a:pt x="41" y="89"/>
                  </a:cubicBezTo>
                  <a:lnTo>
                    <a:pt x="23" y="81"/>
                  </a:lnTo>
                  <a:cubicBezTo>
                    <a:pt x="15" y="78"/>
                    <a:pt x="9" y="73"/>
                    <a:pt x="6" y="68"/>
                  </a:cubicBezTo>
                  <a:cubicBezTo>
                    <a:pt x="3" y="62"/>
                    <a:pt x="1" y="54"/>
                    <a:pt x="1" y="42"/>
                  </a:cubicBezTo>
                  <a:cubicBezTo>
                    <a:pt x="1" y="28"/>
                    <a:pt x="5" y="17"/>
                    <a:pt x="14" y="9"/>
                  </a:cubicBezTo>
                  <a:cubicBezTo>
                    <a:pt x="21" y="3"/>
                    <a:pt x="30" y="0"/>
                    <a:pt x="40" y="0"/>
                  </a:cubicBezTo>
                  <a:cubicBezTo>
                    <a:pt x="52" y="0"/>
                    <a:pt x="62" y="3"/>
                    <a:pt x="68" y="9"/>
                  </a:cubicBezTo>
                  <a:cubicBezTo>
                    <a:pt x="76" y="16"/>
                    <a:pt x="79" y="27"/>
                    <a:pt x="79" y="43"/>
                  </a:cubicBezTo>
                  <a:lnTo>
                    <a:pt x="55" y="43"/>
                  </a:lnTo>
                  <a:cubicBezTo>
                    <a:pt x="55" y="35"/>
                    <a:pt x="54" y="30"/>
                    <a:pt x="51" y="26"/>
                  </a:cubicBezTo>
                  <a:cubicBezTo>
                    <a:pt x="49" y="23"/>
                    <a:pt x="45" y="22"/>
                    <a:pt x="40" y="22"/>
                  </a:cubicBezTo>
                  <a:cubicBezTo>
                    <a:pt x="36" y="22"/>
                    <a:pt x="32" y="23"/>
                    <a:pt x="30" y="26"/>
                  </a:cubicBezTo>
                  <a:cubicBezTo>
                    <a:pt x="27" y="29"/>
                    <a:pt x="26" y="34"/>
                    <a:pt x="26" y="41"/>
                  </a:cubicBezTo>
                  <a:cubicBezTo>
                    <a:pt x="26" y="48"/>
                    <a:pt x="26" y="52"/>
                    <a:pt x="28" y="55"/>
                  </a:cubicBezTo>
                  <a:cubicBezTo>
                    <a:pt x="30" y="58"/>
                    <a:pt x="33" y="60"/>
                    <a:pt x="38" y="62"/>
                  </a:cubicBezTo>
                  <a:lnTo>
                    <a:pt x="57" y="70"/>
                  </a:lnTo>
                  <a:cubicBezTo>
                    <a:pt x="66" y="73"/>
                    <a:pt x="72" y="78"/>
                    <a:pt x="75" y="84"/>
                  </a:cubicBezTo>
                  <a:cubicBezTo>
                    <a:pt x="79" y="91"/>
                    <a:pt x="80" y="100"/>
                    <a:pt x="80" y="113"/>
                  </a:cubicBez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9"/>
            <p:cNvSpPr>
              <a:spLocks/>
            </p:cNvSpPr>
            <p:nvPr userDrawn="1"/>
          </p:nvSpPr>
          <p:spPr bwMode="auto">
            <a:xfrm>
              <a:off x="2425" y="1384"/>
              <a:ext cx="37" cy="116"/>
            </a:xfrm>
            <a:custGeom>
              <a:avLst/>
              <a:gdLst>
                <a:gd name="T0" fmla="*/ 62 w 62"/>
                <a:gd name="T1" fmla="*/ 0 h 187"/>
                <a:gd name="T2" fmla="*/ 62 w 62"/>
                <a:gd name="T3" fmla="*/ 0 h 187"/>
                <a:gd name="T4" fmla="*/ 22 w 62"/>
                <a:gd name="T5" fmla="*/ 187 h 187"/>
                <a:gd name="T6" fmla="*/ 0 w 62"/>
                <a:gd name="T7" fmla="*/ 187 h 187"/>
                <a:gd name="T8" fmla="*/ 40 w 62"/>
                <a:gd name="T9" fmla="*/ 0 h 187"/>
                <a:gd name="T10" fmla="*/ 62 w 62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87">
                  <a:moveTo>
                    <a:pt x="62" y="0"/>
                  </a:moveTo>
                  <a:lnTo>
                    <a:pt x="62" y="0"/>
                  </a:lnTo>
                  <a:lnTo>
                    <a:pt x="22" y="187"/>
                  </a:lnTo>
                  <a:lnTo>
                    <a:pt x="0" y="187"/>
                  </a:lnTo>
                  <a:lnTo>
                    <a:pt x="40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0"/>
            <p:cNvSpPr>
              <a:spLocks noEditPoints="1"/>
            </p:cNvSpPr>
            <p:nvPr userDrawn="1"/>
          </p:nvSpPr>
          <p:spPr bwMode="auto">
            <a:xfrm>
              <a:off x="2471" y="1394"/>
              <a:ext cx="49" cy="96"/>
            </a:xfrm>
            <a:custGeom>
              <a:avLst/>
              <a:gdLst>
                <a:gd name="T0" fmla="*/ 57 w 81"/>
                <a:gd name="T1" fmla="*/ 77 h 155"/>
                <a:gd name="T2" fmla="*/ 57 w 81"/>
                <a:gd name="T3" fmla="*/ 77 h 155"/>
                <a:gd name="T4" fmla="*/ 56 w 81"/>
                <a:gd name="T5" fmla="*/ 44 h 155"/>
                <a:gd name="T6" fmla="*/ 52 w 81"/>
                <a:gd name="T7" fmla="*/ 28 h 155"/>
                <a:gd name="T8" fmla="*/ 39 w 81"/>
                <a:gd name="T9" fmla="*/ 22 h 155"/>
                <a:gd name="T10" fmla="*/ 25 w 81"/>
                <a:gd name="T11" fmla="*/ 22 h 155"/>
                <a:gd name="T12" fmla="*/ 25 w 81"/>
                <a:gd name="T13" fmla="*/ 133 h 155"/>
                <a:gd name="T14" fmla="*/ 39 w 81"/>
                <a:gd name="T15" fmla="*/ 133 h 155"/>
                <a:gd name="T16" fmla="*/ 52 w 81"/>
                <a:gd name="T17" fmla="*/ 127 h 155"/>
                <a:gd name="T18" fmla="*/ 56 w 81"/>
                <a:gd name="T19" fmla="*/ 111 h 155"/>
                <a:gd name="T20" fmla="*/ 57 w 81"/>
                <a:gd name="T21" fmla="*/ 77 h 155"/>
                <a:gd name="T22" fmla="*/ 79 w 81"/>
                <a:gd name="T23" fmla="*/ 34 h 155"/>
                <a:gd name="T24" fmla="*/ 79 w 81"/>
                <a:gd name="T25" fmla="*/ 34 h 155"/>
                <a:gd name="T26" fmla="*/ 81 w 81"/>
                <a:gd name="T27" fmla="*/ 77 h 155"/>
                <a:gd name="T28" fmla="*/ 79 w 81"/>
                <a:gd name="T29" fmla="*/ 121 h 155"/>
                <a:gd name="T30" fmla="*/ 70 w 81"/>
                <a:gd name="T31" fmla="*/ 142 h 155"/>
                <a:gd name="T32" fmla="*/ 40 w 81"/>
                <a:gd name="T33" fmla="*/ 155 h 155"/>
                <a:gd name="T34" fmla="*/ 0 w 81"/>
                <a:gd name="T35" fmla="*/ 155 h 155"/>
                <a:gd name="T36" fmla="*/ 0 w 81"/>
                <a:gd name="T37" fmla="*/ 0 h 155"/>
                <a:gd name="T38" fmla="*/ 40 w 81"/>
                <a:gd name="T39" fmla="*/ 0 h 155"/>
                <a:gd name="T40" fmla="*/ 70 w 81"/>
                <a:gd name="T41" fmla="*/ 13 h 155"/>
                <a:gd name="T42" fmla="*/ 79 w 81"/>
                <a:gd name="T43" fmla="*/ 3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155">
                  <a:moveTo>
                    <a:pt x="57" y="77"/>
                  </a:moveTo>
                  <a:lnTo>
                    <a:pt x="57" y="77"/>
                  </a:lnTo>
                  <a:cubicBezTo>
                    <a:pt x="57" y="62"/>
                    <a:pt x="56" y="51"/>
                    <a:pt x="56" y="44"/>
                  </a:cubicBezTo>
                  <a:cubicBezTo>
                    <a:pt x="55" y="37"/>
                    <a:pt x="54" y="32"/>
                    <a:pt x="52" y="28"/>
                  </a:cubicBezTo>
                  <a:cubicBezTo>
                    <a:pt x="49" y="24"/>
                    <a:pt x="45" y="22"/>
                    <a:pt x="39" y="22"/>
                  </a:cubicBezTo>
                  <a:lnTo>
                    <a:pt x="25" y="22"/>
                  </a:lnTo>
                  <a:lnTo>
                    <a:pt x="25" y="133"/>
                  </a:lnTo>
                  <a:lnTo>
                    <a:pt x="39" y="133"/>
                  </a:lnTo>
                  <a:cubicBezTo>
                    <a:pt x="45" y="133"/>
                    <a:pt x="49" y="131"/>
                    <a:pt x="52" y="127"/>
                  </a:cubicBezTo>
                  <a:cubicBezTo>
                    <a:pt x="54" y="123"/>
                    <a:pt x="55" y="118"/>
                    <a:pt x="56" y="111"/>
                  </a:cubicBezTo>
                  <a:cubicBezTo>
                    <a:pt x="56" y="104"/>
                    <a:pt x="57" y="93"/>
                    <a:pt x="57" y="77"/>
                  </a:cubicBezTo>
                  <a:close/>
                  <a:moveTo>
                    <a:pt x="79" y="34"/>
                  </a:moveTo>
                  <a:lnTo>
                    <a:pt x="79" y="34"/>
                  </a:lnTo>
                  <a:cubicBezTo>
                    <a:pt x="81" y="43"/>
                    <a:pt x="81" y="58"/>
                    <a:pt x="81" y="77"/>
                  </a:cubicBezTo>
                  <a:cubicBezTo>
                    <a:pt x="81" y="97"/>
                    <a:pt x="81" y="111"/>
                    <a:pt x="79" y="121"/>
                  </a:cubicBezTo>
                  <a:cubicBezTo>
                    <a:pt x="78" y="130"/>
                    <a:pt x="75" y="137"/>
                    <a:pt x="70" y="142"/>
                  </a:cubicBezTo>
                  <a:cubicBezTo>
                    <a:pt x="62" y="151"/>
                    <a:pt x="52" y="155"/>
                    <a:pt x="40" y="155"/>
                  </a:cubicBezTo>
                  <a:lnTo>
                    <a:pt x="0" y="155"/>
                  </a:lnTo>
                  <a:lnTo>
                    <a:pt x="0" y="0"/>
                  </a:lnTo>
                  <a:lnTo>
                    <a:pt x="40" y="0"/>
                  </a:lnTo>
                  <a:cubicBezTo>
                    <a:pt x="52" y="0"/>
                    <a:pt x="62" y="4"/>
                    <a:pt x="70" y="13"/>
                  </a:cubicBezTo>
                  <a:cubicBezTo>
                    <a:pt x="75" y="18"/>
                    <a:pt x="78" y="25"/>
                    <a:pt x="79" y="34"/>
                  </a:cubicBez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1"/>
            <p:cNvSpPr>
              <a:spLocks noEditPoints="1"/>
            </p:cNvSpPr>
            <p:nvPr userDrawn="1"/>
          </p:nvSpPr>
          <p:spPr bwMode="auto">
            <a:xfrm>
              <a:off x="2525" y="1394"/>
              <a:ext cx="60" cy="96"/>
            </a:xfrm>
            <a:custGeom>
              <a:avLst/>
              <a:gdLst>
                <a:gd name="T0" fmla="*/ 63 w 100"/>
                <a:gd name="T1" fmla="*/ 102 h 155"/>
                <a:gd name="T2" fmla="*/ 63 w 100"/>
                <a:gd name="T3" fmla="*/ 102 h 155"/>
                <a:gd name="T4" fmla="*/ 50 w 100"/>
                <a:gd name="T5" fmla="*/ 38 h 155"/>
                <a:gd name="T6" fmla="*/ 37 w 100"/>
                <a:gd name="T7" fmla="*/ 102 h 155"/>
                <a:gd name="T8" fmla="*/ 63 w 100"/>
                <a:gd name="T9" fmla="*/ 102 h 155"/>
                <a:gd name="T10" fmla="*/ 100 w 100"/>
                <a:gd name="T11" fmla="*/ 155 h 155"/>
                <a:gd name="T12" fmla="*/ 100 w 100"/>
                <a:gd name="T13" fmla="*/ 155 h 155"/>
                <a:gd name="T14" fmla="*/ 74 w 100"/>
                <a:gd name="T15" fmla="*/ 155 h 155"/>
                <a:gd name="T16" fmla="*/ 68 w 100"/>
                <a:gd name="T17" fmla="*/ 124 h 155"/>
                <a:gd name="T18" fmla="*/ 32 w 100"/>
                <a:gd name="T19" fmla="*/ 124 h 155"/>
                <a:gd name="T20" fmla="*/ 26 w 100"/>
                <a:gd name="T21" fmla="*/ 155 h 155"/>
                <a:gd name="T22" fmla="*/ 0 w 100"/>
                <a:gd name="T23" fmla="*/ 155 h 155"/>
                <a:gd name="T24" fmla="*/ 38 w 100"/>
                <a:gd name="T25" fmla="*/ 0 h 155"/>
                <a:gd name="T26" fmla="*/ 62 w 100"/>
                <a:gd name="T27" fmla="*/ 0 h 155"/>
                <a:gd name="T28" fmla="*/ 100 w 100"/>
                <a:gd name="T2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55">
                  <a:moveTo>
                    <a:pt x="63" y="102"/>
                  </a:moveTo>
                  <a:lnTo>
                    <a:pt x="63" y="102"/>
                  </a:lnTo>
                  <a:lnTo>
                    <a:pt x="50" y="38"/>
                  </a:lnTo>
                  <a:lnTo>
                    <a:pt x="37" y="102"/>
                  </a:lnTo>
                  <a:lnTo>
                    <a:pt x="63" y="102"/>
                  </a:lnTo>
                  <a:close/>
                  <a:moveTo>
                    <a:pt x="100" y="155"/>
                  </a:moveTo>
                  <a:lnTo>
                    <a:pt x="100" y="155"/>
                  </a:lnTo>
                  <a:lnTo>
                    <a:pt x="74" y="155"/>
                  </a:lnTo>
                  <a:lnTo>
                    <a:pt x="68" y="124"/>
                  </a:lnTo>
                  <a:lnTo>
                    <a:pt x="32" y="124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38" y="0"/>
                  </a:lnTo>
                  <a:lnTo>
                    <a:pt x="62" y="0"/>
                  </a:lnTo>
                  <a:lnTo>
                    <a:pt x="100" y="155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 userDrawn="1"/>
          </p:nvSpPr>
          <p:spPr bwMode="auto">
            <a:xfrm>
              <a:off x="2584" y="1394"/>
              <a:ext cx="45" cy="96"/>
            </a:xfrm>
            <a:custGeom>
              <a:avLst/>
              <a:gdLst>
                <a:gd name="T0" fmla="*/ 76 w 76"/>
                <a:gd name="T1" fmla="*/ 22 h 155"/>
                <a:gd name="T2" fmla="*/ 76 w 76"/>
                <a:gd name="T3" fmla="*/ 22 h 155"/>
                <a:gd name="T4" fmla="*/ 50 w 76"/>
                <a:gd name="T5" fmla="*/ 22 h 155"/>
                <a:gd name="T6" fmla="*/ 50 w 76"/>
                <a:gd name="T7" fmla="*/ 155 h 155"/>
                <a:gd name="T8" fmla="*/ 26 w 76"/>
                <a:gd name="T9" fmla="*/ 155 h 155"/>
                <a:gd name="T10" fmla="*/ 26 w 76"/>
                <a:gd name="T11" fmla="*/ 22 h 155"/>
                <a:gd name="T12" fmla="*/ 0 w 76"/>
                <a:gd name="T13" fmla="*/ 22 h 155"/>
                <a:gd name="T14" fmla="*/ 0 w 76"/>
                <a:gd name="T15" fmla="*/ 0 h 155"/>
                <a:gd name="T16" fmla="*/ 76 w 76"/>
                <a:gd name="T17" fmla="*/ 0 h 155"/>
                <a:gd name="T18" fmla="*/ 76 w 76"/>
                <a:gd name="T19" fmla="*/ 2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55">
                  <a:moveTo>
                    <a:pt x="76" y="22"/>
                  </a:moveTo>
                  <a:lnTo>
                    <a:pt x="76" y="22"/>
                  </a:lnTo>
                  <a:lnTo>
                    <a:pt x="50" y="22"/>
                  </a:lnTo>
                  <a:lnTo>
                    <a:pt x="50" y="155"/>
                  </a:lnTo>
                  <a:lnTo>
                    <a:pt x="26" y="155"/>
                  </a:lnTo>
                  <a:lnTo>
                    <a:pt x="26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22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3"/>
            <p:cNvSpPr>
              <a:spLocks noEditPoints="1"/>
            </p:cNvSpPr>
            <p:nvPr userDrawn="1"/>
          </p:nvSpPr>
          <p:spPr bwMode="auto">
            <a:xfrm>
              <a:off x="2628" y="1394"/>
              <a:ext cx="59" cy="96"/>
            </a:xfrm>
            <a:custGeom>
              <a:avLst/>
              <a:gdLst>
                <a:gd name="T0" fmla="*/ 63 w 99"/>
                <a:gd name="T1" fmla="*/ 102 h 155"/>
                <a:gd name="T2" fmla="*/ 63 w 99"/>
                <a:gd name="T3" fmla="*/ 102 h 155"/>
                <a:gd name="T4" fmla="*/ 50 w 99"/>
                <a:gd name="T5" fmla="*/ 38 h 155"/>
                <a:gd name="T6" fmla="*/ 37 w 99"/>
                <a:gd name="T7" fmla="*/ 102 h 155"/>
                <a:gd name="T8" fmla="*/ 63 w 99"/>
                <a:gd name="T9" fmla="*/ 102 h 155"/>
                <a:gd name="T10" fmla="*/ 99 w 99"/>
                <a:gd name="T11" fmla="*/ 155 h 155"/>
                <a:gd name="T12" fmla="*/ 99 w 99"/>
                <a:gd name="T13" fmla="*/ 155 h 155"/>
                <a:gd name="T14" fmla="*/ 74 w 99"/>
                <a:gd name="T15" fmla="*/ 155 h 155"/>
                <a:gd name="T16" fmla="*/ 68 w 99"/>
                <a:gd name="T17" fmla="*/ 124 h 155"/>
                <a:gd name="T18" fmla="*/ 32 w 99"/>
                <a:gd name="T19" fmla="*/ 124 h 155"/>
                <a:gd name="T20" fmla="*/ 26 w 99"/>
                <a:gd name="T21" fmla="*/ 155 h 155"/>
                <a:gd name="T22" fmla="*/ 0 w 99"/>
                <a:gd name="T23" fmla="*/ 155 h 155"/>
                <a:gd name="T24" fmla="*/ 38 w 99"/>
                <a:gd name="T25" fmla="*/ 0 h 155"/>
                <a:gd name="T26" fmla="*/ 62 w 99"/>
                <a:gd name="T27" fmla="*/ 0 h 155"/>
                <a:gd name="T28" fmla="*/ 99 w 99"/>
                <a:gd name="T2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155">
                  <a:moveTo>
                    <a:pt x="63" y="102"/>
                  </a:moveTo>
                  <a:lnTo>
                    <a:pt x="63" y="102"/>
                  </a:lnTo>
                  <a:lnTo>
                    <a:pt x="50" y="38"/>
                  </a:lnTo>
                  <a:lnTo>
                    <a:pt x="37" y="102"/>
                  </a:lnTo>
                  <a:lnTo>
                    <a:pt x="63" y="102"/>
                  </a:lnTo>
                  <a:close/>
                  <a:moveTo>
                    <a:pt x="99" y="155"/>
                  </a:moveTo>
                  <a:lnTo>
                    <a:pt x="99" y="155"/>
                  </a:lnTo>
                  <a:lnTo>
                    <a:pt x="74" y="155"/>
                  </a:lnTo>
                  <a:lnTo>
                    <a:pt x="68" y="124"/>
                  </a:lnTo>
                  <a:lnTo>
                    <a:pt x="32" y="124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38" y="0"/>
                  </a:lnTo>
                  <a:lnTo>
                    <a:pt x="62" y="0"/>
                  </a:lnTo>
                  <a:lnTo>
                    <a:pt x="99" y="155"/>
                  </a:lnTo>
                  <a:close/>
                </a:path>
              </a:pathLst>
            </a:custGeom>
            <a:solidFill>
              <a:srgbClr val="BFB68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1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3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11060113" y="3260726"/>
            <a:ext cx="939800" cy="190500"/>
            <a:chOff x="6967" y="2054"/>
            <a:chExt cx="592" cy="1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967" y="2055"/>
              <a:ext cx="588" cy="1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7141" y="2085"/>
              <a:ext cx="38" cy="58"/>
            </a:xfrm>
            <a:custGeom>
              <a:avLst/>
              <a:gdLst>
                <a:gd name="T0" fmla="*/ 125 w 125"/>
                <a:gd name="T1" fmla="*/ 186 h 186"/>
                <a:gd name="T2" fmla="*/ 125 w 125"/>
                <a:gd name="T3" fmla="*/ 186 h 186"/>
                <a:gd name="T4" fmla="*/ 96 w 125"/>
                <a:gd name="T5" fmla="*/ 186 h 186"/>
                <a:gd name="T6" fmla="*/ 96 w 125"/>
                <a:gd name="T7" fmla="*/ 70 h 186"/>
                <a:gd name="T8" fmla="*/ 70 w 125"/>
                <a:gd name="T9" fmla="*/ 146 h 186"/>
                <a:gd name="T10" fmla="*/ 54 w 125"/>
                <a:gd name="T11" fmla="*/ 146 h 186"/>
                <a:gd name="T12" fmla="*/ 29 w 125"/>
                <a:gd name="T13" fmla="*/ 72 h 186"/>
                <a:gd name="T14" fmla="*/ 29 w 125"/>
                <a:gd name="T15" fmla="*/ 186 h 186"/>
                <a:gd name="T16" fmla="*/ 0 w 125"/>
                <a:gd name="T17" fmla="*/ 186 h 186"/>
                <a:gd name="T18" fmla="*/ 0 w 125"/>
                <a:gd name="T19" fmla="*/ 0 h 186"/>
                <a:gd name="T20" fmla="*/ 26 w 125"/>
                <a:gd name="T21" fmla="*/ 0 h 186"/>
                <a:gd name="T22" fmla="*/ 62 w 125"/>
                <a:gd name="T23" fmla="*/ 98 h 186"/>
                <a:gd name="T24" fmla="*/ 98 w 125"/>
                <a:gd name="T25" fmla="*/ 0 h 186"/>
                <a:gd name="T26" fmla="*/ 125 w 125"/>
                <a:gd name="T27" fmla="*/ 0 h 186"/>
                <a:gd name="T28" fmla="*/ 125 w 125"/>
                <a:gd name="T2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86">
                  <a:moveTo>
                    <a:pt x="125" y="186"/>
                  </a:moveTo>
                  <a:lnTo>
                    <a:pt x="125" y="186"/>
                  </a:lnTo>
                  <a:lnTo>
                    <a:pt x="96" y="186"/>
                  </a:lnTo>
                  <a:lnTo>
                    <a:pt x="96" y="70"/>
                  </a:lnTo>
                  <a:lnTo>
                    <a:pt x="70" y="146"/>
                  </a:lnTo>
                  <a:lnTo>
                    <a:pt x="54" y="146"/>
                  </a:lnTo>
                  <a:lnTo>
                    <a:pt x="29" y="72"/>
                  </a:lnTo>
                  <a:lnTo>
                    <a:pt x="29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6" y="0"/>
                  </a:lnTo>
                  <a:lnTo>
                    <a:pt x="62" y="98"/>
                  </a:lnTo>
                  <a:lnTo>
                    <a:pt x="98" y="0"/>
                  </a:lnTo>
                  <a:lnTo>
                    <a:pt x="125" y="0"/>
                  </a:lnTo>
                  <a:lnTo>
                    <a:pt x="125" y="186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189" y="2085"/>
              <a:ext cx="23" cy="58"/>
            </a:xfrm>
            <a:custGeom>
              <a:avLst/>
              <a:gdLst>
                <a:gd name="T0" fmla="*/ 78 w 78"/>
                <a:gd name="T1" fmla="*/ 186 h 186"/>
                <a:gd name="T2" fmla="*/ 78 w 78"/>
                <a:gd name="T3" fmla="*/ 186 h 186"/>
                <a:gd name="T4" fmla="*/ 0 w 78"/>
                <a:gd name="T5" fmla="*/ 186 h 186"/>
                <a:gd name="T6" fmla="*/ 0 w 78"/>
                <a:gd name="T7" fmla="*/ 0 h 186"/>
                <a:gd name="T8" fmla="*/ 78 w 78"/>
                <a:gd name="T9" fmla="*/ 0 h 186"/>
                <a:gd name="T10" fmla="*/ 78 w 78"/>
                <a:gd name="T11" fmla="*/ 27 h 186"/>
                <a:gd name="T12" fmla="*/ 29 w 78"/>
                <a:gd name="T13" fmla="*/ 27 h 186"/>
                <a:gd name="T14" fmla="*/ 29 w 78"/>
                <a:gd name="T15" fmla="*/ 79 h 186"/>
                <a:gd name="T16" fmla="*/ 71 w 78"/>
                <a:gd name="T17" fmla="*/ 79 h 186"/>
                <a:gd name="T18" fmla="*/ 71 w 78"/>
                <a:gd name="T19" fmla="*/ 106 h 186"/>
                <a:gd name="T20" fmla="*/ 29 w 78"/>
                <a:gd name="T21" fmla="*/ 106 h 186"/>
                <a:gd name="T22" fmla="*/ 29 w 78"/>
                <a:gd name="T23" fmla="*/ 160 h 186"/>
                <a:gd name="T24" fmla="*/ 78 w 78"/>
                <a:gd name="T25" fmla="*/ 160 h 186"/>
                <a:gd name="T26" fmla="*/ 78 w 78"/>
                <a:gd name="T2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86">
                  <a:moveTo>
                    <a:pt x="78" y="186"/>
                  </a:moveTo>
                  <a:lnTo>
                    <a:pt x="78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27"/>
                  </a:lnTo>
                  <a:lnTo>
                    <a:pt x="29" y="27"/>
                  </a:lnTo>
                  <a:lnTo>
                    <a:pt x="29" y="79"/>
                  </a:lnTo>
                  <a:lnTo>
                    <a:pt x="71" y="79"/>
                  </a:lnTo>
                  <a:lnTo>
                    <a:pt x="71" y="106"/>
                  </a:lnTo>
                  <a:lnTo>
                    <a:pt x="29" y="106"/>
                  </a:lnTo>
                  <a:lnTo>
                    <a:pt x="29" y="160"/>
                  </a:lnTo>
                  <a:lnTo>
                    <a:pt x="78" y="160"/>
                  </a:lnTo>
                  <a:lnTo>
                    <a:pt x="78" y="186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7217" y="2085"/>
              <a:ext cx="28" cy="58"/>
            </a:xfrm>
            <a:custGeom>
              <a:avLst/>
              <a:gdLst>
                <a:gd name="T0" fmla="*/ 92 w 92"/>
                <a:gd name="T1" fmla="*/ 27 h 186"/>
                <a:gd name="T2" fmla="*/ 92 w 92"/>
                <a:gd name="T3" fmla="*/ 27 h 186"/>
                <a:gd name="T4" fmla="*/ 61 w 92"/>
                <a:gd name="T5" fmla="*/ 27 h 186"/>
                <a:gd name="T6" fmla="*/ 61 w 92"/>
                <a:gd name="T7" fmla="*/ 186 h 186"/>
                <a:gd name="T8" fmla="*/ 31 w 92"/>
                <a:gd name="T9" fmla="*/ 186 h 186"/>
                <a:gd name="T10" fmla="*/ 31 w 92"/>
                <a:gd name="T11" fmla="*/ 27 h 186"/>
                <a:gd name="T12" fmla="*/ 0 w 92"/>
                <a:gd name="T13" fmla="*/ 27 h 186"/>
                <a:gd name="T14" fmla="*/ 0 w 92"/>
                <a:gd name="T15" fmla="*/ 0 h 186"/>
                <a:gd name="T16" fmla="*/ 92 w 92"/>
                <a:gd name="T17" fmla="*/ 0 h 186"/>
                <a:gd name="T18" fmla="*/ 92 w 92"/>
                <a:gd name="T19" fmla="*/ 2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86">
                  <a:moveTo>
                    <a:pt x="92" y="27"/>
                  </a:moveTo>
                  <a:lnTo>
                    <a:pt x="92" y="27"/>
                  </a:lnTo>
                  <a:lnTo>
                    <a:pt x="61" y="27"/>
                  </a:lnTo>
                  <a:lnTo>
                    <a:pt x="61" y="186"/>
                  </a:lnTo>
                  <a:lnTo>
                    <a:pt x="31" y="186"/>
                  </a:lnTo>
                  <a:lnTo>
                    <a:pt x="31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27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7251" y="2085"/>
              <a:ext cx="29" cy="58"/>
            </a:xfrm>
            <a:custGeom>
              <a:avLst/>
              <a:gdLst>
                <a:gd name="T0" fmla="*/ 95 w 95"/>
                <a:gd name="T1" fmla="*/ 186 h 186"/>
                <a:gd name="T2" fmla="*/ 95 w 95"/>
                <a:gd name="T3" fmla="*/ 186 h 186"/>
                <a:gd name="T4" fmla="*/ 66 w 95"/>
                <a:gd name="T5" fmla="*/ 186 h 186"/>
                <a:gd name="T6" fmla="*/ 66 w 95"/>
                <a:gd name="T7" fmla="*/ 105 h 186"/>
                <a:gd name="T8" fmla="*/ 29 w 95"/>
                <a:gd name="T9" fmla="*/ 105 h 186"/>
                <a:gd name="T10" fmla="*/ 29 w 95"/>
                <a:gd name="T11" fmla="*/ 186 h 186"/>
                <a:gd name="T12" fmla="*/ 0 w 95"/>
                <a:gd name="T13" fmla="*/ 186 h 186"/>
                <a:gd name="T14" fmla="*/ 0 w 95"/>
                <a:gd name="T15" fmla="*/ 0 h 186"/>
                <a:gd name="T16" fmla="*/ 29 w 95"/>
                <a:gd name="T17" fmla="*/ 0 h 186"/>
                <a:gd name="T18" fmla="*/ 29 w 95"/>
                <a:gd name="T19" fmla="*/ 79 h 186"/>
                <a:gd name="T20" fmla="*/ 66 w 95"/>
                <a:gd name="T21" fmla="*/ 79 h 186"/>
                <a:gd name="T22" fmla="*/ 66 w 95"/>
                <a:gd name="T23" fmla="*/ 0 h 186"/>
                <a:gd name="T24" fmla="*/ 95 w 95"/>
                <a:gd name="T25" fmla="*/ 0 h 186"/>
                <a:gd name="T26" fmla="*/ 95 w 95"/>
                <a:gd name="T2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186">
                  <a:moveTo>
                    <a:pt x="95" y="186"/>
                  </a:moveTo>
                  <a:lnTo>
                    <a:pt x="95" y="186"/>
                  </a:lnTo>
                  <a:lnTo>
                    <a:pt x="66" y="186"/>
                  </a:lnTo>
                  <a:lnTo>
                    <a:pt x="66" y="105"/>
                  </a:lnTo>
                  <a:lnTo>
                    <a:pt x="29" y="105"/>
                  </a:lnTo>
                  <a:lnTo>
                    <a:pt x="29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79"/>
                  </a:lnTo>
                  <a:lnTo>
                    <a:pt x="66" y="79"/>
                  </a:lnTo>
                  <a:lnTo>
                    <a:pt x="66" y="0"/>
                  </a:lnTo>
                  <a:lnTo>
                    <a:pt x="95" y="0"/>
                  </a:lnTo>
                  <a:lnTo>
                    <a:pt x="95" y="186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7288" y="2085"/>
              <a:ext cx="30" cy="59"/>
            </a:xfrm>
            <a:custGeom>
              <a:avLst/>
              <a:gdLst>
                <a:gd name="T0" fmla="*/ 69 w 99"/>
                <a:gd name="T1" fmla="*/ 137 h 190"/>
                <a:gd name="T2" fmla="*/ 69 w 99"/>
                <a:gd name="T3" fmla="*/ 137 h 190"/>
                <a:gd name="T4" fmla="*/ 70 w 99"/>
                <a:gd name="T5" fmla="*/ 95 h 190"/>
                <a:gd name="T6" fmla="*/ 69 w 99"/>
                <a:gd name="T7" fmla="*/ 54 h 190"/>
                <a:gd name="T8" fmla="*/ 64 w 99"/>
                <a:gd name="T9" fmla="*/ 34 h 190"/>
                <a:gd name="T10" fmla="*/ 50 w 99"/>
                <a:gd name="T11" fmla="*/ 27 h 190"/>
                <a:gd name="T12" fmla="*/ 36 w 99"/>
                <a:gd name="T13" fmla="*/ 34 h 190"/>
                <a:gd name="T14" fmla="*/ 30 w 99"/>
                <a:gd name="T15" fmla="*/ 95 h 190"/>
                <a:gd name="T16" fmla="*/ 36 w 99"/>
                <a:gd name="T17" fmla="*/ 157 h 190"/>
                <a:gd name="T18" fmla="*/ 50 w 99"/>
                <a:gd name="T19" fmla="*/ 164 h 190"/>
                <a:gd name="T20" fmla="*/ 64 w 99"/>
                <a:gd name="T21" fmla="*/ 157 h 190"/>
                <a:gd name="T22" fmla="*/ 69 w 99"/>
                <a:gd name="T23" fmla="*/ 137 h 190"/>
                <a:gd name="T24" fmla="*/ 97 w 99"/>
                <a:gd name="T25" fmla="*/ 43 h 190"/>
                <a:gd name="T26" fmla="*/ 97 w 99"/>
                <a:gd name="T27" fmla="*/ 43 h 190"/>
                <a:gd name="T28" fmla="*/ 99 w 99"/>
                <a:gd name="T29" fmla="*/ 95 h 190"/>
                <a:gd name="T30" fmla="*/ 97 w 99"/>
                <a:gd name="T31" fmla="*/ 148 h 190"/>
                <a:gd name="T32" fmla="*/ 86 w 99"/>
                <a:gd name="T33" fmla="*/ 174 h 190"/>
                <a:gd name="T34" fmla="*/ 50 w 99"/>
                <a:gd name="T35" fmla="*/ 190 h 190"/>
                <a:gd name="T36" fmla="*/ 14 w 99"/>
                <a:gd name="T37" fmla="*/ 174 h 190"/>
                <a:gd name="T38" fmla="*/ 3 w 99"/>
                <a:gd name="T39" fmla="*/ 148 h 190"/>
                <a:gd name="T40" fmla="*/ 0 w 99"/>
                <a:gd name="T41" fmla="*/ 95 h 190"/>
                <a:gd name="T42" fmla="*/ 3 w 99"/>
                <a:gd name="T43" fmla="*/ 43 h 190"/>
                <a:gd name="T44" fmla="*/ 14 w 99"/>
                <a:gd name="T45" fmla="*/ 16 h 190"/>
                <a:gd name="T46" fmla="*/ 50 w 99"/>
                <a:gd name="T47" fmla="*/ 0 h 190"/>
                <a:gd name="T48" fmla="*/ 86 w 99"/>
                <a:gd name="T49" fmla="*/ 16 h 190"/>
                <a:gd name="T50" fmla="*/ 97 w 99"/>
                <a:gd name="T51" fmla="*/ 4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190">
                  <a:moveTo>
                    <a:pt x="69" y="137"/>
                  </a:moveTo>
                  <a:lnTo>
                    <a:pt x="69" y="137"/>
                  </a:lnTo>
                  <a:cubicBezTo>
                    <a:pt x="70" y="128"/>
                    <a:pt x="70" y="114"/>
                    <a:pt x="70" y="95"/>
                  </a:cubicBezTo>
                  <a:cubicBezTo>
                    <a:pt x="70" y="77"/>
                    <a:pt x="70" y="63"/>
                    <a:pt x="69" y="54"/>
                  </a:cubicBezTo>
                  <a:cubicBezTo>
                    <a:pt x="68" y="44"/>
                    <a:pt x="67" y="38"/>
                    <a:pt x="64" y="34"/>
                  </a:cubicBezTo>
                  <a:cubicBezTo>
                    <a:pt x="61" y="29"/>
                    <a:pt x="56" y="27"/>
                    <a:pt x="50" y="27"/>
                  </a:cubicBezTo>
                  <a:cubicBezTo>
                    <a:pt x="44" y="27"/>
                    <a:pt x="39" y="29"/>
                    <a:pt x="36" y="34"/>
                  </a:cubicBezTo>
                  <a:cubicBezTo>
                    <a:pt x="32" y="41"/>
                    <a:pt x="30" y="61"/>
                    <a:pt x="30" y="95"/>
                  </a:cubicBezTo>
                  <a:cubicBezTo>
                    <a:pt x="30" y="129"/>
                    <a:pt x="32" y="150"/>
                    <a:pt x="36" y="157"/>
                  </a:cubicBezTo>
                  <a:cubicBezTo>
                    <a:pt x="39" y="162"/>
                    <a:pt x="44" y="164"/>
                    <a:pt x="50" y="164"/>
                  </a:cubicBezTo>
                  <a:cubicBezTo>
                    <a:pt x="56" y="164"/>
                    <a:pt x="61" y="162"/>
                    <a:pt x="64" y="157"/>
                  </a:cubicBezTo>
                  <a:cubicBezTo>
                    <a:pt x="67" y="153"/>
                    <a:pt x="68" y="146"/>
                    <a:pt x="69" y="137"/>
                  </a:cubicBezTo>
                  <a:close/>
                  <a:moveTo>
                    <a:pt x="97" y="43"/>
                  </a:moveTo>
                  <a:lnTo>
                    <a:pt x="97" y="43"/>
                  </a:lnTo>
                  <a:cubicBezTo>
                    <a:pt x="99" y="53"/>
                    <a:pt x="99" y="71"/>
                    <a:pt x="99" y="95"/>
                  </a:cubicBezTo>
                  <a:cubicBezTo>
                    <a:pt x="99" y="119"/>
                    <a:pt x="99" y="137"/>
                    <a:pt x="97" y="148"/>
                  </a:cubicBezTo>
                  <a:cubicBezTo>
                    <a:pt x="96" y="159"/>
                    <a:pt x="92" y="168"/>
                    <a:pt x="86" y="174"/>
                  </a:cubicBezTo>
                  <a:cubicBezTo>
                    <a:pt x="77" y="185"/>
                    <a:pt x="65" y="190"/>
                    <a:pt x="50" y="190"/>
                  </a:cubicBezTo>
                  <a:cubicBezTo>
                    <a:pt x="35" y="190"/>
                    <a:pt x="23" y="185"/>
                    <a:pt x="14" y="174"/>
                  </a:cubicBezTo>
                  <a:cubicBezTo>
                    <a:pt x="8" y="167"/>
                    <a:pt x="4" y="158"/>
                    <a:pt x="3" y="148"/>
                  </a:cubicBezTo>
                  <a:cubicBezTo>
                    <a:pt x="1" y="137"/>
                    <a:pt x="0" y="119"/>
                    <a:pt x="0" y="95"/>
                  </a:cubicBezTo>
                  <a:cubicBezTo>
                    <a:pt x="0" y="71"/>
                    <a:pt x="1" y="54"/>
                    <a:pt x="3" y="43"/>
                  </a:cubicBezTo>
                  <a:cubicBezTo>
                    <a:pt x="4" y="32"/>
                    <a:pt x="8" y="23"/>
                    <a:pt x="14" y="16"/>
                  </a:cubicBezTo>
                  <a:cubicBezTo>
                    <a:pt x="23" y="5"/>
                    <a:pt x="35" y="0"/>
                    <a:pt x="50" y="0"/>
                  </a:cubicBezTo>
                  <a:cubicBezTo>
                    <a:pt x="65" y="0"/>
                    <a:pt x="77" y="5"/>
                    <a:pt x="86" y="16"/>
                  </a:cubicBezTo>
                  <a:cubicBezTo>
                    <a:pt x="92" y="23"/>
                    <a:pt x="96" y="32"/>
                    <a:pt x="97" y="43"/>
                  </a:cubicBez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7326" y="2085"/>
              <a:ext cx="29" cy="58"/>
            </a:xfrm>
            <a:custGeom>
              <a:avLst/>
              <a:gdLst>
                <a:gd name="T0" fmla="*/ 67 w 97"/>
                <a:gd name="T1" fmla="*/ 93 h 186"/>
                <a:gd name="T2" fmla="*/ 67 w 97"/>
                <a:gd name="T3" fmla="*/ 93 h 186"/>
                <a:gd name="T4" fmla="*/ 66 w 97"/>
                <a:gd name="T5" fmla="*/ 53 h 186"/>
                <a:gd name="T6" fmla="*/ 61 w 97"/>
                <a:gd name="T7" fmla="*/ 34 h 186"/>
                <a:gd name="T8" fmla="*/ 46 w 97"/>
                <a:gd name="T9" fmla="*/ 27 h 186"/>
                <a:gd name="T10" fmla="*/ 29 w 97"/>
                <a:gd name="T11" fmla="*/ 27 h 186"/>
                <a:gd name="T12" fmla="*/ 29 w 97"/>
                <a:gd name="T13" fmla="*/ 160 h 186"/>
                <a:gd name="T14" fmla="*/ 46 w 97"/>
                <a:gd name="T15" fmla="*/ 160 h 186"/>
                <a:gd name="T16" fmla="*/ 61 w 97"/>
                <a:gd name="T17" fmla="*/ 152 h 186"/>
                <a:gd name="T18" fmla="*/ 66 w 97"/>
                <a:gd name="T19" fmla="*/ 133 h 186"/>
                <a:gd name="T20" fmla="*/ 67 w 97"/>
                <a:gd name="T21" fmla="*/ 93 h 186"/>
                <a:gd name="T22" fmla="*/ 94 w 97"/>
                <a:gd name="T23" fmla="*/ 41 h 186"/>
                <a:gd name="T24" fmla="*/ 94 w 97"/>
                <a:gd name="T25" fmla="*/ 41 h 186"/>
                <a:gd name="T26" fmla="*/ 97 w 97"/>
                <a:gd name="T27" fmla="*/ 93 h 186"/>
                <a:gd name="T28" fmla="*/ 94 w 97"/>
                <a:gd name="T29" fmla="*/ 145 h 186"/>
                <a:gd name="T30" fmla="*/ 83 w 97"/>
                <a:gd name="T31" fmla="*/ 171 h 186"/>
                <a:gd name="T32" fmla="*/ 47 w 97"/>
                <a:gd name="T33" fmla="*/ 186 h 186"/>
                <a:gd name="T34" fmla="*/ 0 w 97"/>
                <a:gd name="T35" fmla="*/ 186 h 186"/>
                <a:gd name="T36" fmla="*/ 0 w 97"/>
                <a:gd name="T37" fmla="*/ 0 h 186"/>
                <a:gd name="T38" fmla="*/ 47 w 97"/>
                <a:gd name="T39" fmla="*/ 0 h 186"/>
                <a:gd name="T40" fmla="*/ 83 w 97"/>
                <a:gd name="T41" fmla="*/ 16 h 186"/>
                <a:gd name="T42" fmla="*/ 94 w 97"/>
                <a:gd name="T43" fmla="*/ 4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86">
                  <a:moveTo>
                    <a:pt x="67" y="93"/>
                  </a:moveTo>
                  <a:lnTo>
                    <a:pt x="67" y="93"/>
                  </a:lnTo>
                  <a:cubicBezTo>
                    <a:pt x="67" y="75"/>
                    <a:pt x="67" y="62"/>
                    <a:pt x="66" y="53"/>
                  </a:cubicBezTo>
                  <a:cubicBezTo>
                    <a:pt x="66" y="44"/>
                    <a:pt x="64" y="38"/>
                    <a:pt x="61" y="34"/>
                  </a:cubicBezTo>
                  <a:cubicBezTo>
                    <a:pt x="58" y="29"/>
                    <a:pt x="53" y="27"/>
                    <a:pt x="46" y="27"/>
                  </a:cubicBezTo>
                  <a:lnTo>
                    <a:pt x="29" y="27"/>
                  </a:lnTo>
                  <a:lnTo>
                    <a:pt x="29" y="160"/>
                  </a:lnTo>
                  <a:lnTo>
                    <a:pt x="46" y="160"/>
                  </a:lnTo>
                  <a:cubicBezTo>
                    <a:pt x="53" y="160"/>
                    <a:pt x="58" y="157"/>
                    <a:pt x="61" y="152"/>
                  </a:cubicBezTo>
                  <a:cubicBezTo>
                    <a:pt x="64" y="148"/>
                    <a:pt x="66" y="142"/>
                    <a:pt x="66" y="133"/>
                  </a:cubicBezTo>
                  <a:cubicBezTo>
                    <a:pt x="67" y="125"/>
                    <a:pt x="67" y="111"/>
                    <a:pt x="67" y="93"/>
                  </a:cubicBezTo>
                  <a:close/>
                  <a:moveTo>
                    <a:pt x="94" y="41"/>
                  </a:moveTo>
                  <a:lnTo>
                    <a:pt x="94" y="41"/>
                  </a:lnTo>
                  <a:cubicBezTo>
                    <a:pt x="96" y="52"/>
                    <a:pt x="97" y="69"/>
                    <a:pt x="97" y="93"/>
                  </a:cubicBezTo>
                  <a:cubicBezTo>
                    <a:pt x="97" y="117"/>
                    <a:pt x="96" y="134"/>
                    <a:pt x="94" y="145"/>
                  </a:cubicBezTo>
                  <a:cubicBezTo>
                    <a:pt x="93" y="156"/>
                    <a:pt x="89" y="164"/>
                    <a:pt x="83" y="171"/>
                  </a:cubicBezTo>
                  <a:cubicBezTo>
                    <a:pt x="74" y="181"/>
                    <a:pt x="62" y="186"/>
                    <a:pt x="47" y="186"/>
                  </a:cubicBezTo>
                  <a:lnTo>
                    <a:pt x="0" y="186"/>
                  </a:lnTo>
                  <a:lnTo>
                    <a:pt x="0" y="0"/>
                  </a:lnTo>
                  <a:lnTo>
                    <a:pt x="47" y="0"/>
                  </a:lnTo>
                  <a:cubicBezTo>
                    <a:pt x="62" y="0"/>
                    <a:pt x="74" y="5"/>
                    <a:pt x="83" y="16"/>
                  </a:cubicBezTo>
                  <a:cubicBezTo>
                    <a:pt x="89" y="22"/>
                    <a:pt x="93" y="31"/>
                    <a:pt x="94" y="41"/>
                  </a:cubicBez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7361" y="2085"/>
              <a:ext cx="30" cy="59"/>
            </a:xfrm>
            <a:custGeom>
              <a:avLst/>
              <a:gdLst>
                <a:gd name="T0" fmla="*/ 96 w 96"/>
                <a:gd name="T1" fmla="*/ 136 h 189"/>
                <a:gd name="T2" fmla="*/ 96 w 96"/>
                <a:gd name="T3" fmla="*/ 136 h 189"/>
                <a:gd name="T4" fmla="*/ 84 w 96"/>
                <a:gd name="T5" fmla="*/ 177 h 189"/>
                <a:gd name="T6" fmla="*/ 48 w 96"/>
                <a:gd name="T7" fmla="*/ 189 h 189"/>
                <a:gd name="T8" fmla="*/ 12 w 96"/>
                <a:gd name="T9" fmla="*/ 177 h 189"/>
                <a:gd name="T10" fmla="*/ 0 w 96"/>
                <a:gd name="T11" fmla="*/ 137 h 189"/>
                <a:gd name="T12" fmla="*/ 29 w 96"/>
                <a:gd name="T13" fmla="*/ 137 h 189"/>
                <a:gd name="T14" fmla="*/ 34 w 96"/>
                <a:gd name="T15" fmla="*/ 158 h 189"/>
                <a:gd name="T16" fmla="*/ 48 w 96"/>
                <a:gd name="T17" fmla="*/ 163 h 189"/>
                <a:gd name="T18" fmla="*/ 62 w 96"/>
                <a:gd name="T19" fmla="*/ 157 h 189"/>
                <a:gd name="T20" fmla="*/ 67 w 96"/>
                <a:gd name="T21" fmla="*/ 137 h 189"/>
                <a:gd name="T22" fmla="*/ 63 w 96"/>
                <a:gd name="T23" fmla="*/ 116 h 189"/>
                <a:gd name="T24" fmla="*/ 49 w 96"/>
                <a:gd name="T25" fmla="*/ 106 h 189"/>
                <a:gd name="T26" fmla="*/ 27 w 96"/>
                <a:gd name="T27" fmla="*/ 97 h 189"/>
                <a:gd name="T28" fmla="*/ 7 w 96"/>
                <a:gd name="T29" fmla="*/ 81 h 189"/>
                <a:gd name="T30" fmla="*/ 1 w 96"/>
                <a:gd name="T31" fmla="*/ 50 h 189"/>
                <a:gd name="T32" fmla="*/ 16 w 96"/>
                <a:gd name="T33" fmla="*/ 11 h 189"/>
                <a:gd name="T34" fmla="*/ 48 w 96"/>
                <a:gd name="T35" fmla="*/ 0 h 189"/>
                <a:gd name="T36" fmla="*/ 82 w 96"/>
                <a:gd name="T37" fmla="*/ 11 h 189"/>
                <a:gd name="T38" fmla="*/ 95 w 96"/>
                <a:gd name="T39" fmla="*/ 51 h 189"/>
                <a:gd name="T40" fmla="*/ 65 w 96"/>
                <a:gd name="T41" fmla="*/ 51 h 189"/>
                <a:gd name="T42" fmla="*/ 61 w 96"/>
                <a:gd name="T43" fmla="*/ 32 h 189"/>
                <a:gd name="T44" fmla="*/ 48 w 96"/>
                <a:gd name="T45" fmla="*/ 26 h 189"/>
                <a:gd name="T46" fmla="*/ 35 w 96"/>
                <a:gd name="T47" fmla="*/ 31 h 189"/>
                <a:gd name="T48" fmla="*/ 30 w 96"/>
                <a:gd name="T49" fmla="*/ 50 h 189"/>
                <a:gd name="T50" fmla="*/ 33 w 96"/>
                <a:gd name="T51" fmla="*/ 66 h 189"/>
                <a:gd name="T52" fmla="*/ 46 w 96"/>
                <a:gd name="T53" fmla="*/ 75 h 189"/>
                <a:gd name="T54" fmla="*/ 68 w 96"/>
                <a:gd name="T55" fmla="*/ 83 h 189"/>
                <a:gd name="T56" fmla="*/ 90 w 96"/>
                <a:gd name="T57" fmla="*/ 101 h 189"/>
                <a:gd name="T58" fmla="*/ 96 w 96"/>
                <a:gd name="T59" fmla="*/ 13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189">
                  <a:moveTo>
                    <a:pt x="96" y="136"/>
                  </a:moveTo>
                  <a:lnTo>
                    <a:pt x="96" y="136"/>
                  </a:lnTo>
                  <a:cubicBezTo>
                    <a:pt x="96" y="155"/>
                    <a:pt x="92" y="169"/>
                    <a:pt x="84" y="177"/>
                  </a:cubicBezTo>
                  <a:cubicBezTo>
                    <a:pt x="75" y="185"/>
                    <a:pt x="63" y="189"/>
                    <a:pt x="48" y="189"/>
                  </a:cubicBezTo>
                  <a:cubicBezTo>
                    <a:pt x="32" y="189"/>
                    <a:pt x="20" y="185"/>
                    <a:pt x="12" y="177"/>
                  </a:cubicBezTo>
                  <a:cubicBezTo>
                    <a:pt x="4" y="169"/>
                    <a:pt x="0" y="155"/>
                    <a:pt x="0" y="137"/>
                  </a:cubicBezTo>
                  <a:lnTo>
                    <a:pt x="29" y="137"/>
                  </a:lnTo>
                  <a:cubicBezTo>
                    <a:pt x="29" y="147"/>
                    <a:pt x="31" y="154"/>
                    <a:pt x="34" y="158"/>
                  </a:cubicBezTo>
                  <a:cubicBezTo>
                    <a:pt x="37" y="161"/>
                    <a:pt x="42" y="163"/>
                    <a:pt x="48" y="163"/>
                  </a:cubicBezTo>
                  <a:cubicBezTo>
                    <a:pt x="54" y="163"/>
                    <a:pt x="59" y="161"/>
                    <a:pt x="62" y="157"/>
                  </a:cubicBezTo>
                  <a:cubicBezTo>
                    <a:pt x="65" y="154"/>
                    <a:pt x="67" y="147"/>
                    <a:pt x="67" y="137"/>
                  </a:cubicBezTo>
                  <a:cubicBezTo>
                    <a:pt x="67" y="127"/>
                    <a:pt x="66" y="120"/>
                    <a:pt x="63" y="116"/>
                  </a:cubicBezTo>
                  <a:cubicBezTo>
                    <a:pt x="61" y="113"/>
                    <a:pt x="56" y="109"/>
                    <a:pt x="49" y="106"/>
                  </a:cubicBezTo>
                  <a:lnTo>
                    <a:pt x="27" y="97"/>
                  </a:lnTo>
                  <a:cubicBezTo>
                    <a:pt x="17" y="93"/>
                    <a:pt x="11" y="88"/>
                    <a:pt x="7" y="81"/>
                  </a:cubicBezTo>
                  <a:cubicBezTo>
                    <a:pt x="3" y="75"/>
                    <a:pt x="1" y="64"/>
                    <a:pt x="1" y="50"/>
                  </a:cubicBezTo>
                  <a:cubicBezTo>
                    <a:pt x="1" y="33"/>
                    <a:pt x="6" y="20"/>
                    <a:pt x="16" y="11"/>
                  </a:cubicBezTo>
                  <a:cubicBezTo>
                    <a:pt x="25" y="3"/>
                    <a:pt x="35" y="0"/>
                    <a:pt x="48" y="0"/>
                  </a:cubicBezTo>
                  <a:cubicBezTo>
                    <a:pt x="63" y="0"/>
                    <a:pt x="74" y="3"/>
                    <a:pt x="82" y="11"/>
                  </a:cubicBezTo>
                  <a:cubicBezTo>
                    <a:pt x="90" y="19"/>
                    <a:pt x="95" y="33"/>
                    <a:pt x="95" y="51"/>
                  </a:cubicBezTo>
                  <a:lnTo>
                    <a:pt x="65" y="51"/>
                  </a:lnTo>
                  <a:cubicBezTo>
                    <a:pt x="65" y="42"/>
                    <a:pt x="64" y="35"/>
                    <a:pt x="61" y="32"/>
                  </a:cubicBezTo>
                  <a:cubicBezTo>
                    <a:pt x="58" y="28"/>
                    <a:pt x="54" y="26"/>
                    <a:pt x="48" y="26"/>
                  </a:cubicBezTo>
                  <a:cubicBezTo>
                    <a:pt x="43" y="26"/>
                    <a:pt x="38" y="28"/>
                    <a:pt x="35" y="31"/>
                  </a:cubicBezTo>
                  <a:cubicBezTo>
                    <a:pt x="32" y="35"/>
                    <a:pt x="30" y="41"/>
                    <a:pt x="30" y="50"/>
                  </a:cubicBezTo>
                  <a:cubicBezTo>
                    <a:pt x="30" y="57"/>
                    <a:pt x="31" y="63"/>
                    <a:pt x="33" y="66"/>
                  </a:cubicBezTo>
                  <a:cubicBezTo>
                    <a:pt x="35" y="69"/>
                    <a:pt x="39" y="72"/>
                    <a:pt x="46" y="75"/>
                  </a:cubicBezTo>
                  <a:lnTo>
                    <a:pt x="68" y="83"/>
                  </a:lnTo>
                  <a:cubicBezTo>
                    <a:pt x="79" y="88"/>
                    <a:pt x="86" y="94"/>
                    <a:pt x="90" y="101"/>
                  </a:cubicBezTo>
                  <a:cubicBezTo>
                    <a:pt x="94" y="109"/>
                    <a:pt x="96" y="120"/>
                    <a:pt x="96" y="136"/>
                  </a:cubicBez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 noEditPoints="1"/>
            </p:cNvSpPr>
            <p:nvPr userDrawn="1"/>
          </p:nvSpPr>
          <p:spPr bwMode="auto">
            <a:xfrm>
              <a:off x="6967" y="2054"/>
              <a:ext cx="592" cy="120"/>
            </a:xfrm>
            <a:custGeom>
              <a:avLst/>
              <a:gdLst>
                <a:gd name="T0" fmla="*/ 1849 w 1953"/>
                <a:gd name="T1" fmla="*/ 0 h 387"/>
                <a:gd name="T2" fmla="*/ 1849 w 1953"/>
                <a:gd name="T3" fmla="*/ 0 h 387"/>
                <a:gd name="T4" fmla="*/ 103 w 1953"/>
                <a:gd name="T5" fmla="*/ 0 h 387"/>
                <a:gd name="T6" fmla="*/ 0 w 1953"/>
                <a:gd name="T7" fmla="*/ 102 h 387"/>
                <a:gd name="T8" fmla="*/ 0 w 1953"/>
                <a:gd name="T9" fmla="*/ 284 h 387"/>
                <a:gd name="T10" fmla="*/ 103 w 1953"/>
                <a:gd name="T11" fmla="*/ 387 h 387"/>
                <a:gd name="T12" fmla="*/ 1849 w 1953"/>
                <a:gd name="T13" fmla="*/ 387 h 387"/>
                <a:gd name="T14" fmla="*/ 1953 w 1953"/>
                <a:gd name="T15" fmla="*/ 284 h 387"/>
                <a:gd name="T16" fmla="*/ 1953 w 1953"/>
                <a:gd name="T17" fmla="*/ 102 h 387"/>
                <a:gd name="T18" fmla="*/ 1849 w 1953"/>
                <a:gd name="T19" fmla="*/ 0 h 387"/>
                <a:gd name="T20" fmla="*/ 1849 w 1953"/>
                <a:gd name="T21" fmla="*/ 39 h 387"/>
                <a:gd name="T22" fmla="*/ 1849 w 1953"/>
                <a:gd name="T23" fmla="*/ 39 h 387"/>
                <a:gd name="T24" fmla="*/ 1913 w 1953"/>
                <a:gd name="T25" fmla="*/ 102 h 387"/>
                <a:gd name="T26" fmla="*/ 1913 w 1953"/>
                <a:gd name="T27" fmla="*/ 284 h 387"/>
                <a:gd name="T28" fmla="*/ 1849 w 1953"/>
                <a:gd name="T29" fmla="*/ 347 h 387"/>
                <a:gd name="T30" fmla="*/ 103 w 1953"/>
                <a:gd name="T31" fmla="*/ 347 h 387"/>
                <a:gd name="T32" fmla="*/ 39 w 1953"/>
                <a:gd name="T33" fmla="*/ 284 h 387"/>
                <a:gd name="T34" fmla="*/ 39 w 1953"/>
                <a:gd name="T35" fmla="*/ 102 h 387"/>
                <a:gd name="T36" fmla="*/ 103 w 1953"/>
                <a:gd name="T37" fmla="*/ 39 h 387"/>
                <a:gd name="T38" fmla="*/ 1849 w 1953"/>
                <a:gd name="T39" fmla="*/ 3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7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284"/>
                  </a:lnTo>
                  <a:cubicBezTo>
                    <a:pt x="0" y="341"/>
                    <a:pt x="46" y="387"/>
                    <a:pt x="103" y="387"/>
                  </a:cubicBezTo>
                  <a:lnTo>
                    <a:pt x="1849" y="387"/>
                  </a:lnTo>
                  <a:cubicBezTo>
                    <a:pt x="1906" y="387"/>
                    <a:pt x="1953" y="341"/>
                    <a:pt x="1953" y="284"/>
                  </a:cubicBezTo>
                  <a:lnTo>
                    <a:pt x="1953" y="102"/>
                  </a:lnTo>
                  <a:cubicBezTo>
                    <a:pt x="1953" y="45"/>
                    <a:pt x="1906" y="0"/>
                    <a:pt x="1849" y="0"/>
                  </a:cubicBezTo>
                  <a:close/>
                  <a:moveTo>
                    <a:pt x="1849" y="39"/>
                  </a:moveTo>
                  <a:lnTo>
                    <a:pt x="1849" y="39"/>
                  </a:lnTo>
                  <a:cubicBezTo>
                    <a:pt x="1884" y="39"/>
                    <a:pt x="1913" y="67"/>
                    <a:pt x="1913" y="102"/>
                  </a:cubicBezTo>
                  <a:lnTo>
                    <a:pt x="1913" y="284"/>
                  </a:lnTo>
                  <a:cubicBezTo>
                    <a:pt x="1913" y="319"/>
                    <a:pt x="1884" y="347"/>
                    <a:pt x="1849" y="347"/>
                  </a:cubicBezTo>
                  <a:lnTo>
                    <a:pt x="103" y="347"/>
                  </a:lnTo>
                  <a:cubicBezTo>
                    <a:pt x="68" y="347"/>
                    <a:pt x="39" y="319"/>
                    <a:pt x="39" y="284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849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6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7.png"/><Relationship Id="rId4" Type="http://schemas.openxmlformats.org/officeDocument/2006/relationships/image" Target="../media/image3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17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5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3.png"/><Relationship Id="rId5" Type="http://schemas.openxmlformats.org/officeDocument/2006/relationships/image" Target="../media/image15.png"/><Relationship Id="rId15" Type="http://schemas.openxmlformats.org/officeDocument/2006/relationships/image" Target="../media/image57.png"/><Relationship Id="rId10" Type="http://schemas.openxmlformats.org/officeDocument/2006/relationships/image" Target="../media/image38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wet deposition to improve test-ban monitoring</a:t>
            </a:r>
            <a:endParaRPr lang="en-GB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Stijn Van Leuven</a:t>
            </a:r>
            <a:r>
              <a:rPr lang="en-GB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Pieter De Meutter</a:t>
            </a:r>
            <a:r>
              <a:rPr lang="en-GB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Johan Camps</a:t>
            </a:r>
            <a:r>
              <a:rPr lang="en-GB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Piet Termonia</a:t>
            </a:r>
            <a:r>
              <a:rPr lang="en-GB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Andy Delcloo</a:t>
            </a:r>
            <a:r>
              <a:rPr lang="en-GB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</a:p>
          <a:p>
            <a:pPr algn="ctr"/>
            <a:r>
              <a:rPr lang="en-GB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SCK CEN, </a:t>
            </a:r>
            <a:r>
              <a:rPr lang="en-GB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Meteorological Institute of Belgium, </a:t>
            </a:r>
            <a:r>
              <a:rPr lang="en-GB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Ghent University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simulation of wet deposition of radionuclides in atmospheric transport modelling (ATM) remains uncertain due to the parameterisation schemes used in simulations.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P2.4-654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74099"/>
            <a:ext cx="2086776" cy="1027645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 explore a new method to optimise the efficiency of the wet scavenging processes in ATM.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Our method improves the modelling of wet deposition, while being very computationally inexpensive.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can enhance the quality of source reconstruction in the context of test-ban monitoring.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95819" y="261099"/>
            <a:ext cx="2197038" cy="1432945"/>
            <a:chOff x="10062494" y="261099"/>
            <a:chExt cx="2197038" cy="1432945"/>
          </a:xfrm>
        </p:grpSpPr>
        <p:sp>
          <p:nvSpPr>
            <p:cNvPr id="15" name="Rectangle 14"/>
            <p:cNvSpPr/>
            <p:nvPr/>
          </p:nvSpPr>
          <p:spPr>
            <a:xfrm>
              <a:off x="10062494" y="332544"/>
              <a:ext cx="1987862" cy="13615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94" y="261099"/>
              <a:ext cx="1349886" cy="10801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9" b="98817" l="10000" r="90000">
                          <a14:foregroundMark x1="37250" y1="6509" x2="37250" y2="6509"/>
                          <a14:foregroundMark x1="63500" y1="23077" x2="63500" y2="23077"/>
                          <a14:foregroundMark x1="40000" y1="86391" x2="40000" y2="86391"/>
                          <a14:foregroundMark x1="46750" y1="86391" x2="46750" y2="86391"/>
                          <a14:foregroundMark x1="64500" y1="78698" x2="64500" y2="78698"/>
                          <a14:foregroundMark x1="46750" y1="98817" x2="46750" y2="9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690" y="441136"/>
              <a:ext cx="1473842" cy="6226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533" y="1172426"/>
              <a:ext cx="1583783" cy="361880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80576" y="2958858"/>
            <a:ext cx="2086773" cy="706362"/>
          </a:xfrm>
          <a:prstGeom prst="rect">
            <a:avLst/>
          </a:prstGeom>
        </p:spPr>
        <p:txBody>
          <a:bodyPr lIns="108000" tIns="108000" rIns="108000" bIns="108000" anchor="ctr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of model-observation correspondence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67037" y="3941517"/>
            <a:ext cx="1721032" cy="1020807"/>
            <a:chOff x="3034618" y="4000211"/>
            <a:chExt cx="1385391" cy="821726"/>
          </a:xfrm>
        </p:grpSpPr>
        <p:sp>
          <p:nvSpPr>
            <p:cNvPr id="23" name="Cloud 1"/>
            <p:cNvSpPr/>
            <p:nvPr/>
          </p:nvSpPr>
          <p:spPr>
            <a:xfrm rot="11243703">
              <a:off x="3309783" y="4000211"/>
              <a:ext cx="762035" cy="51161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1680 w 43256"/>
                <a:gd name="connsiteY6" fmla="*/ 5333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3027 h 42017"/>
                <a:gd name="connsiteX1" fmla="*/ 5659 w 43256"/>
                <a:gd name="connsiteY1" fmla="*/ 5564 h 42017"/>
                <a:gd name="connsiteX2" fmla="*/ 14041 w 43256"/>
                <a:gd name="connsiteY2" fmla="*/ 3859 h 42017"/>
                <a:gd name="connsiteX3" fmla="*/ 22492 w 43256"/>
                <a:gd name="connsiteY3" fmla="*/ 2089 h 42017"/>
                <a:gd name="connsiteX4" fmla="*/ 22758 w 43256"/>
                <a:gd name="connsiteY4" fmla="*/ 5634 h 42017"/>
                <a:gd name="connsiteX5" fmla="*/ 29869 w 43256"/>
                <a:gd name="connsiteY5" fmla="*/ 1138 h 42017"/>
                <a:gd name="connsiteX6" fmla="*/ 31680 w 43256"/>
                <a:gd name="connsiteY6" fmla="*/ 4131 h 42017"/>
                <a:gd name="connsiteX7" fmla="*/ 38354 w 43256"/>
                <a:gd name="connsiteY7" fmla="*/ 4233 h 42017"/>
                <a:gd name="connsiteX8" fmla="*/ 42018 w 43256"/>
                <a:gd name="connsiteY8" fmla="*/ 8975 h 42017"/>
                <a:gd name="connsiteX9" fmla="*/ 41854 w 43256"/>
                <a:gd name="connsiteY9" fmla="*/ 14117 h 42017"/>
                <a:gd name="connsiteX10" fmla="*/ 43052 w 43256"/>
                <a:gd name="connsiteY10" fmla="*/ 21979 h 42017"/>
                <a:gd name="connsiteX11" fmla="*/ 37440 w 43256"/>
                <a:gd name="connsiteY11" fmla="*/ 28861 h 42017"/>
                <a:gd name="connsiteX12" fmla="*/ 35431 w 43256"/>
                <a:gd name="connsiteY12" fmla="*/ 34758 h 42017"/>
                <a:gd name="connsiteX13" fmla="*/ 28591 w 43256"/>
                <a:gd name="connsiteY13" fmla="*/ 35472 h 42017"/>
                <a:gd name="connsiteX14" fmla="*/ 23703 w 43256"/>
                <a:gd name="connsiteY14" fmla="*/ 41763 h 42017"/>
                <a:gd name="connsiteX15" fmla="*/ 16516 w 43256"/>
                <a:gd name="connsiteY15" fmla="*/ 37923 h 42017"/>
                <a:gd name="connsiteX16" fmla="*/ 5840 w 43256"/>
                <a:gd name="connsiteY16" fmla="*/ 34129 h 42017"/>
                <a:gd name="connsiteX17" fmla="*/ 1146 w 43256"/>
                <a:gd name="connsiteY17" fmla="*/ 29907 h 42017"/>
                <a:gd name="connsiteX18" fmla="*/ 2149 w 43256"/>
                <a:gd name="connsiteY18" fmla="*/ 24208 h 42017"/>
                <a:gd name="connsiteX19" fmla="*/ 31 w 43256"/>
                <a:gd name="connsiteY19" fmla="*/ 18361 h 42017"/>
                <a:gd name="connsiteX20" fmla="*/ 3899 w 43256"/>
                <a:gd name="connsiteY20" fmla="*/ 13164 h 42017"/>
                <a:gd name="connsiteX21" fmla="*/ 3936 w 43256"/>
                <a:gd name="connsiteY21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20" fmla="*/ 4163 w 43256"/>
                <a:gd name="connsiteY20" fmla="*/ 14446 h 42017"/>
                <a:gd name="connsiteX21" fmla="*/ 3936 w 43256"/>
                <a:gd name="connsiteY21" fmla="*/ 13027 h 42017"/>
                <a:gd name="connsiteX0" fmla="*/ 3936 w 43256"/>
                <a:gd name="connsiteY0" fmla="*/ 13027 h 42017"/>
                <a:gd name="connsiteX1" fmla="*/ 5659 w 43256"/>
                <a:gd name="connsiteY1" fmla="*/ 5564 h 42017"/>
                <a:gd name="connsiteX2" fmla="*/ 14041 w 43256"/>
                <a:gd name="connsiteY2" fmla="*/ 3859 h 42017"/>
                <a:gd name="connsiteX3" fmla="*/ 22492 w 43256"/>
                <a:gd name="connsiteY3" fmla="*/ 2089 h 42017"/>
                <a:gd name="connsiteX4" fmla="*/ 29869 w 43256"/>
                <a:gd name="connsiteY4" fmla="*/ 1138 h 42017"/>
                <a:gd name="connsiteX5" fmla="*/ 31680 w 43256"/>
                <a:gd name="connsiteY5" fmla="*/ 4131 h 42017"/>
                <a:gd name="connsiteX6" fmla="*/ 38354 w 43256"/>
                <a:gd name="connsiteY6" fmla="*/ 4233 h 42017"/>
                <a:gd name="connsiteX7" fmla="*/ 42018 w 43256"/>
                <a:gd name="connsiteY7" fmla="*/ 8975 h 42017"/>
                <a:gd name="connsiteX8" fmla="*/ 41854 w 43256"/>
                <a:gd name="connsiteY8" fmla="*/ 14117 h 42017"/>
                <a:gd name="connsiteX9" fmla="*/ 43052 w 43256"/>
                <a:gd name="connsiteY9" fmla="*/ 21979 h 42017"/>
                <a:gd name="connsiteX10" fmla="*/ 37440 w 43256"/>
                <a:gd name="connsiteY10" fmla="*/ 28861 h 42017"/>
                <a:gd name="connsiteX11" fmla="*/ 35431 w 43256"/>
                <a:gd name="connsiteY11" fmla="*/ 34758 h 42017"/>
                <a:gd name="connsiteX12" fmla="*/ 28591 w 43256"/>
                <a:gd name="connsiteY12" fmla="*/ 35472 h 42017"/>
                <a:gd name="connsiteX13" fmla="*/ 23703 w 43256"/>
                <a:gd name="connsiteY13" fmla="*/ 41763 h 42017"/>
                <a:gd name="connsiteX14" fmla="*/ 16516 w 43256"/>
                <a:gd name="connsiteY14" fmla="*/ 37923 h 42017"/>
                <a:gd name="connsiteX15" fmla="*/ 5840 w 43256"/>
                <a:gd name="connsiteY15" fmla="*/ 34129 h 42017"/>
                <a:gd name="connsiteX16" fmla="*/ 1146 w 43256"/>
                <a:gd name="connsiteY16" fmla="*/ 29907 h 42017"/>
                <a:gd name="connsiteX17" fmla="*/ 2149 w 43256"/>
                <a:gd name="connsiteY17" fmla="*/ 24208 h 42017"/>
                <a:gd name="connsiteX18" fmla="*/ 31 w 43256"/>
                <a:gd name="connsiteY18" fmla="*/ 18361 h 42017"/>
                <a:gd name="connsiteX19" fmla="*/ 3899 w 43256"/>
                <a:gd name="connsiteY19" fmla="*/ 13164 h 42017"/>
                <a:gd name="connsiteX20" fmla="*/ 3936 w 43256"/>
                <a:gd name="connsiteY20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20" fmla="*/ 4163 w 43256"/>
                <a:gd name="connsiteY20" fmla="*/ 14446 h 42017"/>
                <a:gd name="connsiteX21" fmla="*/ 3936 w 43256"/>
                <a:gd name="connsiteY21" fmla="*/ 13027 h 42017"/>
                <a:gd name="connsiteX0" fmla="*/ 3936 w 43256"/>
                <a:gd name="connsiteY0" fmla="*/ 13027 h 42017"/>
                <a:gd name="connsiteX1" fmla="*/ 5659 w 43256"/>
                <a:gd name="connsiteY1" fmla="*/ 5564 h 42017"/>
                <a:gd name="connsiteX2" fmla="*/ 14041 w 43256"/>
                <a:gd name="connsiteY2" fmla="*/ 3859 h 42017"/>
                <a:gd name="connsiteX3" fmla="*/ 22492 w 43256"/>
                <a:gd name="connsiteY3" fmla="*/ 2089 h 42017"/>
                <a:gd name="connsiteX4" fmla="*/ 29869 w 43256"/>
                <a:gd name="connsiteY4" fmla="*/ 1138 h 42017"/>
                <a:gd name="connsiteX5" fmla="*/ 31680 w 43256"/>
                <a:gd name="connsiteY5" fmla="*/ 4131 h 42017"/>
                <a:gd name="connsiteX6" fmla="*/ 38354 w 43256"/>
                <a:gd name="connsiteY6" fmla="*/ 4233 h 42017"/>
                <a:gd name="connsiteX7" fmla="*/ 42018 w 43256"/>
                <a:gd name="connsiteY7" fmla="*/ 8975 h 42017"/>
                <a:gd name="connsiteX8" fmla="*/ 41854 w 43256"/>
                <a:gd name="connsiteY8" fmla="*/ 14117 h 42017"/>
                <a:gd name="connsiteX9" fmla="*/ 43052 w 43256"/>
                <a:gd name="connsiteY9" fmla="*/ 21979 h 42017"/>
                <a:gd name="connsiteX10" fmla="*/ 37440 w 43256"/>
                <a:gd name="connsiteY10" fmla="*/ 28861 h 42017"/>
                <a:gd name="connsiteX11" fmla="*/ 35431 w 43256"/>
                <a:gd name="connsiteY11" fmla="*/ 34758 h 42017"/>
                <a:gd name="connsiteX12" fmla="*/ 28591 w 43256"/>
                <a:gd name="connsiteY12" fmla="*/ 35472 h 42017"/>
                <a:gd name="connsiteX13" fmla="*/ 23703 w 43256"/>
                <a:gd name="connsiteY13" fmla="*/ 41763 h 42017"/>
                <a:gd name="connsiteX14" fmla="*/ 16516 w 43256"/>
                <a:gd name="connsiteY14" fmla="*/ 37923 h 42017"/>
                <a:gd name="connsiteX15" fmla="*/ 5840 w 43256"/>
                <a:gd name="connsiteY15" fmla="*/ 34129 h 42017"/>
                <a:gd name="connsiteX16" fmla="*/ 1146 w 43256"/>
                <a:gd name="connsiteY16" fmla="*/ 29907 h 42017"/>
                <a:gd name="connsiteX17" fmla="*/ 2149 w 43256"/>
                <a:gd name="connsiteY17" fmla="*/ 24208 h 42017"/>
                <a:gd name="connsiteX18" fmla="*/ 31 w 43256"/>
                <a:gd name="connsiteY18" fmla="*/ 18361 h 42017"/>
                <a:gd name="connsiteX19" fmla="*/ 3899 w 43256"/>
                <a:gd name="connsiteY19" fmla="*/ 13164 h 42017"/>
                <a:gd name="connsiteX20" fmla="*/ 3936 w 43256"/>
                <a:gd name="connsiteY20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0" fmla="*/ 3936 w 43256"/>
                <a:gd name="connsiteY0" fmla="*/ 13027 h 42017"/>
                <a:gd name="connsiteX1" fmla="*/ 14041 w 43256"/>
                <a:gd name="connsiteY1" fmla="*/ 3859 h 42017"/>
                <a:gd name="connsiteX2" fmla="*/ 22492 w 43256"/>
                <a:gd name="connsiteY2" fmla="*/ 2089 h 42017"/>
                <a:gd name="connsiteX3" fmla="*/ 29869 w 43256"/>
                <a:gd name="connsiteY3" fmla="*/ 1138 h 42017"/>
                <a:gd name="connsiteX4" fmla="*/ 31680 w 43256"/>
                <a:gd name="connsiteY4" fmla="*/ 4131 h 42017"/>
                <a:gd name="connsiteX5" fmla="*/ 38354 w 43256"/>
                <a:gd name="connsiteY5" fmla="*/ 4233 h 42017"/>
                <a:gd name="connsiteX6" fmla="*/ 42018 w 43256"/>
                <a:gd name="connsiteY6" fmla="*/ 8975 h 42017"/>
                <a:gd name="connsiteX7" fmla="*/ 41854 w 43256"/>
                <a:gd name="connsiteY7" fmla="*/ 14117 h 42017"/>
                <a:gd name="connsiteX8" fmla="*/ 43052 w 43256"/>
                <a:gd name="connsiteY8" fmla="*/ 21979 h 42017"/>
                <a:gd name="connsiteX9" fmla="*/ 37440 w 43256"/>
                <a:gd name="connsiteY9" fmla="*/ 28861 h 42017"/>
                <a:gd name="connsiteX10" fmla="*/ 35431 w 43256"/>
                <a:gd name="connsiteY10" fmla="*/ 34758 h 42017"/>
                <a:gd name="connsiteX11" fmla="*/ 28591 w 43256"/>
                <a:gd name="connsiteY11" fmla="*/ 35472 h 42017"/>
                <a:gd name="connsiteX12" fmla="*/ 23703 w 43256"/>
                <a:gd name="connsiteY12" fmla="*/ 41763 h 42017"/>
                <a:gd name="connsiteX13" fmla="*/ 16516 w 43256"/>
                <a:gd name="connsiteY13" fmla="*/ 37923 h 42017"/>
                <a:gd name="connsiteX14" fmla="*/ 5840 w 43256"/>
                <a:gd name="connsiteY14" fmla="*/ 34129 h 42017"/>
                <a:gd name="connsiteX15" fmla="*/ 1146 w 43256"/>
                <a:gd name="connsiteY15" fmla="*/ 29907 h 42017"/>
                <a:gd name="connsiteX16" fmla="*/ 2149 w 43256"/>
                <a:gd name="connsiteY16" fmla="*/ 24208 h 42017"/>
                <a:gd name="connsiteX17" fmla="*/ 31 w 43256"/>
                <a:gd name="connsiteY17" fmla="*/ 18361 h 42017"/>
                <a:gd name="connsiteX18" fmla="*/ 3899 w 43256"/>
                <a:gd name="connsiteY18" fmla="*/ 13164 h 42017"/>
                <a:gd name="connsiteX19" fmla="*/ 3936 w 43256"/>
                <a:gd name="connsiteY19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0" fmla="*/ 3936 w 43256"/>
                <a:gd name="connsiteY0" fmla="*/ 13027 h 42017"/>
                <a:gd name="connsiteX1" fmla="*/ 14041 w 43256"/>
                <a:gd name="connsiteY1" fmla="*/ 3859 h 42017"/>
                <a:gd name="connsiteX2" fmla="*/ 22492 w 43256"/>
                <a:gd name="connsiteY2" fmla="*/ 2089 h 42017"/>
                <a:gd name="connsiteX3" fmla="*/ 29869 w 43256"/>
                <a:gd name="connsiteY3" fmla="*/ 1138 h 42017"/>
                <a:gd name="connsiteX4" fmla="*/ 31680 w 43256"/>
                <a:gd name="connsiteY4" fmla="*/ 4131 h 42017"/>
                <a:gd name="connsiteX5" fmla="*/ 38354 w 43256"/>
                <a:gd name="connsiteY5" fmla="*/ 4233 h 42017"/>
                <a:gd name="connsiteX6" fmla="*/ 42018 w 43256"/>
                <a:gd name="connsiteY6" fmla="*/ 8975 h 42017"/>
                <a:gd name="connsiteX7" fmla="*/ 41854 w 43256"/>
                <a:gd name="connsiteY7" fmla="*/ 14117 h 42017"/>
                <a:gd name="connsiteX8" fmla="*/ 43052 w 43256"/>
                <a:gd name="connsiteY8" fmla="*/ 21979 h 42017"/>
                <a:gd name="connsiteX9" fmla="*/ 37440 w 43256"/>
                <a:gd name="connsiteY9" fmla="*/ 28861 h 42017"/>
                <a:gd name="connsiteX10" fmla="*/ 35431 w 43256"/>
                <a:gd name="connsiteY10" fmla="*/ 34758 h 42017"/>
                <a:gd name="connsiteX11" fmla="*/ 28591 w 43256"/>
                <a:gd name="connsiteY11" fmla="*/ 35472 h 42017"/>
                <a:gd name="connsiteX12" fmla="*/ 23703 w 43256"/>
                <a:gd name="connsiteY12" fmla="*/ 41763 h 42017"/>
                <a:gd name="connsiteX13" fmla="*/ 16516 w 43256"/>
                <a:gd name="connsiteY13" fmla="*/ 37923 h 42017"/>
                <a:gd name="connsiteX14" fmla="*/ 5840 w 43256"/>
                <a:gd name="connsiteY14" fmla="*/ 34129 h 42017"/>
                <a:gd name="connsiteX15" fmla="*/ 1146 w 43256"/>
                <a:gd name="connsiteY15" fmla="*/ 29907 h 42017"/>
                <a:gd name="connsiteX16" fmla="*/ 2149 w 43256"/>
                <a:gd name="connsiteY16" fmla="*/ 24208 h 42017"/>
                <a:gd name="connsiteX17" fmla="*/ 31 w 43256"/>
                <a:gd name="connsiteY17" fmla="*/ 18361 h 42017"/>
                <a:gd name="connsiteX18" fmla="*/ 3899 w 43256"/>
                <a:gd name="connsiteY18" fmla="*/ 13164 h 42017"/>
                <a:gd name="connsiteX19" fmla="*/ 3936 w 43256"/>
                <a:gd name="connsiteY19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0" fmla="*/ 3936 w 43256"/>
                <a:gd name="connsiteY0" fmla="*/ 12540 h 41530"/>
                <a:gd name="connsiteX1" fmla="*/ 22492 w 43256"/>
                <a:gd name="connsiteY1" fmla="*/ 1602 h 41530"/>
                <a:gd name="connsiteX2" fmla="*/ 29869 w 43256"/>
                <a:gd name="connsiteY2" fmla="*/ 651 h 41530"/>
                <a:gd name="connsiteX3" fmla="*/ 31680 w 43256"/>
                <a:gd name="connsiteY3" fmla="*/ 3644 h 41530"/>
                <a:gd name="connsiteX4" fmla="*/ 38354 w 43256"/>
                <a:gd name="connsiteY4" fmla="*/ 3746 h 41530"/>
                <a:gd name="connsiteX5" fmla="*/ 42018 w 43256"/>
                <a:gd name="connsiteY5" fmla="*/ 8488 h 41530"/>
                <a:gd name="connsiteX6" fmla="*/ 41854 w 43256"/>
                <a:gd name="connsiteY6" fmla="*/ 13630 h 41530"/>
                <a:gd name="connsiteX7" fmla="*/ 43052 w 43256"/>
                <a:gd name="connsiteY7" fmla="*/ 21492 h 41530"/>
                <a:gd name="connsiteX8" fmla="*/ 37440 w 43256"/>
                <a:gd name="connsiteY8" fmla="*/ 28374 h 41530"/>
                <a:gd name="connsiteX9" fmla="*/ 35431 w 43256"/>
                <a:gd name="connsiteY9" fmla="*/ 34271 h 41530"/>
                <a:gd name="connsiteX10" fmla="*/ 28591 w 43256"/>
                <a:gd name="connsiteY10" fmla="*/ 34985 h 41530"/>
                <a:gd name="connsiteX11" fmla="*/ 23703 w 43256"/>
                <a:gd name="connsiteY11" fmla="*/ 41276 h 41530"/>
                <a:gd name="connsiteX12" fmla="*/ 16516 w 43256"/>
                <a:gd name="connsiteY12" fmla="*/ 37436 h 41530"/>
                <a:gd name="connsiteX13" fmla="*/ 5840 w 43256"/>
                <a:gd name="connsiteY13" fmla="*/ 33642 h 41530"/>
                <a:gd name="connsiteX14" fmla="*/ 1146 w 43256"/>
                <a:gd name="connsiteY14" fmla="*/ 29420 h 41530"/>
                <a:gd name="connsiteX15" fmla="*/ 2149 w 43256"/>
                <a:gd name="connsiteY15" fmla="*/ 23721 h 41530"/>
                <a:gd name="connsiteX16" fmla="*/ 31 w 43256"/>
                <a:gd name="connsiteY16" fmla="*/ 17874 h 41530"/>
                <a:gd name="connsiteX17" fmla="*/ 3899 w 43256"/>
                <a:gd name="connsiteY17" fmla="*/ 12677 h 41530"/>
                <a:gd name="connsiteX18" fmla="*/ 3936 w 43256"/>
                <a:gd name="connsiteY18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14" fmla="*/ 29114 w 43256"/>
                <a:gd name="connsiteY14" fmla="*/ 2122 h 41530"/>
                <a:gd name="connsiteX15" fmla="*/ 29856 w 43256"/>
                <a:gd name="connsiteY15" fmla="*/ 510 h 41530"/>
                <a:gd name="connsiteX16" fmla="*/ 22177 w 43256"/>
                <a:gd name="connsiteY16" fmla="*/ 2890 h 41530"/>
                <a:gd name="connsiteX17" fmla="*/ 22536 w 43256"/>
                <a:gd name="connsiteY17" fmla="*/ 1500 h 41530"/>
                <a:gd name="connsiteX0" fmla="*/ 3936 w 43256"/>
                <a:gd name="connsiteY0" fmla="*/ 12540 h 41530"/>
                <a:gd name="connsiteX1" fmla="*/ 22492 w 43256"/>
                <a:gd name="connsiteY1" fmla="*/ 1602 h 41530"/>
                <a:gd name="connsiteX2" fmla="*/ 29869 w 43256"/>
                <a:gd name="connsiteY2" fmla="*/ 651 h 41530"/>
                <a:gd name="connsiteX3" fmla="*/ 31680 w 43256"/>
                <a:gd name="connsiteY3" fmla="*/ 3644 h 41530"/>
                <a:gd name="connsiteX4" fmla="*/ 38354 w 43256"/>
                <a:gd name="connsiteY4" fmla="*/ 3746 h 41530"/>
                <a:gd name="connsiteX5" fmla="*/ 42018 w 43256"/>
                <a:gd name="connsiteY5" fmla="*/ 8488 h 41530"/>
                <a:gd name="connsiteX6" fmla="*/ 41854 w 43256"/>
                <a:gd name="connsiteY6" fmla="*/ 13630 h 41530"/>
                <a:gd name="connsiteX7" fmla="*/ 43052 w 43256"/>
                <a:gd name="connsiteY7" fmla="*/ 21492 h 41530"/>
                <a:gd name="connsiteX8" fmla="*/ 37440 w 43256"/>
                <a:gd name="connsiteY8" fmla="*/ 28374 h 41530"/>
                <a:gd name="connsiteX9" fmla="*/ 35431 w 43256"/>
                <a:gd name="connsiteY9" fmla="*/ 34271 h 41530"/>
                <a:gd name="connsiteX10" fmla="*/ 28591 w 43256"/>
                <a:gd name="connsiteY10" fmla="*/ 34985 h 41530"/>
                <a:gd name="connsiteX11" fmla="*/ 23703 w 43256"/>
                <a:gd name="connsiteY11" fmla="*/ 41276 h 41530"/>
                <a:gd name="connsiteX12" fmla="*/ 16516 w 43256"/>
                <a:gd name="connsiteY12" fmla="*/ 37436 h 41530"/>
                <a:gd name="connsiteX13" fmla="*/ 5840 w 43256"/>
                <a:gd name="connsiteY13" fmla="*/ 33642 h 41530"/>
                <a:gd name="connsiteX14" fmla="*/ 1146 w 43256"/>
                <a:gd name="connsiteY14" fmla="*/ 29420 h 41530"/>
                <a:gd name="connsiteX15" fmla="*/ 2149 w 43256"/>
                <a:gd name="connsiteY15" fmla="*/ 23721 h 41530"/>
                <a:gd name="connsiteX16" fmla="*/ 31 w 43256"/>
                <a:gd name="connsiteY16" fmla="*/ 17874 h 41530"/>
                <a:gd name="connsiteX17" fmla="*/ 3899 w 43256"/>
                <a:gd name="connsiteY17" fmla="*/ 12677 h 41530"/>
                <a:gd name="connsiteX18" fmla="*/ 3936 w 43256"/>
                <a:gd name="connsiteY18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14" fmla="*/ 29114 w 43256"/>
                <a:gd name="connsiteY14" fmla="*/ 2122 h 41530"/>
                <a:gd name="connsiteX15" fmla="*/ 29856 w 43256"/>
                <a:gd name="connsiteY15" fmla="*/ 510 h 41530"/>
                <a:gd name="connsiteX0" fmla="*/ 3936 w 43256"/>
                <a:gd name="connsiteY0" fmla="*/ 12540 h 41530"/>
                <a:gd name="connsiteX1" fmla="*/ 29869 w 43256"/>
                <a:gd name="connsiteY1" fmla="*/ 651 h 41530"/>
                <a:gd name="connsiteX2" fmla="*/ 31680 w 43256"/>
                <a:gd name="connsiteY2" fmla="*/ 3644 h 41530"/>
                <a:gd name="connsiteX3" fmla="*/ 38354 w 43256"/>
                <a:gd name="connsiteY3" fmla="*/ 3746 h 41530"/>
                <a:gd name="connsiteX4" fmla="*/ 42018 w 43256"/>
                <a:gd name="connsiteY4" fmla="*/ 8488 h 41530"/>
                <a:gd name="connsiteX5" fmla="*/ 41854 w 43256"/>
                <a:gd name="connsiteY5" fmla="*/ 13630 h 41530"/>
                <a:gd name="connsiteX6" fmla="*/ 43052 w 43256"/>
                <a:gd name="connsiteY6" fmla="*/ 21492 h 41530"/>
                <a:gd name="connsiteX7" fmla="*/ 37440 w 43256"/>
                <a:gd name="connsiteY7" fmla="*/ 28374 h 41530"/>
                <a:gd name="connsiteX8" fmla="*/ 35431 w 43256"/>
                <a:gd name="connsiteY8" fmla="*/ 34271 h 41530"/>
                <a:gd name="connsiteX9" fmla="*/ 28591 w 43256"/>
                <a:gd name="connsiteY9" fmla="*/ 34985 h 41530"/>
                <a:gd name="connsiteX10" fmla="*/ 23703 w 43256"/>
                <a:gd name="connsiteY10" fmla="*/ 41276 h 41530"/>
                <a:gd name="connsiteX11" fmla="*/ 16516 w 43256"/>
                <a:gd name="connsiteY11" fmla="*/ 37436 h 41530"/>
                <a:gd name="connsiteX12" fmla="*/ 5840 w 43256"/>
                <a:gd name="connsiteY12" fmla="*/ 33642 h 41530"/>
                <a:gd name="connsiteX13" fmla="*/ 1146 w 43256"/>
                <a:gd name="connsiteY13" fmla="*/ 29420 h 41530"/>
                <a:gd name="connsiteX14" fmla="*/ 2149 w 43256"/>
                <a:gd name="connsiteY14" fmla="*/ 23721 h 41530"/>
                <a:gd name="connsiteX15" fmla="*/ 31 w 43256"/>
                <a:gd name="connsiteY15" fmla="*/ 17874 h 41530"/>
                <a:gd name="connsiteX16" fmla="*/ 3899 w 43256"/>
                <a:gd name="connsiteY16" fmla="*/ 12677 h 41530"/>
                <a:gd name="connsiteX17" fmla="*/ 3936 w 43256"/>
                <a:gd name="connsiteY17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14" fmla="*/ 29114 w 43256"/>
                <a:gd name="connsiteY14" fmla="*/ 2122 h 41530"/>
                <a:gd name="connsiteX15" fmla="*/ 29856 w 43256"/>
                <a:gd name="connsiteY15" fmla="*/ 510 h 41530"/>
                <a:gd name="connsiteX0" fmla="*/ 3936 w 43256"/>
                <a:gd name="connsiteY0" fmla="*/ 12540 h 41530"/>
                <a:gd name="connsiteX1" fmla="*/ 29869 w 43256"/>
                <a:gd name="connsiteY1" fmla="*/ 651 h 41530"/>
                <a:gd name="connsiteX2" fmla="*/ 31680 w 43256"/>
                <a:gd name="connsiteY2" fmla="*/ 3644 h 41530"/>
                <a:gd name="connsiteX3" fmla="*/ 38354 w 43256"/>
                <a:gd name="connsiteY3" fmla="*/ 3746 h 41530"/>
                <a:gd name="connsiteX4" fmla="*/ 42018 w 43256"/>
                <a:gd name="connsiteY4" fmla="*/ 8488 h 41530"/>
                <a:gd name="connsiteX5" fmla="*/ 41854 w 43256"/>
                <a:gd name="connsiteY5" fmla="*/ 13630 h 41530"/>
                <a:gd name="connsiteX6" fmla="*/ 43052 w 43256"/>
                <a:gd name="connsiteY6" fmla="*/ 21492 h 41530"/>
                <a:gd name="connsiteX7" fmla="*/ 37440 w 43256"/>
                <a:gd name="connsiteY7" fmla="*/ 28374 h 41530"/>
                <a:gd name="connsiteX8" fmla="*/ 35431 w 43256"/>
                <a:gd name="connsiteY8" fmla="*/ 34271 h 41530"/>
                <a:gd name="connsiteX9" fmla="*/ 28591 w 43256"/>
                <a:gd name="connsiteY9" fmla="*/ 34985 h 41530"/>
                <a:gd name="connsiteX10" fmla="*/ 23703 w 43256"/>
                <a:gd name="connsiteY10" fmla="*/ 41276 h 41530"/>
                <a:gd name="connsiteX11" fmla="*/ 16516 w 43256"/>
                <a:gd name="connsiteY11" fmla="*/ 37436 h 41530"/>
                <a:gd name="connsiteX12" fmla="*/ 5840 w 43256"/>
                <a:gd name="connsiteY12" fmla="*/ 33642 h 41530"/>
                <a:gd name="connsiteX13" fmla="*/ 1146 w 43256"/>
                <a:gd name="connsiteY13" fmla="*/ 29420 h 41530"/>
                <a:gd name="connsiteX14" fmla="*/ 2149 w 43256"/>
                <a:gd name="connsiteY14" fmla="*/ 23721 h 41530"/>
                <a:gd name="connsiteX15" fmla="*/ 31 w 43256"/>
                <a:gd name="connsiteY15" fmla="*/ 17874 h 41530"/>
                <a:gd name="connsiteX16" fmla="*/ 3899 w 43256"/>
                <a:gd name="connsiteY16" fmla="*/ 12677 h 41530"/>
                <a:gd name="connsiteX17" fmla="*/ 3936 w 43256"/>
                <a:gd name="connsiteY17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0" fmla="*/ 3936 w 43256"/>
                <a:gd name="connsiteY0" fmla="*/ 10218 h 39208"/>
                <a:gd name="connsiteX1" fmla="*/ 31680 w 43256"/>
                <a:gd name="connsiteY1" fmla="*/ 1322 h 39208"/>
                <a:gd name="connsiteX2" fmla="*/ 38354 w 43256"/>
                <a:gd name="connsiteY2" fmla="*/ 1424 h 39208"/>
                <a:gd name="connsiteX3" fmla="*/ 42018 w 43256"/>
                <a:gd name="connsiteY3" fmla="*/ 6166 h 39208"/>
                <a:gd name="connsiteX4" fmla="*/ 41854 w 43256"/>
                <a:gd name="connsiteY4" fmla="*/ 11308 h 39208"/>
                <a:gd name="connsiteX5" fmla="*/ 43052 w 43256"/>
                <a:gd name="connsiteY5" fmla="*/ 19170 h 39208"/>
                <a:gd name="connsiteX6" fmla="*/ 37440 w 43256"/>
                <a:gd name="connsiteY6" fmla="*/ 26052 h 39208"/>
                <a:gd name="connsiteX7" fmla="*/ 35431 w 43256"/>
                <a:gd name="connsiteY7" fmla="*/ 31949 h 39208"/>
                <a:gd name="connsiteX8" fmla="*/ 28591 w 43256"/>
                <a:gd name="connsiteY8" fmla="*/ 32663 h 39208"/>
                <a:gd name="connsiteX9" fmla="*/ 23703 w 43256"/>
                <a:gd name="connsiteY9" fmla="*/ 38954 h 39208"/>
                <a:gd name="connsiteX10" fmla="*/ 16516 w 43256"/>
                <a:gd name="connsiteY10" fmla="*/ 35114 h 39208"/>
                <a:gd name="connsiteX11" fmla="*/ 5840 w 43256"/>
                <a:gd name="connsiteY11" fmla="*/ 31320 h 39208"/>
                <a:gd name="connsiteX12" fmla="*/ 1146 w 43256"/>
                <a:gd name="connsiteY12" fmla="*/ 27098 h 39208"/>
                <a:gd name="connsiteX13" fmla="*/ 2149 w 43256"/>
                <a:gd name="connsiteY13" fmla="*/ 21399 h 39208"/>
                <a:gd name="connsiteX14" fmla="*/ 31 w 43256"/>
                <a:gd name="connsiteY14" fmla="*/ 15552 h 39208"/>
                <a:gd name="connsiteX15" fmla="*/ 3899 w 43256"/>
                <a:gd name="connsiteY15" fmla="*/ 10355 h 39208"/>
                <a:gd name="connsiteX16" fmla="*/ 3936 w 43256"/>
                <a:gd name="connsiteY16" fmla="*/ 10218 h 39208"/>
                <a:gd name="connsiteX0" fmla="*/ 4729 w 43256"/>
                <a:gd name="connsiteY0" fmla="*/ 22025 h 39208"/>
                <a:gd name="connsiteX1" fmla="*/ 2196 w 43256"/>
                <a:gd name="connsiteY1" fmla="*/ 21228 h 39208"/>
                <a:gd name="connsiteX2" fmla="*/ 6964 w 43256"/>
                <a:gd name="connsiteY2" fmla="*/ 30747 h 39208"/>
                <a:gd name="connsiteX3" fmla="*/ 5856 w 43256"/>
                <a:gd name="connsiteY3" fmla="*/ 31128 h 39208"/>
                <a:gd name="connsiteX4" fmla="*/ 16514 w 43256"/>
                <a:gd name="connsiteY4" fmla="*/ 34938 h 39208"/>
                <a:gd name="connsiteX5" fmla="*/ 15846 w 43256"/>
                <a:gd name="connsiteY5" fmla="*/ 33198 h 39208"/>
                <a:gd name="connsiteX6" fmla="*/ 28863 w 43256"/>
                <a:gd name="connsiteY6" fmla="*/ 30599 h 39208"/>
                <a:gd name="connsiteX7" fmla="*/ 28596 w 43256"/>
                <a:gd name="connsiteY7" fmla="*/ 32508 h 39208"/>
                <a:gd name="connsiteX8" fmla="*/ 34165 w 43256"/>
                <a:gd name="connsiteY8" fmla="*/ 18802 h 39208"/>
                <a:gd name="connsiteX9" fmla="*/ 37416 w 43256"/>
                <a:gd name="connsiteY9" fmla="*/ 25938 h 39208"/>
                <a:gd name="connsiteX10" fmla="*/ 41834 w 43256"/>
                <a:gd name="connsiteY10" fmla="*/ 11202 h 39208"/>
                <a:gd name="connsiteX11" fmla="*/ 40386 w 43256"/>
                <a:gd name="connsiteY11" fmla="*/ 13878 h 39208"/>
                <a:gd name="connsiteX12" fmla="*/ 38360 w 43256"/>
                <a:gd name="connsiteY12" fmla="*/ 1274 h 39208"/>
                <a:gd name="connsiteX13" fmla="*/ 38436 w 43256"/>
                <a:gd name="connsiteY13" fmla="*/ 2538 h 39208"/>
                <a:gd name="connsiteX0" fmla="*/ 3936 w 43256"/>
                <a:gd name="connsiteY0" fmla="*/ 8944 h 37934"/>
                <a:gd name="connsiteX1" fmla="*/ 38354 w 43256"/>
                <a:gd name="connsiteY1" fmla="*/ 150 h 37934"/>
                <a:gd name="connsiteX2" fmla="*/ 42018 w 43256"/>
                <a:gd name="connsiteY2" fmla="*/ 4892 h 37934"/>
                <a:gd name="connsiteX3" fmla="*/ 41854 w 43256"/>
                <a:gd name="connsiteY3" fmla="*/ 10034 h 37934"/>
                <a:gd name="connsiteX4" fmla="*/ 43052 w 43256"/>
                <a:gd name="connsiteY4" fmla="*/ 17896 h 37934"/>
                <a:gd name="connsiteX5" fmla="*/ 37440 w 43256"/>
                <a:gd name="connsiteY5" fmla="*/ 24778 h 37934"/>
                <a:gd name="connsiteX6" fmla="*/ 35431 w 43256"/>
                <a:gd name="connsiteY6" fmla="*/ 30675 h 37934"/>
                <a:gd name="connsiteX7" fmla="*/ 28591 w 43256"/>
                <a:gd name="connsiteY7" fmla="*/ 31389 h 37934"/>
                <a:gd name="connsiteX8" fmla="*/ 23703 w 43256"/>
                <a:gd name="connsiteY8" fmla="*/ 37680 h 37934"/>
                <a:gd name="connsiteX9" fmla="*/ 16516 w 43256"/>
                <a:gd name="connsiteY9" fmla="*/ 33840 h 37934"/>
                <a:gd name="connsiteX10" fmla="*/ 5840 w 43256"/>
                <a:gd name="connsiteY10" fmla="*/ 30046 h 37934"/>
                <a:gd name="connsiteX11" fmla="*/ 1146 w 43256"/>
                <a:gd name="connsiteY11" fmla="*/ 25824 h 37934"/>
                <a:gd name="connsiteX12" fmla="*/ 2149 w 43256"/>
                <a:gd name="connsiteY12" fmla="*/ 20125 h 37934"/>
                <a:gd name="connsiteX13" fmla="*/ 31 w 43256"/>
                <a:gd name="connsiteY13" fmla="*/ 14278 h 37934"/>
                <a:gd name="connsiteX14" fmla="*/ 3899 w 43256"/>
                <a:gd name="connsiteY14" fmla="*/ 9081 h 37934"/>
                <a:gd name="connsiteX15" fmla="*/ 3936 w 43256"/>
                <a:gd name="connsiteY15" fmla="*/ 8944 h 37934"/>
                <a:gd name="connsiteX0" fmla="*/ 4729 w 43256"/>
                <a:gd name="connsiteY0" fmla="*/ 20751 h 37934"/>
                <a:gd name="connsiteX1" fmla="*/ 2196 w 43256"/>
                <a:gd name="connsiteY1" fmla="*/ 19954 h 37934"/>
                <a:gd name="connsiteX2" fmla="*/ 6964 w 43256"/>
                <a:gd name="connsiteY2" fmla="*/ 29473 h 37934"/>
                <a:gd name="connsiteX3" fmla="*/ 5856 w 43256"/>
                <a:gd name="connsiteY3" fmla="*/ 29854 h 37934"/>
                <a:gd name="connsiteX4" fmla="*/ 16514 w 43256"/>
                <a:gd name="connsiteY4" fmla="*/ 33664 h 37934"/>
                <a:gd name="connsiteX5" fmla="*/ 15846 w 43256"/>
                <a:gd name="connsiteY5" fmla="*/ 31924 h 37934"/>
                <a:gd name="connsiteX6" fmla="*/ 28863 w 43256"/>
                <a:gd name="connsiteY6" fmla="*/ 29325 h 37934"/>
                <a:gd name="connsiteX7" fmla="*/ 28596 w 43256"/>
                <a:gd name="connsiteY7" fmla="*/ 31234 h 37934"/>
                <a:gd name="connsiteX8" fmla="*/ 34165 w 43256"/>
                <a:gd name="connsiteY8" fmla="*/ 17528 h 37934"/>
                <a:gd name="connsiteX9" fmla="*/ 37416 w 43256"/>
                <a:gd name="connsiteY9" fmla="*/ 24664 h 37934"/>
                <a:gd name="connsiteX10" fmla="*/ 41834 w 43256"/>
                <a:gd name="connsiteY10" fmla="*/ 9928 h 37934"/>
                <a:gd name="connsiteX11" fmla="*/ 40386 w 43256"/>
                <a:gd name="connsiteY11" fmla="*/ 12604 h 37934"/>
                <a:gd name="connsiteX12" fmla="*/ 38360 w 43256"/>
                <a:gd name="connsiteY12" fmla="*/ 0 h 37934"/>
                <a:gd name="connsiteX13" fmla="*/ 38436 w 43256"/>
                <a:gd name="connsiteY13" fmla="*/ 1264 h 37934"/>
                <a:gd name="connsiteX0" fmla="*/ 3936 w 43256"/>
                <a:gd name="connsiteY0" fmla="*/ 8794 h 37784"/>
                <a:gd name="connsiteX1" fmla="*/ 38354 w 43256"/>
                <a:gd name="connsiteY1" fmla="*/ 0 h 37784"/>
                <a:gd name="connsiteX2" fmla="*/ 42018 w 43256"/>
                <a:gd name="connsiteY2" fmla="*/ 4742 h 37784"/>
                <a:gd name="connsiteX3" fmla="*/ 41854 w 43256"/>
                <a:gd name="connsiteY3" fmla="*/ 9884 h 37784"/>
                <a:gd name="connsiteX4" fmla="*/ 43052 w 43256"/>
                <a:gd name="connsiteY4" fmla="*/ 17746 h 37784"/>
                <a:gd name="connsiteX5" fmla="*/ 37440 w 43256"/>
                <a:gd name="connsiteY5" fmla="*/ 24628 h 37784"/>
                <a:gd name="connsiteX6" fmla="*/ 35431 w 43256"/>
                <a:gd name="connsiteY6" fmla="*/ 30525 h 37784"/>
                <a:gd name="connsiteX7" fmla="*/ 28591 w 43256"/>
                <a:gd name="connsiteY7" fmla="*/ 31239 h 37784"/>
                <a:gd name="connsiteX8" fmla="*/ 23703 w 43256"/>
                <a:gd name="connsiteY8" fmla="*/ 37530 h 37784"/>
                <a:gd name="connsiteX9" fmla="*/ 16516 w 43256"/>
                <a:gd name="connsiteY9" fmla="*/ 33690 h 37784"/>
                <a:gd name="connsiteX10" fmla="*/ 5840 w 43256"/>
                <a:gd name="connsiteY10" fmla="*/ 29896 h 37784"/>
                <a:gd name="connsiteX11" fmla="*/ 1146 w 43256"/>
                <a:gd name="connsiteY11" fmla="*/ 25674 h 37784"/>
                <a:gd name="connsiteX12" fmla="*/ 2149 w 43256"/>
                <a:gd name="connsiteY12" fmla="*/ 19975 h 37784"/>
                <a:gd name="connsiteX13" fmla="*/ 31 w 43256"/>
                <a:gd name="connsiteY13" fmla="*/ 14128 h 37784"/>
                <a:gd name="connsiteX14" fmla="*/ 3899 w 43256"/>
                <a:gd name="connsiteY14" fmla="*/ 8931 h 37784"/>
                <a:gd name="connsiteX15" fmla="*/ 3936 w 43256"/>
                <a:gd name="connsiteY15" fmla="*/ 8794 h 37784"/>
                <a:gd name="connsiteX0" fmla="*/ 4729 w 43256"/>
                <a:gd name="connsiteY0" fmla="*/ 20601 h 37784"/>
                <a:gd name="connsiteX1" fmla="*/ 2196 w 43256"/>
                <a:gd name="connsiteY1" fmla="*/ 19804 h 37784"/>
                <a:gd name="connsiteX2" fmla="*/ 6964 w 43256"/>
                <a:gd name="connsiteY2" fmla="*/ 29323 h 37784"/>
                <a:gd name="connsiteX3" fmla="*/ 5856 w 43256"/>
                <a:gd name="connsiteY3" fmla="*/ 29704 h 37784"/>
                <a:gd name="connsiteX4" fmla="*/ 16514 w 43256"/>
                <a:gd name="connsiteY4" fmla="*/ 33514 h 37784"/>
                <a:gd name="connsiteX5" fmla="*/ 15846 w 43256"/>
                <a:gd name="connsiteY5" fmla="*/ 31774 h 37784"/>
                <a:gd name="connsiteX6" fmla="*/ 28863 w 43256"/>
                <a:gd name="connsiteY6" fmla="*/ 29175 h 37784"/>
                <a:gd name="connsiteX7" fmla="*/ 28596 w 43256"/>
                <a:gd name="connsiteY7" fmla="*/ 31084 h 37784"/>
                <a:gd name="connsiteX8" fmla="*/ 34165 w 43256"/>
                <a:gd name="connsiteY8" fmla="*/ 17378 h 37784"/>
                <a:gd name="connsiteX9" fmla="*/ 37416 w 43256"/>
                <a:gd name="connsiteY9" fmla="*/ 24514 h 37784"/>
                <a:gd name="connsiteX10" fmla="*/ 41834 w 43256"/>
                <a:gd name="connsiteY10" fmla="*/ 9778 h 37784"/>
                <a:gd name="connsiteX11" fmla="*/ 40386 w 43256"/>
                <a:gd name="connsiteY11" fmla="*/ 12454 h 37784"/>
                <a:gd name="connsiteX0" fmla="*/ 3936 w 44899"/>
                <a:gd name="connsiteY0" fmla="*/ 4059 h 33049"/>
                <a:gd name="connsiteX1" fmla="*/ 42018 w 44899"/>
                <a:gd name="connsiteY1" fmla="*/ 7 h 33049"/>
                <a:gd name="connsiteX2" fmla="*/ 41854 w 44899"/>
                <a:gd name="connsiteY2" fmla="*/ 5149 h 33049"/>
                <a:gd name="connsiteX3" fmla="*/ 43052 w 44899"/>
                <a:gd name="connsiteY3" fmla="*/ 13011 h 33049"/>
                <a:gd name="connsiteX4" fmla="*/ 37440 w 44899"/>
                <a:gd name="connsiteY4" fmla="*/ 19893 h 33049"/>
                <a:gd name="connsiteX5" fmla="*/ 35431 w 44899"/>
                <a:gd name="connsiteY5" fmla="*/ 25790 h 33049"/>
                <a:gd name="connsiteX6" fmla="*/ 28591 w 44899"/>
                <a:gd name="connsiteY6" fmla="*/ 26504 h 33049"/>
                <a:gd name="connsiteX7" fmla="*/ 23703 w 44899"/>
                <a:gd name="connsiteY7" fmla="*/ 32795 h 33049"/>
                <a:gd name="connsiteX8" fmla="*/ 16516 w 44899"/>
                <a:gd name="connsiteY8" fmla="*/ 28955 h 33049"/>
                <a:gd name="connsiteX9" fmla="*/ 5840 w 44899"/>
                <a:gd name="connsiteY9" fmla="*/ 25161 h 33049"/>
                <a:gd name="connsiteX10" fmla="*/ 1146 w 44899"/>
                <a:gd name="connsiteY10" fmla="*/ 20939 h 33049"/>
                <a:gd name="connsiteX11" fmla="*/ 2149 w 44899"/>
                <a:gd name="connsiteY11" fmla="*/ 15240 h 33049"/>
                <a:gd name="connsiteX12" fmla="*/ 31 w 44899"/>
                <a:gd name="connsiteY12" fmla="*/ 9393 h 33049"/>
                <a:gd name="connsiteX13" fmla="*/ 3899 w 44899"/>
                <a:gd name="connsiteY13" fmla="*/ 4196 h 33049"/>
                <a:gd name="connsiteX14" fmla="*/ 3936 w 44899"/>
                <a:gd name="connsiteY14" fmla="*/ 4059 h 33049"/>
                <a:gd name="connsiteX0" fmla="*/ 4729 w 44899"/>
                <a:gd name="connsiteY0" fmla="*/ 15866 h 33049"/>
                <a:gd name="connsiteX1" fmla="*/ 2196 w 44899"/>
                <a:gd name="connsiteY1" fmla="*/ 15069 h 33049"/>
                <a:gd name="connsiteX2" fmla="*/ 6964 w 44899"/>
                <a:gd name="connsiteY2" fmla="*/ 24588 h 33049"/>
                <a:gd name="connsiteX3" fmla="*/ 5856 w 44899"/>
                <a:gd name="connsiteY3" fmla="*/ 24969 h 33049"/>
                <a:gd name="connsiteX4" fmla="*/ 16514 w 44899"/>
                <a:gd name="connsiteY4" fmla="*/ 28779 h 33049"/>
                <a:gd name="connsiteX5" fmla="*/ 15846 w 44899"/>
                <a:gd name="connsiteY5" fmla="*/ 27039 h 33049"/>
                <a:gd name="connsiteX6" fmla="*/ 28863 w 44899"/>
                <a:gd name="connsiteY6" fmla="*/ 24440 h 33049"/>
                <a:gd name="connsiteX7" fmla="*/ 28596 w 44899"/>
                <a:gd name="connsiteY7" fmla="*/ 26349 h 33049"/>
                <a:gd name="connsiteX8" fmla="*/ 34165 w 44899"/>
                <a:gd name="connsiteY8" fmla="*/ 12643 h 33049"/>
                <a:gd name="connsiteX9" fmla="*/ 37416 w 44899"/>
                <a:gd name="connsiteY9" fmla="*/ 19779 h 33049"/>
                <a:gd name="connsiteX10" fmla="*/ 41834 w 44899"/>
                <a:gd name="connsiteY10" fmla="*/ 5043 h 33049"/>
                <a:gd name="connsiteX11" fmla="*/ 40386 w 44899"/>
                <a:gd name="connsiteY11" fmla="*/ 7719 h 33049"/>
                <a:gd name="connsiteX0" fmla="*/ 3936 w 44899"/>
                <a:gd name="connsiteY0" fmla="*/ 4059 h 33049"/>
                <a:gd name="connsiteX1" fmla="*/ 42018 w 44899"/>
                <a:gd name="connsiteY1" fmla="*/ 7 h 33049"/>
                <a:gd name="connsiteX2" fmla="*/ 41854 w 44899"/>
                <a:gd name="connsiteY2" fmla="*/ 5149 h 33049"/>
                <a:gd name="connsiteX3" fmla="*/ 43052 w 44899"/>
                <a:gd name="connsiteY3" fmla="*/ 13011 h 33049"/>
                <a:gd name="connsiteX4" fmla="*/ 37440 w 44899"/>
                <a:gd name="connsiteY4" fmla="*/ 19893 h 33049"/>
                <a:gd name="connsiteX5" fmla="*/ 35431 w 44899"/>
                <a:gd name="connsiteY5" fmla="*/ 25790 h 33049"/>
                <a:gd name="connsiteX6" fmla="*/ 28591 w 44899"/>
                <a:gd name="connsiteY6" fmla="*/ 26504 h 33049"/>
                <a:gd name="connsiteX7" fmla="*/ 23703 w 44899"/>
                <a:gd name="connsiteY7" fmla="*/ 32795 h 33049"/>
                <a:gd name="connsiteX8" fmla="*/ 16516 w 44899"/>
                <a:gd name="connsiteY8" fmla="*/ 28955 h 33049"/>
                <a:gd name="connsiteX9" fmla="*/ 5840 w 44899"/>
                <a:gd name="connsiteY9" fmla="*/ 25161 h 33049"/>
                <a:gd name="connsiteX10" fmla="*/ 1146 w 44899"/>
                <a:gd name="connsiteY10" fmla="*/ 20939 h 33049"/>
                <a:gd name="connsiteX11" fmla="*/ 2149 w 44899"/>
                <a:gd name="connsiteY11" fmla="*/ 15240 h 33049"/>
                <a:gd name="connsiteX12" fmla="*/ 31 w 44899"/>
                <a:gd name="connsiteY12" fmla="*/ 9393 h 33049"/>
                <a:gd name="connsiteX13" fmla="*/ 3899 w 44899"/>
                <a:gd name="connsiteY13" fmla="*/ 4196 h 33049"/>
                <a:gd name="connsiteX14" fmla="*/ 3936 w 44899"/>
                <a:gd name="connsiteY14" fmla="*/ 4059 h 33049"/>
                <a:gd name="connsiteX0" fmla="*/ 4729 w 44899"/>
                <a:gd name="connsiteY0" fmla="*/ 15866 h 33049"/>
                <a:gd name="connsiteX1" fmla="*/ 2196 w 44899"/>
                <a:gd name="connsiteY1" fmla="*/ 15069 h 33049"/>
                <a:gd name="connsiteX2" fmla="*/ 6964 w 44899"/>
                <a:gd name="connsiteY2" fmla="*/ 24588 h 33049"/>
                <a:gd name="connsiteX3" fmla="*/ 5856 w 44899"/>
                <a:gd name="connsiteY3" fmla="*/ 24969 h 33049"/>
                <a:gd name="connsiteX4" fmla="*/ 16514 w 44899"/>
                <a:gd name="connsiteY4" fmla="*/ 28779 h 33049"/>
                <a:gd name="connsiteX5" fmla="*/ 15846 w 44899"/>
                <a:gd name="connsiteY5" fmla="*/ 27039 h 33049"/>
                <a:gd name="connsiteX6" fmla="*/ 28863 w 44899"/>
                <a:gd name="connsiteY6" fmla="*/ 24440 h 33049"/>
                <a:gd name="connsiteX7" fmla="*/ 28596 w 44899"/>
                <a:gd name="connsiteY7" fmla="*/ 26349 h 33049"/>
                <a:gd name="connsiteX8" fmla="*/ 34165 w 44899"/>
                <a:gd name="connsiteY8" fmla="*/ 12643 h 33049"/>
                <a:gd name="connsiteX9" fmla="*/ 37416 w 44899"/>
                <a:gd name="connsiteY9" fmla="*/ 19779 h 33049"/>
                <a:gd name="connsiteX10" fmla="*/ 41834 w 44899"/>
                <a:gd name="connsiteY10" fmla="*/ 5043 h 33049"/>
                <a:gd name="connsiteX11" fmla="*/ 39024 w 44899"/>
                <a:gd name="connsiteY11" fmla="*/ 3172 h 33049"/>
                <a:gd name="connsiteX0" fmla="*/ 3936 w 43256"/>
                <a:gd name="connsiteY0" fmla="*/ 4832 h 33822"/>
                <a:gd name="connsiteX1" fmla="*/ 37973 w 43256"/>
                <a:gd name="connsiteY1" fmla="*/ 5 h 33822"/>
                <a:gd name="connsiteX2" fmla="*/ 41854 w 43256"/>
                <a:gd name="connsiteY2" fmla="*/ 5922 h 33822"/>
                <a:gd name="connsiteX3" fmla="*/ 43052 w 43256"/>
                <a:gd name="connsiteY3" fmla="*/ 13784 h 33822"/>
                <a:gd name="connsiteX4" fmla="*/ 37440 w 43256"/>
                <a:gd name="connsiteY4" fmla="*/ 20666 h 33822"/>
                <a:gd name="connsiteX5" fmla="*/ 35431 w 43256"/>
                <a:gd name="connsiteY5" fmla="*/ 26563 h 33822"/>
                <a:gd name="connsiteX6" fmla="*/ 28591 w 43256"/>
                <a:gd name="connsiteY6" fmla="*/ 27277 h 33822"/>
                <a:gd name="connsiteX7" fmla="*/ 23703 w 43256"/>
                <a:gd name="connsiteY7" fmla="*/ 33568 h 33822"/>
                <a:gd name="connsiteX8" fmla="*/ 16516 w 43256"/>
                <a:gd name="connsiteY8" fmla="*/ 29728 h 33822"/>
                <a:gd name="connsiteX9" fmla="*/ 5840 w 43256"/>
                <a:gd name="connsiteY9" fmla="*/ 25934 h 33822"/>
                <a:gd name="connsiteX10" fmla="*/ 1146 w 43256"/>
                <a:gd name="connsiteY10" fmla="*/ 21712 h 33822"/>
                <a:gd name="connsiteX11" fmla="*/ 2149 w 43256"/>
                <a:gd name="connsiteY11" fmla="*/ 16013 h 33822"/>
                <a:gd name="connsiteX12" fmla="*/ 31 w 43256"/>
                <a:gd name="connsiteY12" fmla="*/ 10166 h 33822"/>
                <a:gd name="connsiteX13" fmla="*/ 3899 w 43256"/>
                <a:gd name="connsiteY13" fmla="*/ 4969 h 33822"/>
                <a:gd name="connsiteX14" fmla="*/ 3936 w 43256"/>
                <a:gd name="connsiteY14" fmla="*/ 4832 h 33822"/>
                <a:gd name="connsiteX0" fmla="*/ 4729 w 43256"/>
                <a:gd name="connsiteY0" fmla="*/ 16639 h 33822"/>
                <a:gd name="connsiteX1" fmla="*/ 2196 w 43256"/>
                <a:gd name="connsiteY1" fmla="*/ 15842 h 33822"/>
                <a:gd name="connsiteX2" fmla="*/ 6964 w 43256"/>
                <a:gd name="connsiteY2" fmla="*/ 25361 h 33822"/>
                <a:gd name="connsiteX3" fmla="*/ 5856 w 43256"/>
                <a:gd name="connsiteY3" fmla="*/ 25742 h 33822"/>
                <a:gd name="connsiteX4" fmla="*/ 16514 w 43256"/>
                <a:gd name="connsiteY4" fmla="*/ 29552 h 33822"/>
                <a:gd name="connsiteX5" fmla="*/ 15846 w 43256"/>
                <a:gd name="connsiteY5" fmla="*/ 27812 h 33822"/>
                <a:gd name="connsiteX6" fmla="*/ 28863 w 43256"/>
                <a:gd name="connsiteY6" fmla="*/ 25213 h 33822"/>
                <a:gd name="connsiteX7" fmla="*/ 28596 w 43256"/>
                <a:gd name="connsiteY7" fmla="*/ 27122 h 33822"/>
                <a:gd name="connsiteX8" fmla="*/ 34165 w 43256"/>
                <a:gd name="connsiteY8" fmla="*/ 13416 h 33822"/>
                <a:gd name="connsiteX9" fmla="*/ 37416 w 43256"/>
                <a:gd name="connsiteY9" fmla="*/ 20552 h 33822"/>
                <a:gd name="connsiteX10" fmla="*/ 41834 w 43256"/>
                <a:gd name="connsiteY10" fmla="*/ 5816 h 33822"/>
                <a:gd name="connsiteX11" fmla="*/ 39024 w 43256"/>
                <a:gd name="connsiteY11" fmla="*/ 3945 h 3382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9024 w 43256"/>
                <a:gd name="connsiteY11" fmla="*/ 3955 h 3383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5684 w 43256"/>
                <a:gd name="connsiteY11" fmla="*/ 3963 h 3383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5684 w 43256"/>
                <a:gd name="connsiteY11" fmla="*/ 3963 h 3383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5684 w 43256"/>
                <a:gd name="connsiteY11" fmla="*/ 3963 h 3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56" h="33832">
                  <a:moveTo>
                    <a:pt x="3936" y="4842"/>
                  </a:moveTo>
                  <a:cubicBezTo>
                    <a:pt x="10289" y="4144"/>
                    <a:pt x="31991" y="311"/>
                    <a:pt x="37973" y="15"/>
                  </a:cubicBezTo>
                  <a:cubicBezTo>
                    <a:pt x="44288" y="-297"/>
                    <a:pt x="42367" y="4303"/>
                    <a:pt x="41854" y="5932"/>
                  </a:cubicBezTo>
                  <a:cubicBezTo>
                    <a:pt x="43115" y="8166"/>
                    <a:pt x="43556" y="11062"/>
                    <a:pt x="43052" y="13794"/>
                  </a:cubicBezTo>
                  <a:cubicBezTo>
                    <a:pt x="42382" y="17426"/>
                    <a:pt x="40164" y="20146"/>
                    <a:pt x="37440" y="20676"/>
                  </a:cubicBezTo>
                  <a:cubicBezTo>
                    <a:pt x="37427" y="22943"/>
                    <a:pt x="36694" y="25093"/>
                    <a:pt x="35431" y="26573"/>
                  </a:cubicBezTo>
                  <a:cubicBezTo>
                    <a:pt x="33512" y="28822"/>
                    <a:pt x="30740" y="29111"/>
                    <a:pt x="28591" y="27287"/>
                  </a:cubicBezTo>
                  <a:cubicBezTo>
                    <a:pt x="27896" y="30420"/>
                    <a:pt x="26035" y="32815"/>
                    <a:pt x="23703" y="33578"/>
                  </a:cubicBezTo>
                  <a:cubicBezTo>
                    <a:pt x="20955" y="34477"/>
                    <a:pt x="18087" y="32945"/>
                    <a:pt x="16516" y="29738"/>
                  </a:cubicBezTo>
                  <a:cubicBezTo>
                    <a:pt x="12808" y="32782"/>
                    <a:pt x="7992" y="31071"/>
                    <a:pt x="5840" y="25944"/>
                  </a:cubicBezTo>
                  <a:cubicBezTo>
                    <a:pt x="3726" y="26281"/>
                    <a:pt x="1741" y="24496"/>
                    <a:pt x="1146" y="21722"/>
                  </a:cubicBezTo>
                  <a:cubicBezTo>
                    <a:pt x="715" y="19715"/>
                    <a:pt x="1096" y="17549"/>
                    <a:pt x="2149" y="16023"/>
                  </a:cubicBezTo>
                  <a:cubicBezTo>
                    <a:pt x="655" y="14826"/>
                    <a:pt x="-177" y="12529"/>
                    <a:pt x="31" y="10176"/>
                  </a:cubicBezTo>
                  <a:cubicBezTo>
                    <a:pt x="275" y="7421"/>
                    <a:pt x="1881" y="5263"/>
                    <a:pt x="3899" y="4979"/>
                  </a:cubicBezTo>
                  <a:cubicBezTo>
                    <a:pt x="3911" y="4933"/>
                    <a:pt x="3924" y="4888"/>
                    <a:pt x="3936" y="4842"/>
                  </a:cubicBezTo>
                  <a:close/>
                </a:path>
                <a:path w="43256" h="33832" fill="none" extrusionOk="0">
                  <a:moveTo>
                    <a:pt x="4729" y="16649"/>
                  </a:moveTo>
                  <a:cubicBezTo>
                    <a:pt x="3845" y="16743"/>
                    <a:pt x="2961" y="16465"/>
                    <a:pt x="2196" y="15852"/>
                  </a:cubicBezTo>
                  <a:moveTo>
                    <a:pt x="6964" y="25371"/>
                  </a:moveTo>
                  <a:cubicBezTo>
                    <a:pt x="6609" y="25564"/>
                    <a:pt x="6236" y="25692"/>
                    <a:pt x="5856" y="25752"/>
                  </a:cubicBezTo>
                  <a:moveTo>
                    <a:pt x="16514" y="29562"/>
                  </a:moveTo>
                  <a:cubicBezTo>
                    <a:pt x="16247" y="29016"/>
                    <a:pt x="16023" y="28433"/>
                    <a:pt x="15846" y="27822"/>
                  </a:cubicBezTo>
                  <a:moveTo>
                    <a:pt x="28863" y="25223"/>
                  </a:moveTo>
                  <a:cubicBezTo>
                    <a:pt x="28824" y="25870"/>
                    <a:pt x="28734" y="26510"/>
                    <a:pt x="28596" y="27132"/>
                  </a:cubicBezTo>
                  <a:moveTo>
                    <a:pt x="34165" y="13426"/>
                  </a:moveTo>
                  <a:cubicBezTo>
                    <a:pt x="36169" y="14754"/>
                    <a:pt x="37434" y="17530"/>
                    <a:pt x="37416" y="20562"/>
                  </a:cubicBezTo>
                  <a:moveTo>
                    <a:pt x="41834" y="5826"/>
                  </a:moveTo>
                  <a:cubicBezTo>
                    <a:pt x="41509" y="6858"/>
                    <a:pt x="41229" y="2679"/>
                    <a:pt x="35684" y="3963"/>
                  </a:cubicBezTo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417666" y="4231563"/>
              <a:ext cx="185066" cy="182602"/>
              <a:chOff x="8719039" y="21786347"/>
              <a:chExt cx="1073333" cy="1059046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9074574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 rot="3600000">
                <a:off x="9071822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 rot="-3600000">
                <a:off x="9086109" y="21799419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Oval 61"/>
            <p:cNvSpPr/>
            <p:nvPr/>
          </p:nvSpPr>
          <p:spPr>
            <a:xfrm>
              <a:off x="3766245" y="4221088"/>
              <a:ext cx="124405" cy="180661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  <a:gd name="connsiteX0" fmla="*/ 123 w 1625723"/>
                <a:gd name="connsiteY0" fmla="*/ 1543050 h 2355850"/>
                <a:gd name="connsiteX1" fmla="*/ 768473 w 1625723"/>
                <a:gd name="connsiteY1" fmla="*/ 0 h 2355850"/>
                <a:gd name="connsiteX2" fmla="*/ 1625723 w 1625723"/>
                <a:gd name="connsiteY2" fmla="*/ 1543050 h 2355850"/>
                <a:gd name="connsiteX3" fmla="*/ 812923 w 1625723"/>
                <a:gd name="connsiteY3" fmla="*/ 2355850 h 2355850"/>
                <a:gd name="connsiteX4" fmla="*/ 123 w 1625723"/>
                <a:gd name="connsiteY4" fmla="*/ 1543050 h 2355850"/>
                <a:gd name="connsiteX0" fmla="*/ 57 w 1625657"/>
                <a:gd name="connsiteY0" fmla="*/ 1545561 h 2358361"/>
                <a:gd name="connsiteX1" fmla="*/ 768407 w 1625657"/>
                <a:gd name="connsiteY1" fmla="*/ 2511 h 2358361"/>
                <a:gd name="connsiteX2" fmla="*/ 1625657 w 1625657"/>
                <a:gd name="connsiteY2" fmla="*/ 1545561 h 2358361"/>
                <a:gd name="connsiteX3" fmla="*/ 812857 w 1625657"/>
                <a:gd name="connsiteY3" fmla="*/ 2358361 h 2358361"/>
                <a:gd name="connsiteX4" fmla="*/ 57 w 1625657"/>
                <a:gd name="connsiteY4" fmla="*/ 1545561 h 2358361"/>
                <a:gd name="connsiteX0" fmla="*/ 59 w 1625659"/>
                <a:gd name="connsiteY0" fmla="*/ 1543132 h 2355932"/>
                <a:gd name="connsiteX1" fmla="*/ 768409 w 1625659"/>
                <a:gd name="connsiteY1" fmla="*/ 82 h 2355932"/>
                <a:gd name="connsiteX2" fmla="*/ 1625659 w 1625659"/>
                <a:gd name="connsiteY2" fmla="*/ 1543132 h 2355932"/>
                <a:gd name="connsiteX3" fmla="*/ 812859 w 1625659"/>
                <a:gd name="connsiteY3" fmla="*/ 2355932 h 2355932"/>
                <a:gd name="connsiteX4" fmla="*/ 59 w 1625659"/>
                <a:gd name="connsiteY4" fmla="*/ 1543132 h 2355932"/>
                <a:gd name="connsiteX0" fmla="*/ 0 w 1625600"/>
                <a:gd name="connsiteY0" fmla="*/ 1547902 h 2360702"/>
                <a:gd name="connsiteX1" fmla="*/ 816037 w 1625600"/>
                <a:gd name="connsiteY1" fmla="*/ 81 h 2360702"/>
                <a:gd name="connsiteX2" fmla="*/ 1625600 w 1625600"/>
                <a:gd name="connsiteY2" fmla="*/ 1547902 h 2360702"/>
                <a:gd name="connsiteX3" fmla="*/ 812800 w 1625600"/>
                <a:gd name="connsiteY3" fmla="*/ 2360702 h 2360702"/>
                <a:gd name="connsiteX4" fmla="*/ 0 w 1625600"/>
                <a:gd name="connsiteY4" fmla="*/ 1547902 h 236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2360702">
                  <a:moveTo>
                    <a:pt x="0" y="1547902"/>
                  </a:moveTo>
                  <a:cubicBezTo>
                    <a:pt x="539" y="1154465"/>
                    <a:pt x="713150" y="11124"/>
                    <a:pt x="816037" y="81"/>
                  </a:cubicBezTo>
                  <a:cubicBezTo>
                    <a:pt x="918924" y="-10962"/>
                    <a:pt x="1625600" y="1099005"/>
                    <a:pt x="1625600" y="1547902"/>
                  </a:cubicBezTo>
                  <a:cubicBezTo>
                    <a:pt x="1625600" y="1996799"/>
                    <a:pt x="1261697" y="2360702"/>
                    <a:pt x="812800" y="2360702"/>
                  </a:cubicBezTo>
                  <a:cubicBezTo>
                    <a:pt x="363903" y="2360702"/>
                    <a:pt x="-539" y="1941339"/>
                    <a:pt x="0" y="15479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853688" y="4342254"/>
              <a:ext cx="114427" cy="114427"/>
              <a:chOff x="7931027" y="17596980"/>
              <a:chExt cx="2777067" cy="2777068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432630" y="4529202"/>
              <a:ext cx="185066" cy="182602"/>
              <a:chOff x="8719039" y="21786347"/>
              <a:chExt cx="1073333" cy="105904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9074574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 rot="3600000">
                <a:off x="9071822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 rot="-3600000">
                <a:off x="9086109" y="21799419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Oval 61"/>
            <p:cNvSpPr/>
            <p:nvPr/>
          </p:nvSpPr>
          <p:spPr>
            <a:xfrm>
              <a:off x="3823450" y="4526563"/>
              <a:ext cx="124405" cy="180661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  <a:gd name="connsiteX0" fmla="*/ 123 w 1625723"/>
                <a:gd name="connsiteY0" fmla="*/ 1543050 h 2355850"/>
                <a:gd name="connsiteX1" fmla="*/ 768473 w 1625723"/>
                <a:gd name="connsiteY1" fmla="*/ 0 h 2355850"/>
                <a:gd name="connsiteX2" fmla="*/ 1625723 w 1625723"/>
                <a:gd name="connsiteY2" fmla="*/ 1543050 h 2355850"/>
                <a:gd name="connsiteX3" fmla="*/ 812923 w 1625723"/>
                <a:gd name="connsiteY3" fmla="*/ 2355850 h 2355850"/>
                <a:gd name="connsiteX4" fmla="*/ 123 w 1625723"/>
                <a:gd name="connsiteY4" fmla="*/ 1543050 h 2355850"/>
                <a:gd name="connsiteX0" fmla="*/ 57 w 1625657"/>
                <a:gd name="connsiteY0" fmla="*/ 1545561 h 2358361"/>
                <a:gd name="connsiteX1" fmla="*/ 768407 w 1625657"/>
                <a:gd name="connsiteY1" fmla="*/ 2511 h 2358361"/>
                <a:gd name="connsiteX2" fmla="*/ 1625657 w 1625657"/>
                <a:gd name="connsiteY2" fmla="*/ 1545561 h 2358361"/>
                <a:gd name="connsiteX3" fmla="*/ 812857 w 1625657"/>
                <a:gd name="connsiteY3" fmla="*/ 2358361 h 2358361"/>
                <a:gd name="connsiteX4" fmla="*/ 57 w 1625657"/>
                <a:gd name="connsiteY4" fmla="*/ 1545561 h 2358361"/>
                <a:gd name="connsiteX0" fmla="*/ 59 w 1625659"/>
                <a:gd name="connsiteY0" fmla="*/ 1543132 h 2355932"/>
                <a:gd name="connsiteX1" fmla="*/ 768409 w 1625659"/>
                <a:gd name="connsiteY1" fmla="*/ 82 h 2355932"/>
                <a:gd name="connsiteX2" fmla="*/ 1625659 w 1625659"/>
                <a:gd name="connsiteY2" fmla="*/ 1543132 h 2355932"/>
                <a:gd name="connsiteX3" fmla="*/ 812859 w 1625659"/>
                <a:gd name="connsiteY3" fmla="*/ 2355932 h 2355932"/>
                <a:gd name="connsiteX4" fmla="*/ 59 w 1625659"/>
                <a:gd name="connsiteY4" fmla="*/ 1543132 h 2355932"/>
                <a:gd name="connsiteX0" fmla="*/ 0 w 1625600"/>
                <a:gd name="connsiteY0" fmla="*/ 1547902 h 2360702"/>
                <a:gd name="connsiteX1" fmla="*/ 816037 w 1625600"/>
                <a:gd name="connsiteY1" fmla="*/ 81 h 2360702"/>
                <a:gd name="connsiteX2" fmla="*/ 1625600 w 1625600"/>
                <a:gd name="connsiteY2" fmla="*/ 1547902 h 2360702"/>
                <a:gd name="connsiteX3" fmla="*/ 812800 w 1625600"/>
                <a:gd name="connsiteY3" fmla="*/ 2360702 h 2360702"/>
                <a:gd name="connsiteX4" fmla="*/ 0 w 1625600"/>
                <a:gd name="connsiteY4" fmla="*/ 1547902 h 236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2360702">
                  <a:moveTo>
                    <a:pt x="0" y="1547902"/>
                  </a:moveTo>
                  <a:cubicBezTo>
                    <a:pt x="539" y="1154465"/>
                    <a:pt x="713150" y="11124"/>
                    <a:pt x="816037" y="81"/>
                  </a:cubicBezTo>
                  <a:cubicBezTo>
                    <a:pt x="918924" y="-10962"/>
                    <a:pt x="1625600" y="1099005"/>
                    <a:pt x="1625600" y="1547902"/>
                  </a:cubicBezTo>
                  <a:cubicBezTo>
                    <a:pt x="1625600" y="1996799"/>
                    <a:pt x="1261697" y="2360702"/>
                    <a:pt x="812800" y="2360702"/>
                  </a:cubicBezTo>
                  <a:cubicBezTo>
                    <a:pt x="363903" y="2360702"/>
                    <a:pt x="-539" y="1941339"/>
                    <a:pt x="0" y="154790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910893" y="4647729"/>
              <a:ext cx="114427" cy="114427"/>
              <a:chOff x="7931027" y="17596980"/>
              <a:chExt cx="2777067" cy="2777068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510454" y="4346079"/>
              <a:ext cx="114427" cy="114427"/>
              <a:chOff x="7931027" y="17596980"/>
              <a:chExt cx="2777067" cy="277706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67659" y="4651554"/>
              <a:ext cx="114427" cy="114427"/>
              <a:chOff x="7931027" y="17596980"/>
              <a:chExt cx="2777067" cy="277706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3803803" y="4491173"/>
                  <a:ext cx="551571" cy="17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rain</m:t>
                            </m:r>
                          </m:sub>
                        </m:sSub>
                      </m:oMath>
                    </m:oMathPara>
                  </a14:m>
                  <a:endParaRPr lang="en-GB" sz="800" dirty="0"/>
                </a:p>
              </p:txBody>
            </p:sp>
          </mc:Choice>
          <mc:Fallback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3803" y="4491173"/>
                  <a:ext cx="551571" cy="17342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034618" y="4648510"/>
                  <a:ext cx="761871" cy="17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snow</m:t>
                            </m:r>
                          </m:sub>
                        </m:sSub>
                      </m:oMath>
                    </m:oMathPara>
                  </a14:m>
                  <a:endParaRPr lang="en-GB" sz="800" dirty="0"/>
                </a:p>
              </p:txBody>
            </p:sp>
          </mc:Choice>
          <mc:Fallback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4618" y="4648510"/>
                  <a:ext cx="761871" cy="17342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415553" y="4062214"/>
                  <a:ext cx="767374" cy="17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8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</m:t>
                        </m:r>
                      </m:oMath>
                    </m:oMathPara>
                  </a14:m>
                  <a:endParaRPr lang="en-GB" sz="800" dirty="0"/>
                </a:p>
              </p:txBody>
            </p:sp>
          </mc:Choice>
          <mc:Fallback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553" y="4062214"/>
                  <a:ext cx="767374" cy="17342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652637" y="4074616"/>
                  <a:ext cx="767372" cy="17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z="8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CCN</m:t>
                        </m:r>
                      </m:oMath>
                    </m:oMathPara>
                  </a14:m>
                  <a:endParaRPr lang="en-GB" sz="800" dirty="0"/>
                </a:p>
              </p:txBody>
            </p:sp>
          </mc:Choice>
          <mc:Fallback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2637" y="4074616"/>
                  <a:ext cx="767372" cy="17342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2514" y="3543246"/>
            <a:ext cx="1716668" cy="128750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500451" y="4799079"/>
            <a:ext cx="19807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smtClean="0"/>
              <a:t>before </a:t>
            </a:r>
            <a:r>
              <a:rPr lang="en-GB" sz="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GB" sz="800" dirty="0" smtClean="0"/>
              <a:t> after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7023" y="5207134"/>
            <a:ext cx="3328042" cy="141103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8" name="Text Placeholder 3"/>
              <p:cNvSpPr txBox="1">
                <a:spLocks/>
              </p:cNvSpPr>
              <p:nvPr/>
            </p:nvSpPr>
            <p:spPr>
              <a:xfrm>
                <a:off x="2237784" y="5278187"/>
                <a:ext cx="3577281" cy="69765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55600" indent="-2667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23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06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4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573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129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•"/>
                  <a:defRPr lang="en-US" sz="18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88900" indent="0" algn="r">
                  <a:buNone/>
                </a:pPr>
                <a:r>
                  <a:rPr lang="en-GB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GB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800" dirty="0" smtClean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►</a:t>
                </a:r>
                <a:endParaRPr lang="en-GB" sz="1800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GB" sz="1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784" y="5278187"/>
                <a:ext cx="3577281" cy="697653"/>
              </a:xfrm>
              <a:prstGeom prst="rect">
                <a:avLst/>
              </a:prstGeom>
              <a:blipFill>
                <a:blip r:embed="rId3"/>
                <a:stretch>
                  <a:fillRect t="-5263" r="-15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P2.4-654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03086" y="37433"/>
            <a:ext cx="1536711" cy="1002269"/>
            <a:chOff x="10062494" y="261099"/>
            <a:chExt cx="2197038" cy="1432945"/>
          </a:xfrm>
        </p:grpSpPr>
        <p:sp>
          <p:nvSpPr>
            <p:cNvPr id="16" name="Rectangle 15"/>
            <p:cNvSpPr/>
            <p:nvPr/>
          </p:nvSpPr>
          <p:spPr>
            <a:xfrm>
              <a:off x="10062494" y="332544"/>
              <a:ext cx="1987862" cy="13615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94" y="261099"/>
              <a:ext cx="1349886" cy="108013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9" b="98817" l="10000" r="90000">
                          <a14:foregroundMark x1="37250" y1="6509" x2="37250" y2="6509"/>
                          <a14:foregroundMark x1="63500" y1="23077" x2="63500" y2="23077"/>
                          <a14:foregroundMark x1="40000" y1="86391" x2="40000" y2="86391"/>
                          <a14:foregroundMark x1="46750" y1="86391" x2="46750" y2="86391"/>
                          <a14:foregroundMark x1="64500" y1="78698" x2="64500" y2="78698"/>
                          <a14:foregroundMark x1="46750" y1="98817" x2="46750" y2="9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690" y="441136"/>
              <a:ext cx="1473842" cy="6226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533" y="1172426"/>
              <a:ext cx="1583783" cy="3618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19138" y="1459557"/>
            <a:ext cx="4876322" cy="2579797"/>
            <a:chOff x="322957" y="1318430"/>
            <a:chExt cx="4876322" cy="2579797"/>
          </a:xfrm>
        </p:grpSpPr>
        <p:sp>
          <p:nvSpPr>
            <p:cNvPr id="271" name="TextBox 270"/>
            <p:cNvSpPr txBox="1"/>
            <p:nvPr/>
          </p:nvSpPr>
          <p:spPr>
            <a:xfrm>
              <a:off x="1226883" y="1340914"/>
              <a:ext cx="38390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Atmospheric transport modelling (ATM) is crucial for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source reconstruction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in the context of test-ban monitoring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2" name="Picture 27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39706" y1="24510" x2="39706" y2="24510"/>
                          <a14:foregroundMark x1="50490" y1="32680" x2="50490" y2="32680"/>
                          <a14:foregroundMark x1="49183" y1="44935" x2="49183" y2="44935"/>
                          <a14:foregroundMark x1="71405" y1="29085" x2="71405" y2="290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957" y="1318430"/>
              <a:ext cx="968299" cy="968299"/>
            </a:xfrm>
            <a:prstGeom prst="rect">
              <a:avLst/>
            </a:prstGeom>
          </p:spPr>
        </p:pic>
        <p:pic>
          <p:nvPicPr>
            <p:cNvPr id="274" name="Picture 27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61111" y1="31944" x2="61111" y2="31944"/>
                          <a14:foregroundMark x1="58611" y1="63056" x2="58611" y2="63056"/>
                          <a14:foregroundMark x1="48611" y1="60000" x2="48611" y2="60000"/>
                          <a14:foregroundMark x1="33056" y1="60556" x2="33056" y2="60556"/>
                          <a14:foregroundMark x1="39444" y1="68333" x2="39444" y2="68333"/>
                          <a14:foregroundMark x1="54444" y1="73333" x2="54444" y2="7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85" y="2567691"/>
              <a:ext cx="1288994" cy="1288994"/>
            </a:xfrm>
            <a:prstGeom prst="rect">
              <a:avLst/>
            </a:prstGeom>
          </p:spPr>
        </p:pic>
        <p:sp>
          <p:nvSpPr>
            <p:cNvPr id="275" name="TextBox 274"/>
            <p:cNvSpPr txBox="1"/>
            <p:nvPr/>
          </p:nvSpPr>
          <p:spPr>
            <a:xfrm>
              <a:off x="322957" y="2697898"/>
              <a:ext cx="3862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Wet deposition 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 one of the main contributors to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depletion</a:t>
              </a: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of particulate radionuclides from the atmosphere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6" name="TextBox 285"/>
              <p:cNvSpPr txBox="1"/>
              <p:nvPr/>
            </p:nvSpPr>
            <p:spPr>
              <a:xfrm>
                <a:off x="6157244" y="4903583"/>
                <a:ext cx="47725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Scavenging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exponential decay process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ΛΔ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6" name="TextBox 2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244" y="4903583"/>
                <a:ext cx="4772504" cy="646331"/>
              </a:xfrm>
              <a:prstGeom prst="rect">
                <a:avLst/>
              </a:prstGeom>
              <a:blipFill>
                <a:blip r:embed="rId12"/>
                <a:stretch>
                  <a:fillRect l="-1022" t="-4717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285402" y="2130742"/>
            <a:ext cx="4767685" cy="2607757"/>
            <a:chOff x="5817684" y="1468516"/>
            <a:chExt cx="4767685" cy="2607757"/>
          </a:xfrm>
        </p:grpSpPr>
        <p:sp>
          <p:nvSpPr>
            <p:cNvPr id="244" name="Rounded Rectangle 243"/>
            <p:cNvSpPr/>
            <p:nvPr/>
          </p:nvSpPr>
          <p:spPr>
            <a:xfrm>
              <a:off x="5817684" y="1468516"/>
              <a:ext cx="4740088" cy="2607757"/>
            </a:xfrm>
            <a:prstGeom prst="roundRect">
              <a:avLst>
                <a:gd name="adj" fmla="val 12651"/>
              </a:avLst>
            </a:prstGeom>
            <a:gradFill flip="none" rotWithShape="1">
              <a:gsLst>
                <a:gs pos="0">
                  <a:srgbClr val="93C9EE">
                    <a:tint val="66000"/>
                    <a:satMod val="160000"/>
                  </a:srgbClr>
                </a:gs>
                <a:gs pos="50000">
                  <a:srgbClr val="93C9EE">
                    <a:tint val="44500"/>
                    <a:satMod val="160000"/>
                  </a:srgbClr>
                </a:gs>
                <a:gs pos="100000">
                  <a:srgbClr val="93C9EE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 w="57150">
              <a:solidFill>
                <a:srgbClr val="C9BF8D"/>
              </a:solidFill>
            </a:ln>
            <a:effectLst>
              <a:innerShdw blurRad="63500" dist="114300" dir="135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5955042" y="1563767"/>
              <a:ext cx="2007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Scavenging by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863555" y="2128140"/>
              <a:ext cx="1317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ice nucleation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877730" y="3169648"/>
              <a:ext cx="1460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snow collection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7236203" y="3344672"/>
              <a:ext cx="318755" cy="876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262"/>
            <p:cNvSpPr txBox="1"/>
            <p:nvPr/>
          </p:nvSpPr>
          <p:spPr>
            <a:xfrm>
              <a:off x="9110428" y="3090801"/>
              <a:ext cx="1460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rain collection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4" name="Straight Connector 263"/>
            <p:cNvCxnSpPr/>
            <p:nvPr/>
          </p:nvCxnSpPr>
          <p:spPr>
            <a:xfrm flipV="1">
              <a:off x="9112038" y="3385066"/>
              <a:ext cx="260548" cy="1093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/>
            <p:cNvSpPr txBox="1"/>
            <p:nvPr/>
          </p:nvSpPr>
          <p:spPr>
            <a:xfrm>
              <a:off x="9268304" y="1789957"/>
              <a:ext cx="13170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cloud condensation nucleation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Cloud 1"/>
            <p:cNvSpPr/>
            <p:nvPr/>
          </p:nvSpPr>
          <p:spPr>
            <a:xfrm rot="11243703">
              <a:off x="7300580" y="1838840"/>
              <a:ext cx="1897374" cy="127386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1680 w 43256"/>
                <a:gd name="connsiteY6" fmla="*/ 5333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3027 h 42017"/>
                <a:gd name="connsiteX1" fmla="*/ 5659 w 43256"/>
                <a:gd name="connsiteY1" fmla="*/ 5564 h 42017"/>
                <a:gd name="connsiteX2" fmla="*/ 14041 w 43256"/>
                <a:gd name="connsiteY2" fmla="*/ 3859 h 42017"/>
                <a:gd name="connsiteX3" fmla="*/ 22492 w 43256"/>
                <a:gd name="connsiteY3" fmla="*/ 2089 h 42017"/>
                <a:gd name="connsiteX4" fmla="*/ 22758 w 43256"/>
                <a:gd name="connsiteY4" fmla="*/ 5634 h 42017"/>
                <a:gd name="connsiteX5" fmla="*/ 29869 w 43256"/>
                <a:gd name="connsiteY5" fmla="*/ 1138 h 42017"/>
                <a:gd name="connsiteX6" fmla="*/ 31680 w 43256"/>
                <a:gd name="connsiteY6" fmla="*/ 4131 h 42017"/>
                <a:gd name="connsiteX7" fmla="*/ 38354 w 43256"/>
                <a:gd name="connsiteY7" fmla="*/ 4233 h 42017"/>
                <a:gd name="connsiteX8" fmla="*/ 42018 w 43256"/>
                <a:gd name="connsiteY8" fmla="*/ 8975 h 42017"/>
                <a:gd name="connsiteX9" fmla="*/ 41854 w 43256"/>
                <a:gd name="connsiteY9" fmla="*/ 14117 h 42017"/>
                <a:gd name="connsiteX10" fmla="*/ 43052 w 43256"/>
                <a:gd name="connsiteY10" fmla="*/ 21979 h 42017"/>
                <a:gd name="connsiteX11" fmla="*/ 37440 w 43256"/>
                <a:gd name="connsiteY11" fmla="*/ 28861 h 42017"/>
                <a:gd name="connsiteX12" fmla="*/ 35431 w 43256"/>
                <a:gd name="connsiteY12" fmla="*/ 34758 h 42017"/>
                <a:gd name="connsiteX13" fmla="*/ 28591 w 43256"/>
                <a:gd name="connsiteY13" fmla="*/ 35472 h 42017"/>
                <a:gd name="connsiteX14" fmla="*/ 23703 w 43256"/>
                <a:gd name="connsiteY14" fmla="*/ 41763 h 42017"/>
                <a:gd name="connsiteX15" fmla="*/ 16516 w 43256"/>
                <a:gd name="connsiteY15" fmla="*/ 37923 h 42017"/>
                <a:gd name="connsiteX16" fmla="*/ 5840 w 43256"/>
                <a:gd name="connsiteY16" fmla="*/ 34129 h 42017"/>
                <a:gd name="connsiteX17" fmla="*/ 1146 w 43256"/>
                <a:gd name="connsiteY17" fmla="*/ 29907 h 42017"/>
                <a:gd name="connsiteX18" fmla="*/ 2149 w 43256"/>
                <a:gd name="connsiteY18" fmla="*/ 24208 h 42017"/>
                <a:gd name="connsiteX19" fmla="*/ 31 w 43256"/>
                <a:gd name="connsiteY19" fmla="*/ 18361 h 42017"/>
                <a:gd name="connsiteX20" fmla="*/ 3899 w 43256"/>
                <a:gd name="connsiteY20" fmla="*/ 13164 h 42017"/>
                <a:gd name="connsiteX21" fmla="*/ 3936 w 43256"/>
                <a:gd name="connsiteY21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20" fmla="*/ 4163 w 43256"/>
                <a:gd name="connsiteY20" fmla="*/ 14446 h 42017"/>
                <a:gd name="connsiteX21" fmla="*/ 3936 w 43256"/>
                <a:gd name="connsiteY21" fmla="*/ 13027 h 42017"/>
                <a:gd name="connsiteX0" fmla="*/ 3936 w 43256"/>
                <a:gd name="connsiteY0" fmla="*/ 13027 h 42017"/>
                <a:gd name="connsiteX1" fmla="*/ 5659 w 43256"/>
                <a:gd name="connsiteY1" fmla="*/ 5564 h 42017"/>
                <a:gd name="connsiteX2" fmla="*/ 14041 w 43256"/>
                <a:gd name="connsiteY2" fmla="*/ 3859 h 42017"/>
                <a:gd name="connsiteX3" fmla="*/ 22492 w 43256"/>
                <a:gd name="connsiteY3" fmla="*/ 2089 h 42017"/>
                <a:gd name="connsiteX4" fmla="*/ 29869 w 43256"/>
                <a:gd name="connsiteY4" fmla="*/ 1138 h 42017"/>
                <a:gd name="connsiteX5" fmla="*/ 31680 w 43256"/>
                <a:gd name="connsiteY5" fmla="*/ 4131 h 42017"/>
                <a:gd name="connsiteX6" fmla="*/ 38354 w 43256"/>
                <a:gd name="connsiteY6" fmla="*/ 4233 h 42017"/>
                <a:gd name="connsiteX7" fmla="*/ 42018 w 43256"/>
                <a:gd name="connsiteY7" fmla="*/ 8975 h 42017"/>
                <a:gd name="connsiteX8" fmla="*/ 41854 w 43256"/>
                <a:gd name="connsiteY8" fmla="*/ 14117 h 42017"/>
                <a:gd name="connsiteX9" fmla="*/ 43052 w 43256"/>
                <a:gd name="connsiteY9" fmla="*/ 21979 h 42017"/>
                <a:gd name="connsiteX10" fmla="*/ 37440 w 43256"/>
                <a:gd name="connsiteY10" fmla="*/ 28861 h 42017"/>
                <a:gd name="connsiteX11" fmla="*/ 35431 w 43256"/>
                <a:gd name="connsiteY11" fmla="*/ 34758 h 42017"/>
                <a:gd name="connsiteX12" fmla="*/ 28591 w 43256"/>
                <a:gd name="connsiteY12" fmla="*/ 35472 h 42017"/>
                <a:gd name="connsiteX13" fmla="*/ 23703 w 43256"/>
                <a:gd name="connsiteY13" fmla="*/ 41763 h 42017"/>
                <a:gd name="connsiteX14" fmla="*/ 16516 w 43256"/>
                <a:gd name="connsiteY14" fmla="*/ 37923 h 42017"/>
                <a:gd name="connsiteX15" fmla="*/ 5840 w 43256"/>
                <a:gd name="connsiteY15" fmla="*/ 34129 h 42017"/>
                <a:gd name="connsiteX16" fmla="*/ 1146 w 43256"/>
                <a:gd name="connsiteY16" fmla="*/ 29907 h 42017"/>
                <a:gd name="connsiteX17" fmla="*/ 2149 w 43256"/>
                <a:gd name="connsiteY17" fmla="*/ 24208 h 42017"/>
                <a:gd name="connsiteX18" fmla="*/ 31 w 43256"/>
                <a:gd name="connsiteY18" fmla="*/ 18361 h 42017"/>
                <a:gd name="connsiteX19" fmla="*/ 3899 w 43256"/>
                <a:gd name="connsiteY19" fmla="*/ 13164 h 42017"/>
                <a:gd name="connsiteX20" fmla="*/ 3936 w 43256"/>
                <a:gd name="connsiteY20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20" fmla="*/ 4163 w 43256"/>
                <a:gd name="connsiteY20" fmla="*/ 14446 h 42017"/>
                <a:gd name="connsiteX21" fmla="*/ 3936 w 43256"/>
                <a:gd name="connsiteY21" fmla="*/ 13027 h 42017"/>
                <a:gd name="connsiteX0" fmla="*/ 3936 w 43256"/>
                <a:gd name="connsiteY0" fmla="*/ 13027 h 42017"/>
                <a:gd name="connsiteX1" fmla="*/ 5659 w 43256"/>
                <a:gd name="connsiteY1" fmla="*/ 5564 h 42017"/>
                <a:gd name="connsiteX2" fmla="*/ 14041 w 43256"/>
                <a:gd name="connsiteY2" fmla="*/ 3859 h 42017"/>
                <a:gd name="connsiteX3" fmla="*/ 22492 w 43256"/>
                <a:gd name="connsiteY3" fmla="*/ 2089 h 42017"/>
                <a:gd name="connsiteX4" fmla="*/ 29869 w 43256"/>
                <a:gd name="connsiteY4" fmla="*/ 1138 h 42017"/>
                <a:gd name="connsiteX5" fmla="*/ 31680 w 43256"/>
                <a:gd name="connsiteY5" fmla="*/ 4131 h 42017"/>
                <a:gd name="connsiteX6" fmla="*/ 38354 w 43256"/>
                <a:gd name="connsiteY6" fmla="*/ 4233 h 42017"/>
                <a:gd name="connsiteX7" fmla="*/ 42018 w 43256"/>
                <a:gd name="connsiteY7" fmla="*/ 8975 h 42017"/>
                <a:gd name="connsiteX8" fmla="*/ 41854 w 43256"/>
                <a:gd name="connsiteY8" fmla="*/ 14117 h 42017"/>
                <a:gd name="connsiteX9" fmla="*/ 43052 w 43256"/>
                <a:gd name="connsiteY9" fmla="*/ 21979 h 42017"/>
                <a:gd name="connsiteX10" fmla="*/ 37440 w 43256"/>
                <a:gd name="connsiteY10" fmla="*/ 28861 h 42017"/>
                <a:gd name="connsiteX11" fmla="*/ 35431 w 43256"/>
                <a:gd name="connsiteY11" fmla="*/ 34758 h 42017"/>
                <a:gd name="connsiteX12" fmla="*/ 28591 w 43256"/>
                <a:gd name="connsiteY12" fmla="*/ 35472 h 42017"/>
                <a:gd name="connsiteX13" fmla="*/ 23703 w 43256"/>
                <a:gd name="connsiteY13" fmla="*/ 41763 h 42017"/>
                <a:gd name="connsiteX14" fmla="*/ 16516 w 43256"/>
                <a:gd name="connsiteY14" fmla="*/ 37923 h 42017"/>
                <a:gd name="connsiteX15" fmla="*/ 5840 w 43256"/>
                <a:gd name="connsiteY15" fmla="*/ 34129 h 42017"/>
                <a:gd name="connsiteX16" fmla="*/ 1146 w 43256"/>
                <a:gd name="connsiteY16" fmla="*/ 29907 h 42017"/>
                <a:gd name="connsiteX17" fmla="*/ 2149 w 43256"/>
                <a:gd name="connsiteY17" fmla="*/ 24208 h 42017"/>
                <a:gd name="connsiteX18" fmla="*/ 31 w 43256"/>
                <a:gd name="connsiteY18" fmla="*/ 18361 h 42017"/>
                <a:gd name="connsiteX19" fmla="*/ 3899 w 43256"/>
                <a:gd name="connsiteY19" fmla="*/ 13164 h 42017"/>
                <a:gd name="connsiteX20" fmla="*/ 3936 w 43256"/>
                <a:gd name="connsiteY20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0" fmla="*/ 3936 w 43256"/>
                <a:gd name="connsiteY0" fmla="*/ 13027 h 42017"/>
                <a:gd name="connsiteX1" fmla="*/ 14041 w 43256"/>
                <a:gd name="connsiteY1" fmla="*/ 3859 h 42017"/>
                <a:gd name="connsiteX2" fmla="*/ 22492 w 43256"/>
                <a:gd name="connsiteY2" fmla="*/ 2089 h 42017"/>
                <a:gd name="connsiteX3" fmla="*/ 29869 w 43256"/>
                <a:gd name="connsiteY3" fmla="*/ 1138 h 42017"/>
                <a:gd name="connsiteX4" fmla="*/ 31680 w 43256"/>
                <a:gd name="connsiteY4" fmla="*/ 4131 h 42017"/>
                <a:gd name="connsiteX5" fmla="*/ 38354 w 43256"/>
                <a:gd name="connsiteY5" fmla="*/ 4233 h 42017"/>
                <a:gd name="connsiteX6" fmla="*/ 42018 w 43256"/>
                <a:gd name="connsiteY6" fmla="*/ 8975 h 42017"/>
                <a:gd name="connsiteX7" fmla="*/ 41854 w 43256"/>
                <a:gd name="connsiteY7" fmla="*/ 14117 h 42017"/>
                <a:gd name="connsiteX8" fmla="*/ 43052 w 43256"/>
                <a:gd name="connsiteY8" fmla="*/ 21979 h 42017"/>
                <a:gd name="connsiteX9" fmla="*/ 37440 w 43256"/>
                <a:gd name="connsiteY9" fmla="*/ 28861 h 42017"/>
                <a:gd name="connsiteX10" fmla="*/ 35431 w 43256"/>
                <a:gd name="connsiteY10" fmla="*/ 34758 h 42017"/>
                <a:gd name="connsiteX11" fmla="*/ 28591 w 43256"/>
                <a:gd name="connsiteY11" fmla="*/ 35472 h 42017"/>
                <a:gd name="connsiteX12" fmla="*/ 23703 w 43256"/>
                <a:gd name="connsiteY12" fmla="*/ 41763 h 42017"/>
                <a:gd name="connsiteX13" fmla="*/ 16516 w 43256"/>
                <a:gd name="connsiteY13" fmla="*/ 37923 h 42017"/>
                <a:gd name="connsiteX14" fmla="*/ 5840 w 43256"/>
                <a:gd name="connsiteY14" fmla="*/ 34129 h 42017"/>
                <a:gd name="connsiteX15" fmla="*/ 1146 w 43256"/>
                <a:gd name="connsiteY15" fmla="*/ 29907 h 42017"/>
                <a:gd name="connsiteX16" fmla="*/ 2149 w 43256"/>
                <a:gd name="connsiteY16" fmla="*/ 24208 h 42017"/>
                <a:gd name="connsiteX17" fmla="*/ 31 w 43256"/>
                <a:gd name="connsiteY17" fmla="*/ 18361 h 42017"/>
                <a:gd name="connsiteX18" fmla="*/ 3899 w 43256"/>
                <a:gd name="connsiteY18" fmla="*/ 13164 h 42017"/>
                <a:gd name="connsiteX19" fmla="*/ 3936 w 43256"/>
                <a:gd name="connsiteY19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18" fmla="*/ 14036 w 43256"/>
                <a:gd name="connsiteY18" fmla="*/ 3849 h 42017"/>
                <a:gd name="connsiteX19" fmla="*/ 15336 w 43256"/>
                <a:gd name="connsiteY19" fmla="*/ 5197 h 42017"/>
                <a:gd name="connsiteX0" fmla="*/ 3936 w 43256"/>
                <a:gd name="connsiteY0" fmla="*/ 13027 h 42017"/>
                <a:gd name="connsiteX1" fmla="*/ 14041 w 43256"/>
                <a:gd name="connsiteY1" fmla="*/ 3859 h 42017"/>
                <a:gd name="connsiteX2" fmla="*/ 22492 w 43256"/>
                <a:gd name="connsiteY2" fmla="*/ 2089 h 42017"/>
                <a:gd name="connsiteX3" fmla="*/ 29869 w 43256"/>
                <a:gd name="connsiteY3" fmla="*/ 1138 h 42017"/>
                <a:gd name="connsiteX4" fmla="*/ 31680 w 43256"/>
                <a:gd name="connsiteY4" fmla="*/ 4131 h 42017"/>
                <a:gd name="connsiteX5" fmla="*/ 38354 w 43256"/>
                <a:gd name="connsiteY5" fmla="*/ 4233 h 42017"/>
                <a:gd name="connsiteX6" fmla="*/ 42018 w 43256"/>
                <a:gd name="connsiteY6" fmla="*/ 8975 h 42017"/>
                <a:gd name="connsiteX7" fmla="*/ 41854 w 43256"/>
                <a:gd name="connsiteY7" fmla="*/ 14117 h 42017"/>
                <a:gd name="connsiteX8" fmla="*/ 43052 w 43256"/>
                <a:gd name="connsiteY8" fmla="*/ 21979 h 42017"/>
                <a:gd name="connsiteX9" fmla="*/ 37440 w 43256"/>
                <a:gd name="connsiteY9" fmla="*/ 28861 h 42017"/>
                <a:gd name="connsiteX10" fmla="*/ 35431 w 43256"/>
                <a:gd name="connsiteY10" fmla="*/ 34758 h 42017"/>
                <a:gd name="connsiteX11" fmla="*/ 28591 w 43256"/>
                <a:gd name="connsiteY11" fmla="*/ 35472 h 42017"/>
                <a:gd name="connsiteX12" fmla="*/ 23703 w 43256"/>
                <a:gd name="connsiteY12" fmla="*/ 41763 h 42017"/>
                <a:gd name="connsiteX13" fmla="*/ 16516 w 43256"/>
                <a:gd name="connsiteY13" fmla="*/ 37923 h 42017"/>
                <a:gd name="connsiteX14" fmla="*/ 5840 w 43256"/>
                <a:gd name="connsiteY14" fmla="*/ 34129 h 42017"/>
                <a:gd name="connsiteX15" fmla="*/ 1146 w 43256"/>
                <a:gd name="connsiteY15" fmla="*/ 29907 h 42017"/>
                <a:gd name="connsiteX16" fmla="*/ 2149 w 43256"/>
                <a:gd name="connsiteY16" fmla="*/ 24208 h 42017"/>
                <a:gd name="connsiteX17" fmla="*/ 31 w 43256"/>
                <a:gd name="connsiteY17" fmla="*/ 18361 h 42017"/>
                <a:gd name="connsiteX18" fmla="*/ 3899 w 43256"/>
                <a:gd name="connsiteY18" fmla="*/ 13164 h 42017"/>
                <a:gd name="connsiteX19" fmla="*/ 3936 w 43256"/>
                <a:gd name="connsiteY19" fmla="*/ 13027 h 42017"/>
                <a:gd name="connsiteX0" fmla="*/ 4729 w 43256"/>
                <a:gd name="connsiteY0" fmla="*/ 24834 h 42017"/>
                <a:gd name="connsiteX1" fmla="*/ 2196 w 43256"/>
                <a:gd name="connsiteY1" fmla="*/ 24037 h 42017"/>
                <a:gd name="connsiteX2" fmla="*/ 6964 w 43256"/>
                <a:gd name="connsiteY2" fmla="*/ 33556 h 42017"/>
                <a:gd name="connsiteX3" fmla="*/ 5856 w 43256"/>
                <a:gd name="connsiteY3" fmla="*/ 33937 h 42017"/>
                <a:gd name="connsiteX4" fmla="*/ 16514 w 43256"/>
                <a:gd name="connsiteY4" fmla="*/ 37747 h 42017"/>
                <a:gd name="connsiteX5" fmla="*/ 15846 w 43256"/>
                <a:gd name="connsiteY5" fmla="*/ 36007 h 42017"/>
                <a:gd name="connsiteX6" fmla="*/ 28863 w 43256"/>
                <a:gd name="connsiteY6" fmla="*/ 33408 h 42017"/>
                <a:gd name="connsiteX7" fmla="*/ 28596 w 43256"/>
                <a:gd name="connsiteY7" fmla="*/ 35317 h 42017"/>
                <a:gd name="connsiteX8" fmla="*/ 34165 w 43256"/>
                <a:gd name="connsiteY8" fmla="*/ 21611 h 42017"/>
                <a:gd name="connsiteX9" fmla="*/ 37416 w 43256"/>
                <a:gd name="connsiteY9" fmla="*/ 28747 h 42017"/>
                <a:gd name="connsiteX10" fmla="*/ 41834 w 43256"/>
                <a:gd name="connsiteY10" fmla="*/ 14011 h 42017"/>
                <a:gd name="connsiteX11" fmla="*/ 40386 w 43256"/>
                <a:gd name="connsiteY11" fmla="*/ 16687 h 42017"/>
                <a:gd name="connsiteX12" fmla="*/ 38360 w 43256"/>
                <a:gd name="connsiteY12" fmla="*/ 4083 h 42017"/>
                <a:gd name="connsiteX13" fmla="*/ 38436 w 43256"/>
                <a:gd name="connsiteY13" fmla="*/ 5347 h 42017"/>
                <a:gd name="connsiteX14" fmla="*/ 29114 w 43256"/>
                <a:gd name="connsiteY14" fmla="*/ 2609 h 42017"/>
                <a:gd name="connsiteX15" fmla="*/ 29856 w 43256"/>
                <a:gd name="connsiteY15" fmla="*/ 997 h 42017"/>
                <a:gd name="connsiteX16" fmla="*/ 22177 w 43256"/>
                <a:gd name="connsiteY16" fmla="*/ 3377 h 42017"/>
                <a:gd name="connsiteX17" fmla="*/ 22536 w 43256"/>
                <a:gd name="connsiteY17" fmla="*/ 1987 h 42017"/>
                <a:gd name="connsiteX0" fmla="*/ 3936 w 43256"/>
                <a:gd name="connsiteY0" fmla="*/ 12540 h 41530"/>
                <a:gd name="connsiteX1" fmla="*/ 22492 w 43256"/>
                <a:gd name="connsiteY1" fmla="*/ 1602 h 41530"/>
                <a:gd name="connsiteX2" fmla="*/ 29869 w 43256"/>
                <a:gd name="connsiteY2" fmla="*/ 651 h 41530"/>
                <a:gd name="connsiteX3" fmla="*/ 31680 w 43256"/>
                <a:gd name="connsiteY3" fmla="*/ 3644 h 41530"/>
                <a:gd name="connsiteX4" fmla="*/ 38354 w 43256"/>
                <a:gd name="connsiteY4" fmla="*/ 3746 h 41530"/>
                <a:gd name="connsiteX5" fmla="*/ 42018 w 43256"/>
                <a:gd name="connsiteY5" fmla="*/ 8488 h 41530"/>
                <a:gd name="connsiteX6" fmla="*/ 41854 w 43256"/>
                <a:gd name="connsiteY6" fmla="*/ 13630 h 41530"/>
                <a:gd name="connsiteX7" fmla="*/ 43052 w 43256"/>
                <a:gd name="connsiteY7" fmla="*/ 21492 h 41530"/>
                <a:gd name="connsiteX8" fmla="*/ 37440 w 43256"/>
                <a:gd name="connsiteY8" fmla="*/ 28374 h 41530"/>
                <a:gd name="connsiteX9" fmla="*/ 35431 w 43256"/>
                <a:gd name="connsiteY9" fmla="*/ 34271 h 41530"/>
                <a:gd name="connsiteX10" fmla="*/ 28591 w 43256"/>
                <a:gd name="connsiteY10" fmla="*/ 34985 h 41530"/>
                <a:gd name="connsiteX11" fmla="*/ 23703 w 43256"/>
                <a:gd name="connsiteY11" fmla="*/ 41276 h 41530"/>
                <a:gd name="connsiteX12" fmla="*/ 16516 w 43256"/>
                <a:gd name="connsiteY12" fmla="*/ 37436 h 41530"/>
                <a:gd name="connsiteX13" fmla="*/ 5840 w 43256"/>
                <a:gd name="connsiteY13" fmla="*/ 33642 h 41530"/>
                <a:gd name="connsiteX14" fmla="*/ 1146 w 43256"/>
                <a:gd name="connsiteY14" fmla="*/ 29420 h 41530"/>
                <a:gd name="connsiteX15" fmla="*/ 2149 w 43256"/>
                <a:gd name="connsiteY15" fmla="*/ 23721 h 41530"/>
                <a:gd name="connsiteX16" fmla="*/ 31 w 43256"/>
                <a:gd name="connsiteY16" fmla="*/ 17874 h 41530"/>
                <a:gd name="connsiteX17" fmla="*/ 3899 w 43256"/>
                <a:gd name="connsiteY17" fmla="*/ 12677 h 41530"/>
                <a:gd name="connsiteX18" fmla="*/ 3936 w 43256"/>
                <a:gd name="connsiteY18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14" fmla="*/ 29114 w 43256"/>
                <a:gd name="connsiteY14" fmla="*/ 2122 h 41530"/>
                <a:gd name="connsiteX15" fmla="*/ 29856 w 43256"/>
                <a:gd name="connsiteY15" fmla="*/ 510 h 41530"/>
                <a:gd name="connsiteX16" fmla="*/ 22177 w 43256"/>
                <a:gd name="connsiteY16" fmla="*/ 2890 h 41530"/>
                <a:gd name="connsiteX17" fmla="*/ 22536 w 43256"/>
                <a:gd name="connsiteY17" fmla="*/ 1500 h 41530"/>
                <a:gd name="connsiteX0" fmla="*/ 3936 w 43256"/>
                <a:gd name="connsiteY0" fmla="*/ 12540 h 41530"/>
                <a:gd name="connsiteX1" fmla="*/ 22492 w 43256"/>
                <a:gd name="connsiteY1" fmla="*/ 1602 h 41530"/>
                <a:gd name="connsiteX2" fmla="*/ 29869 w 43256"/>
                <a:gd name="connsiteY2" fmla="*/ 651 h 41530"/>
                <a:gd name="connsiteX3" fmla="*/ 31680 w 43256"/>
                <a:gd name="connsiteY3" fmla="*/ 3644 h 41530"/>
                <a:gd name="connsiteX4" fmla="*/ 38354 w 43256"/>
                <a:gd name="connsiteY4" fmla="*/ 3746 h 41530"/>
                <a:gd name="connsiteX5" fmla="*/ 42018 w 43256"/>
                <a:gd name="connsiteY5" fmla="*/ 8488 h 41530"/>
                <a:gd name="connsiteX6" fmla="*/ 41854 w 43256"/>
                <a:gd name="connsiteY6" fmla="*/ 13630 h 41530"/>
                <a:gd name="connsiteX7" fmla="*/ 43052 w 43256"/>
                <a:gd name="connsiteY7" fmla="*/ 21492 h 41530"/>
                <a:gd name="connsiteX8" fmla="*/ 37440 w 43256"/>
                <a:gd name="connsiteY8" fmla="*/ 28374 h 41530"/>
                <a:gd name="connsiteX9" fmla="*/ 35431 w 43256"/>
                <a:gd name="connsiteY9" fmla="*/ 34271 h 41530"/>
                <a:gd name="connsiteX10" fmla="*/ 28591 w 43256"/>
                <a:gd name="connsiteY10" fmla="*/ 34985 h 41530"/>
                <a:gd name="connsiteX11" fmla="*/ 23703 w 43256"/>
                <a:gd name="connsiteY11" fmla="*/ 41276 h 41530"/>
                <a:gd name="connsiteX12" fmla="*/ 16516 w 43256"/>
                <a:gd name="connsiteY12" fmla="*/ 37436 h 41530"/>
                <a:gd name="connsiteX13" fmla="*/ 5840 w 43256"/>
                <a:gd name="connsiteY13" fmla="*/ 33642 h 41530"/>
                <a:gd name="connsiteX14" fmla="*/ 1146 w 43256"/>
                <a:gd name="connsiteY14" fmla="*/ 29420 h 41530"/>
                <a:gd name="connsiteX15" fmla="*/ 2149 w 43256"/>
                <a:gd name="connsiteY15" fmla="*/ 23721 h 41530"/>
                <a:gd name="connsiteX16" fmla="*/ 31 w 43256"/>
                <a:gd name="connsiteY16" fmla="*/ 17874 h 41530"/>
                <a:gd name="connsiteX17" fmla="*/ 3899 w 43256"/>
                <a:gd name="connsiteY17" fmla="*/ 12677 h 41530"/>
                <a:gd name="connsiteX18" fmla="*/ 3936 w 43256"/>
                <a:gd name="connsiteY18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14" fmla="*/ 29114 w 43256"/>
                <a:gd name="connsiteY14" fmla="*/ 2122 h 41530"/>
                <a:gd name="connsiteX15" fmla="*/ 29856 w 43256"/>
                <a:gd name="connsiteY15" fmla="*/ 510 h 41530"/>
                <a:gd name="connsiteX0" fmla="*/ 3936 w 43256"/>
                <a:gd name="connsiteY0" fmla="*/ 12540 h 41530"/>
                <a:gd name="connsiteX1" fmla="*/ 29869 w 43256"/>
                <a:gd name="connsiteY1" fmla="*/ 651 h 41530"/>
                <a:gd name="connsiteX2" fmla="*/ 31680 w 43256"/>
                <a:gd name="connsiteY2" fmla="*/ 3644 h 41530"/>
                <a:gd name="connsiteX3" fmla="*/ 38354 w 43256"/>
                <a:gd name="connsiteY3" fmla="*/ 3746 h 41530"/>
                <a:gd name="connsiteX4" fmla="*/ 42018 w 43256"/>
                <a:gd name="connsiteY4" fmla="*/ 8488 h 41530"/>
                <a:gd name="connsiteX5" fmla="*/ 41854 w 43256"/>
                <a:gd name="connsiteY5" fmla="*/ 13630 h 41530"/>
                <a:gd name="connsiteX6" fmla="*/ 43052 w 43256"/>
                <a:gd name="connsiteY6" fmla="*/ 21492 h 41530"/>
                <a:gd name="connsiteX7" fmla="*/ 37440 w 43256"/>
                <a:gd name="connsiteY7" fmla="*/ 28374 h 41530"/>
                <a:gd name="connsiteX8" fmla="*/ 35431 w 43256"/>
                <a:gd name="connsiteY8" fmla="*/ 34271 h 41530"/>
                <a:gd name="connsiteX9" fmla="*/ 28591 w 43256"/>
                <a:gd name="connsiteY9" fmla="*/ 34985 h 41530"/>
                <a:gd name="connsiteX10" fmla="*/ 23703 w 43256"/>
                <a:gd name="connsiteY10" fmla="*/ 41276 h 41530"/>
                <a:gd name="connsiteX11" fmla="*/ 16516 w 43256"/>
                <a:gd name="connsiteY11" fmla="*/ 37436 h 41530"/>
                <a:gd name="connsiteX12" fmla="*/ 5840 w 43256"/>
                <a:gd name="connsiteY12" fmla="*/ 33642 h 41530"/>
                <a:gd name="connsiteX13" fmla="*/ 1146 w 43256"/>
                <a:gd name="connsiteY13" fmla="*/ 29420 h 41530"/>
                <a:gd name="connsiteX14" fmla="*/ 2149 w 43256"/>
                <a:gd name="connsiteY14" fmla="*/ 23721 h 41530"/>
                <a:gd name="connsiteX15" fmla="*/ 31 w 43256"/>
                <a:gd name="connsiteY15" fmla="*/ 17874 h 41530"/>
                <a:gd name="connsiteX16" fmla="*/ 3899 w 43256"/>
                <a:gd name="connsiteY16" fmla="*/ 12677 h 41530"/>
                <a:gd name="connsiteX17" fmla="*/ 3936 w 43256"/>
                <a:gd name="connsiteY17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14" fmla="*/ 29114 w 43256"/>
                <a:gd name="connsiteY14" fmla="*/ 2122 h 41530"/>
                <a:gd name="connsiteX15" fmla="*/ 29856 w 43256"/>
                <a:gd name="connsiteY15" fmla="*/ 510 h 41530"/>
                <a:gd name="connsiteX0" fmla="*/ 3936 w 43256"/>
                <a:gd name="connsiteY0" fmla="*/ 12540 h 41530"/>
                <a:gd name="connsiteX1" fmla="*/ 29869 w 43256"/>
                <a:gd name="connsiteY1" fmla="*/ 651 h 41530"/>
                <a:gd name="connsiteX2" fmla="*/ 31680 w 43256"/>
                <a:gd name="connsiteY2" fmla="*/ 3644 h 41530"/>
                <a:gd name="connsiteX3" fmla="*/ 38354 w 43256"/>
                <a:gd name="connsiteY3" fmla="*/ 3746 h 41530"/>
                <a:gd name="connsiteX4" fmla="*/ 42018 w 43256"/>
                <a:gd name="connsiteY4" fmla="*/ 8488 h 41530"/>
                <a:gd name="connsiteX5" fmla="*/ 41854 w 43256"/>
                <a:gd name="connsiteY5" fmla="*/ 13630 h 41530"/>
                <a:gd name="connsiteX6" fmla="*/ 43052 w 43256"/>
                <a:gd name="connsiteY6" fmla="*/ 21492 h 41530"/>
                <a:gd name="connsiteX7" fmla="*/ 37440 w 43256"/>
                <a:gd name="connsiteY7" fmla="*/ 28374 h 41530"/>
                <a:gd name="connsiteX8" fmla="*/ 35431 w 43256"/>
                <a:gd name="connsiteY8" fmla="*/ 34271 h 41530"/>
                <a:gd name="connsiteX9" fmla="*/ 28591 w 43256"/>
                <a:gd name="connsiteY9" fmla="*/ 34985 h 41530"/>
                <a:gd name="connsiteX10" fmla="*/ 23703 w 43256"/>
                <a:gd name="connsiteY10" fmla="*/ 41276 h 41530"/>
                <a:gd name="connsiteX11" fmla="*/ 16516 w 43256"/>
                <a:gd name="connsiteY11" fmla="*/ 37436 h 41530"/>
                <a:gd name="connsiteX12" fmla="*/ 5840 w 43256"/>
                <a:gd name="connsiteY12" fmla="*/ 33642 h 41530"/>
                <a:gd name="connsiteX13" fmla="*/ 1146 w 43256"/>
                <a:gd name="connsiteY13" fmla="*/ 29420 h 41530"/>
                <a:gd name="connsiteX14" fmla="*/ 2149 w 43256"/>
                <a:gd name="connsiteY14" fmla="*/ 23721 h 41530"/>
                <a:gd name="connsiteX15" fmla="*/ 31 w 43256"/>
                <a:gd name="connsiteY15" fmla="*/ 17874 h 41530"/>
                <a:gd name="connsiteX16" fmla="*/ 3899 w 43256"/>
                <a:gd name="connsiteY16" fmla="*/ 12677 h 41530"/>
                <a:gd name="connsiteX17" fmla="*/ 3936 w 43256"/>
                <a:gd name="connsiteY17" fmla="*/ 12540 h 41530"/>
                <a:gd name="connsiteX0" fmla="*/ 4729 w 43256"/>
                <a:gd name="connsiteY0" fmla="*/ 24347 h 41530"/>
                <a:gd name="connsiteX1" fmla="*/ 2196 w 43256"/>
                <a:gd name="connsiteY1" fmla="*/ 23550 h 41530"/>
                <a:gd name="connsiteX2" fmla="*/ 6964 w 43256"/>
                <a:gd name="connsiteY2" fmla="*/ 33069 h 41530"/>
                <a:gd name="connsiteX3" fmla="*/ 5856 w 43256"/>
                <a:gd name="connsiteY3" fmla="*/ 33450 h 41530"/>
                <a:gd name="connsiteX4" fmla="*/ 16514 w 43256"/>
                <a:gd name="connsiteY4" fmla="*/ 37260 h 41530"/>
                <a:gd name="connsiteX5" fmla="*/ 15846 w 43256"/>
                <a:gd name="connsiteY5" fmla="*/ 35520 h 41530"/>
                <a:gd name="connsiteX6" fmla="*/ 28863 w 43256"/>
                <a:gd name="connsiteY6" fmla="*/ 32921 h 41530"/>
                <a:gd name="connsiteX7" fmla="*/ 28596 w 43256"/>
                <a:gd name="connsiteY7" fmla="*/ 34830 h 41530"/>
                <a:gd name="connsiteX8" fmla="*/ 34165 w 43256"/>
                <a:gd name="connsiteY8" fmla="*/ 21124 h 41530"/>
                <a:gd name="connsiteX9" fmla="*/ 37416 w 43256"/>
                <a:gd name="connsiteY9" fmla="*/ 28260 h 41530"/>
                <a:gd name="connsiteX10" fmla="*/ 41834 w 43256"/>
                <a:gd name="connsiteY10" fmla="*/ 13524 h 41530"/>
                <a:gd name="connsiteX11" fmla="*/ 40386 w 43256"/>
                <a:gd name="connsiteY11" fmla="*/ 16200 h 41530"/>
                <a:gd name="connsiteX12" fmla="*/ 38360 w 43256"/>
                <a:gd name="connsiteY12" fmla="*/ 3596 h 41530"/>
                <a:gd name="connsiteX13" fmla="*/ 38436 w 43256"/>
                <a:gd name="connsiteY13" fmla="*/ 4860 h 41530"/>
                <a:gd name="connsiteX0" fmla="*/ 3936 w 43256"/>
                <a:gd name="connsiteY0" fmla="*/ 10218 h 39208"/>
                <a:gd name="connsiteX1" fmla="*/ 31680 w 43256"/>
                <a:gd name="connsiteY1" fmla="*/ 1322 h 39208"/>
                <a:gd name="connsiteX2" fmla="*/ 38354 w 43256"/>
                <a:gd name="connsiteY2" fmla="*/ 1424 h 39208"/>
                <a:gd name="connsiteX3" fmla="*/ 42018 w 43256"/>
                <a:gd name="connsiteY3" fmla="*/ 6166 h 39208"/>
                <a:gd name="connsiteX4" fmla="*/ 41854 w 43256"/>
                <a:gd name="connsiteY4" fmla="*/ 11308 h 39208"/>
                <a:gd name="connsiteX5" fmla="*/ 43052 w 43256"/>
                <a:gd name="connsiteY5" fmla="*/ 19170 h 39208"/>
                <a:gd name="connsiteX6" fmla="*/ 37440 w 43256"/>
                <a:gd name="connsiteY6" fmla="*/ 26052 h 39208"/>
                <a:gd name="connsiteX7" fmla="*/ 35431 w 43256"/>
                <a:gd name="connsiteY7" fmla="*/ 31949 h 39208"/>
                <a:gd name="connsiteX8" fmla="*/ 28591 w 43256"/>
                <a:gd name="connsiteY8" fmla="*/ 32663 h 39208"/>
                <a:gd name="connsiteX9" fmla="*/ 23703 w 43256"/>
                <a:gd name="connsiteY9" fmla="*/ 38954 h 39208"/>
                <a:gd name="connsiteX10" fmla="*/ 16516 w 43256"/>
                <a:gd name="connsiteY10" fmla="*/ 35114 h 39208"/>
                <a:gd name="connsiteX11" fmla="*/ 5840 w 43256"/>
                <a:gd name="connsiteY11" fmla="*/ 31320 h 39208"/>
                <a:gd name="connsiteX12" fmla="*/ 1146 w 43256"/>
                <a:gd name="connsiteY12" fmla="*/ 27098 h 39208"/>
                <a:gd name="connsiteX13" fmla="*/ 2149 w 43256"/>
                <a:gd name="connsiteY13" fmla="*/ 21399 h 39208"/>
                <a:gd name="connsiteX14" fmla="*/ 31 w 43256"/>
                <a:gd name="connsiteY14" fmla="*/ 15552 h 39208"/>
                <a:gd name="connsiteX15" fmla="*/ 3899 w 43256"/>
                <a:gd name="connsiteY15" fmla="*/ 10355 h 39208"/>
                <a:gd name="connsiteX16" fmla="*/ 3936 w 43256"/>
                <a:gd name="connsiteY16" fmla="*/ 10218 h 39208"/>
                <a:gd name="connsiteX0" fmla="*/ 4729 w 43256"/>
                <a:gd name="connsiteY0" fmla="*/ 22025 h 39208"/>
                <a:gd name="connsiteX1" fmla="*/ 2196 w 43256"/>
                <a:gd name="connsiteY1" fmla="*/ 21228 h 39208"/>
                <a:gd name="connsiteX2" fmla="*/ 6964 w 43256"/>
                <a:gd name="connsiteY2" fmla="*/ 30747 h 39208"/>
                <a:gd name="connsiteX3" fmla="*/ 5856 w 43256"/>
                <a:gd name="connsiteY3" fmla="*/ 31128 h 39208"/>
                <a:gd name="connsiteX4" fmla="*/ 16514 w 43256"/>
                <a:gd name="connsiteY4" fmla="*/ 34938 h 39208"/>
                <a:gd name="connsiteX5" fmla="*/ 15846 w 43256"/>
                <a:gd name="connsiteY5" fmla="*/ 33198 h 39208"/>
                <a:gd name="connsiteX6" fmla="*/ 28863 w 43256"/>
                <a:gd name="connsiteY6" fmla="*/ 30599 h 39208"/>
                <a:gd name="connsiteX7" fmla="*/ 28596 w 43256"/>
                <a:gd name="connsiteY7" fmla="*/ 32508 h 39208"/>
                <a:gd name="connsiteX8" fmla="*/ 34165 w 43256"/>
                <a:gd name="connsiteY8" fmla="*/ 18802 h 39208"/>
                <a:gd name="connsiteX9" fmla="*/ 37416 w 43256"/>
                <a:gd name="connsiteY9" fmla="*/ 25938 h 39208"/>
                <a:gd name="connsiteX10" fmla="*/ 41834 w 43256"/>
                <a:gd name="connsiteY10" fmla="*/ 11202 h 39208"/>
                <a:gd name="connsiteX11" fmla="*/ 40386 w 43256"/>
                <a:gd name="connsiteY11" fmla="*/ 13878 h 39208"/>
                <a:gd name="connsiteX12" fmla="*/ 38360 w 43256"/>
                <a:gd name="connsiteY12" fmla="*/ 1274 h 39208"/>
                <a:gd name="connsiteX13" fmla="*/ 38436 w 43256"/>
                <a:gd name="connsiteY13" fmla="*/ 2538 h 39208"/>
                <a:gd name="connsiteX0" fmla="*/ 3936 w 43256"/>
                <a:gd name="connsiteY0" fmla="*/ 8944 h 37934"/>
                <a:gd name="connsiteX1" fmla="*/ 38354 w 43256"/>
                <a:gd name="connsiteY1" fmla="*/ 150 h 37934"/>
                <a:gd name="connsiteX2" fmla="*/ 42018 w 43256"/>
                <a:gd name="connsiteY2" fmla="*/ 4892 h 37934"/>
                <a:gd name="connsiteX3" fmla="*/ 41854 w 43256"/>
                <a:gd name="connsiteY3" fmla="*/ 10034 h 37934"/>
                <a:gd name="connsiteX4" fmla="*/ 43052 w 43256"/>
                <a:gd name="connsiteY4" fmla="*/ 17896 h 37934"/>
                <a:gd name="connsiteX5" fmla="*/ 37440 w 43256"/>
                <a:gd name="connsiteY5" fmla="*/ 24778 h 37934"/>
                <a:gd name="connsiteX6" fmla="*/ 35431 w 43256"/>
                <a:gd name="connsiteY6" fmla="*/ 30675 h 37934"/>
                <a:gd name="connsiteX7" fmla="*/ 28591 w 43256"/>
                <a:gd name="connsiteY7" fmla="*/ 31389 h 37934"/>
                <a:gd name="connsiteX8" fmla="*/ 23703 w 43256"/>
                <a:gd name="connsiteY8" fmla="*/ 37680 h 37934"/>
                <a:gd name="connsiteX9" fmla="*/ 16516 w 43256"/>
                <a:gd name="connsiteY9" fmla="*/ 33840 h 37934"/>
                <a:gd name="connsiteX10" fmla="*/ 5840 w 43256"/>
                <a:gd name="connsiteY10" fmla="*/ 30046 h 37934"/>
                <a:gd name="connsiteX11" fmla="*/ 1146 w 43256"/>
                <a:gd name="connsiteY11" fmla="*/ 25824 h 37934"/>
                <a:gd name="connsiteX12" fmla="*/ 2149 w 43256"/>
                <a:gd name="connsiteY12" fmla="*/ 20125 h 37934"/>
                <a:gd name="connsiteX13" fmla="*/ 31 w 43256"/>
                <a:gd name="connsiteY13" fmla="*/ 14278 h 37934"/>
                <a:gd name="connsiteX14" fmla="*/ 3899 w 43256"/>
                <a:gd name="connsiteY14" fmla="*/ 9081 h 37934"/>
                <a:gd name="connsiteX15" fmla="*/ 3936 w 43256"/>
                <a:gd name="connsiteY15" fmla="*/ 8944 h 37934"/>
                <a:gd name="connsiteX0" fmla="*/ 4729 w 43256"/>
                <a:gd name="connsiteY0" fmla="*/ 20751 h 37934"/>
                <a:gd name="connsiteX1" fmla="*/ 2196 w 43256"/>
                <a:gd name="connsiteY1" fmla="*/ 19954 h 37934"/>
                <a:gd name="connsiteX2" fmla="*/ 6964 w 43256"/>
                <a:gd name="connsiteY2" fmla="*/ 29473 h 37934"/>
                <a:gd name="connsiteX3" fmla="*/ 5856 w 43256"/>
                <a:gd name="connsiteY3" fmla="*/ 29854 h 37934"/>
                <a:gd name="connsiteX4" fmla="*/ 16514 w 43256"/>
                <a:gd name="connsiteY4" fmla="*/ 33664 h 37934"/>
                <a:gd name="connsiteX5" fmla="*/ 15846 w 43256"/>
                <a:gd name="connsiteY5" fmla="*/ 31924 h 37934"/>
                <a:gd name="connsiteX6" fmla="*/ 28863 w 43256"/>
                <a:gd name="connsiteY6" fmla="*/ 29325 h 37934"/>
                <a:gd name="connsiteX7" fmla="*/ 28596 w 43256"/>
                <a:gd name="connsiteY7" fmla="*/ 31234 h 37934"/>
                <a:gd name="connsiteX8" fmla="*/ 34165 w 43256"/>
                <a:gd name="connsiteY8" fmla="*/ 17528 h 37934"/>
                <a:gd name="connsiteX9" fmla="*/ 37416 w 43256"/>
                <a:gd name="connsiteY9" fmla="*/ 24664 h 37934"/>
                <a:gd name="connsiteX10" fmla="*/ 41834 w 43256"/>
                <a:gd name="connsiteY10" fmla="*/ 9928 h 37934"/>
                <a:gd name="connsiteX11" fmla="*/ 40386 w 43256"/>
                <a:gd name="connsiteY11" fmla="*/ 12604 h 37934"/>
                <a:gd name="connsiteX12" fmla="*/ 38360 w 43256"/>
                <a:gd name="connsiteY12" fmla="*/ 0 h 37934"/>
                <a:gd name="connsiteX13" fmla="*/ 38436 w 43256"/>
                <a:gd name="connsiteY13" fmla="*/ 1264 h 37934"/>
                <a:gd name="connsiteX0" fmla="*/ 3936 w 43256"/>
                <a:gd name="connsiteY0" fmla="*/ 8794 h 37784"/>
                <a:gd name="connsiteX1" fmla="*/ 38354 w 43256"/>
                <a:gd name="connsiteY1" fmla="*/ 0 h 37784"/>
                <a:gd name="connsiteX2" fmla="*/ 42018 w 43256"/>
                <a:gd name="connsiteY2" fmla="*/ 4742 h 37784"/>
                <a:gd name="connsiteX3" fmla="*/ 41854 w 43256"/>
                <a:gd name="connsiteY3" fmla="*/ 9884 h 37784"/>
                <a:gd name="connsiteX4" fmla="*/ 43052 w 43256"/>
                <a:gd name="connsiteY4" fmla="*/ 17746 h 37784"/>
                <a:gd name="connsiteX5" fmla="*/ 37440 w 43256"/>
                <a:gd name="connsiteY5" fmla="*/ 24628 h 37784"/>
                <a:gd name="connsiteX6" fmla="*/ 35431 w 43256"/>
                <a:gd name="connsiteY6" fmla="*/ 30525 h 37784"/>
                <a:gd name="connsiteX7" fmla="*/ 28591 w 43256"/>
                <a:gd name="connsiteY7" fmla="*/ 31239 h 37784"/>
                <a:gd name="connsiteX8" fmla="*/ 23703 w 43256"/>
                <a:gd name="connsiteY8" fmla="*/ 37530 h 37784"/>
                <a:gd name="connsiteX9" fmla="*/ 16516 w 43256"/>
                <a:gd name="connsiteY9" fmla="*/ 33690 h 37784"/>
                <a:gd name="connsiteX10" fmla="*/ 5840 w 43256"/>
                <a:gd name="connsiteY10" fmla="*/ 29896 h 37784"/>
                <a:gd name="connsiteX11" fmla="*/ 1146 w 43256"/>
                <a:gd name="connsiteY11" fmla="*/ 25674 h 37784"/>
                <a:gd name="connsiteX12" fmla="*/ 2149 w 43256"/>
                <a:gd name="connsiteY12" fmla="*/ 19975 h 37784"/>
                <a:gd name="connsiteX13" fmla="*/ 31 w 43256"/>
                <a:gd name="connsiteY13" fmla="*/ 14128 h 37784"/>
                <a:gd name="connsiteX14" fmla="*/ 3899 w 43256"/>
                <a:gd name="connsiteY14" fmla="*/ 8931 h 37784"/>
                <a:gd name="connsiteX15" fmla="*/ 3936 w 43256"/>
                <a:gd name="connsiteY15" fmla="*/ 8794 h 37784"/>
                <a:gd name="connsiteX0" fmla="*/ 4729 w 43256"/>
                <a:gd name="connsiteY0" fmla="*/ 20601 h 37784"/>
                <a:gd name="connsiteX1" fmla="*/ 2196 w 43256"/>
                <a:gd name="connsiteY1" fmla="*/ 19804 h 37784"/>
                <a:gd name="connsiteX2" fmla="*/ 6964 w 43256"/>
                <a:gd name="connsiteY2" fmla="*/ 29323 h 37784"/>
                <a:gd name="connsiteX3" fmla="*/ 5856 w 43256"/>
                <a:gd name="connsiteY3" fmla="*/ 29704 h 37784"/>
                <a:gd name="connsiteX4" fmla="*/ 16514 w 43256"/>
                <a:gd name="connsiteY4" fmla="*/ 33514 h 37784"/>
                <a:gd name="connsiteX5" fmla="*/ 15846 w 43256"/>
                <a:gd name="connsiteY5" fmla="*/ 31774 h 37784"/>
                <a:gd name="connsiteX6" fmla="*/ 28863 w 43256"/>
                <a:gd name="connsiteY6" fmla="*/ 29175 h 37784"/>
                <a:gd name="connsiteX7" fmla="*/ 28596 w 43256"/>
                <a:gd name="connsiteY7" fmla="*/ 31084 h 37784"/>
                <a:gd name="connsiteX8" fmla="*/ 34165 w 43256"/>
                <a:gd name="connsiteY8" fmla="*/ 17378 h 37784"/>
                <a:gd name="connsiteX9" fmla="*/ 37416 w 43256"/>
                <a:gd name="connsiteY9" fmla="*/ 24514 h 37784"/>
                <a:gd name="connsiteX10" fmla="*/ 41834 w 43256"/>
                <a:gd name="connsiteY10" fmla="*/ 9778 h 37784"/>
                <a:gd name="connsiteX11" fmla="*/ 40386 w 43256"/>
                <a:gd name="connsiteY11" fmla="*/ 12454 h 37784"/>
                <a:gd name="connsiteX0" fmla="*/ 3936 w 44899"/>
                <a:gd name="connsiteY0" fmla="*/ 4059 h 33049"/>
                <a:gd name="connsiteX1" fmla="*/ 42018 w 44899"/>
                <a:gd name="connsiteY1" fmla="*/ 7 h 33049"/>
                <a:gd name="connsiteX2" fmla="*/ 41854 w 44899"/>
                <a:gd name="connsiteY2" fmla="*/ 5149 h 33049"/>
                <a:gd name="connsiteX3" fmla="*/ 43052 w 44899"/>
                <a:gd name="connsiteY3" fmla="*/ 13011 h 33049"/>
                <a:gd name="connsiteX4" fmla="*/ 37440 w 44899"/>
                <a:gd name="connsiteY4" fmla="*/ 19893 h 33049"/>
                <a:gd name="connsiteX5" fmla="*/ 35431 w 44899"/>
                <a:gd name="connsiteY5" fmla="*/ 25790 h 33049"/>
                <a:gd name="connsiteX6" fmla="*/ 28591 w 44899"/>
                <a:gd name="connsiteY6" fmla="*/ 26504 h 33049"/>
                <a:gd name="connsiteX7" fmla="*/ 23703 w 44899"/>
                <a:gd name="connsiteY7" fmla="*/ 32795 h 33049"/>
                <a:gd name="connsiteX8" fmla="*/ 16516 w 44899"/>
                <a:gd name="connsiteY8" fmla="*/ 28955 h 33049"/>
                <a:gd name="connsiteX9" fmla="*/ 5840 w 44899"/>
                <a:gd name="connsiteY9" fmla="*/ 25161 h 33049"/>
                <a:gd name="connsiteX10" fmla="*/ 1146 w 44899"/>
                <a:gd name="connsiteY10" fmla="*/ 20939 h 33049"/>
                <a:gd name="connsiteX11" fmla="*/ 2149 w 44899"/>
                <a:gd name="connsiteY11" fmla="*/ 15240 h 33049"/>
                <a:gd name="connsiteX12" fmla="*/ 31 w 44899"/>
                <a:gd name="connsiteY12" fmla="*/ 9393 h 33049"/>
                <a:gd name="connsiteX13" fmla="*/ 3899 w 44899"/>
                <a:gd name="connsiteY13" fmla="*/ 4196 h 33049"/>
                <a:gd name="connsiteX14" fmla="*/ 3936 w 44899"/>
                <a:gd name="connsiteY14" fmla="*/ 4059 h 33049"/>
                <a:gd name="connsiteX0" fmla="*/ 4729 w 44899"/>
                <a:gd name="connsiteY0" fmla="*/ 15866 h 33049"/>
                <a:gd name="connsiteX1" fmla="*/ 2196 w 44899"/>
                <a:gd name="connsiteY1" fmla="*/ 15069 h 33049"/>
                <a:gd name="connsiteX2" fmla="*/ 6964 w 44899"/>
                <a:gd name="connsiteY2" fmla="*/ 24588 h 33049"/>
                <a:gd name="connsiteX3" fmla="*/ 5856 w 44899"/>
                <a:gd name="connsiteY3" fmla="*/ 24969 h 33049"/>
                <a:gd name="connsiteX4" fmla="*/ 16514 w 44899"/>
                <a:gd name="connsiteY4" fmla="*/ 28779 h 33049"/>
                <a:gd name="connsiteX5" fmla="*/ 15846 w 44899"/>
                <a:gd name="connsiteY5" fmla="*/ 27039 h 33049"/>
                <a:gd name="connsiteX6" fmla="*/ 28863 w 44899"/>
                <a:gd name="connsiteY6" fmla="*/ 24440 h 33049"/>
                <a:gd name="connsiteX7" fmla="*/ 28596 w 44899"/>
                <a:gd name="connsiteY7" fmla="*/ 26349 h 33049"/>
                <a:gd name="connsiteX8" fmla="*/ 34165 w 44899"/>
                <a:gd name="connsiteY8" fmla="*/ 12643 h 33049"/>
                <a:gd name="connsiteX9" fmla="*/ 37416 w 44899"/>
                <a:gd name="connsiteY9" fmla="*/ 19779 h 33049"/>
                <a:gd name="connsiteX10" fmla="*/ 41834 w 44899"/>
                <a:gd name="connsiteY10" fmla="*/ 5043 h 33049"/>
                <a:gd name="connsiteX11" fmla="*/ 40386 w 44899"/>
                <a:gd name="connsiteY11" fmla="*/ 7719 h 33049"/>
                <a:gd name="connsiteX0" fmla="*/ 3936 w 44899"/>
                <a:gd name="connsiteY0" fmla="*/ 4059 h 33049"/>
                <a:gd name="connsiteX1" fmla="*/ 42018 w 44899"/>
                <a:gd name="connsiteY1" fmla="*/ 7 h 33049"/>
                <a:gd name="connsiteX2" fmla="*/ 41854 w 44899"/>
                <a:gd name="connsiteY2" fmla="*/ 5149 h 33049"/>
                <a:gd name="connsiteX3" fmla="*/ 43052 w 44899"/>
                <a:gd name="connsiteY3" fmla="*/ 13011 h 33049"/>
                <a:gd name="connsiteX4" fmla="*/ 37440 w 44899"/>
                <a:gd name="connsiteY4" fmla="*/ 19893 h 33049"/>
                <a:gd name="connsiteX5" fmla="*/ 35431 w 44899"/>
                <a:gd name="connsiteY5" fmla="*/ 25790 h 33049"/>
                <a:gd name="connsiteX6" fmla="*/ 28591 w 44899"/>
                <a:gd name="connsiteY6" fmla="*/ 26504 h 33049"/>
                <a:gd name="connsiteX7" fmla="*/ 23703 w 44899"/>
                <a:gd name="connsiteY7" fmla="*/ 32795 h 33049"/>
                <a:gd name="connsiteX8" fmla="*/ 16516 w 44899"/>
                <a:gd name="connsiteY8" fmla="*/ 28955 h 33049"/>
                <a:gd name="connsiteX9" fmla="*/ 5840 w 44899"/>
                <a:gd name="connsiteY9" fmla="*/ 25161 h 33049"/>
                <a:gd name="connsiteX10" fmla="*/ 1146 w 44899"/>
                <a:gd name="connsiteY10" fmla="*/ 20939 h 33049"/>
                <a:gd name="connsiteX11" fmla="*/ 2149 w 44899"/>
                <a:gd name="connsiteY11" fmla="*/ 15240 h 33049"/>
                <a:gd name="connsiteX12" fmla="*/ 31 w 44899"/>
                <a:gd name="connsiteY12" fmla="*/ 9393 h 33049"/>
                <a:gd name="connsiteX13" fmla="*/ 3899 w 44899"/>
                <a:gd name="connsiteY13" fmla="*/ 4196 h 33049"/>
                <a:gd name="connsiteX14" fmla="*/ 3936 w 44899"/>
                <a:gd name="connsiteY14" fmla="*/ 4059 h 33049"/>
                <a:gd name="connsiteX0" fmla="*/ 4729 w 44899"/>
                <a:gd name="connsiteY0" fmla="*/ 15866 h 33049"/>
                <a:gd name="connsiteX1" fmla="*/ 2196 w 44899"/>
                <a:gd name="connsiteY1" fmla="*/ 15069 h 33049"/>
                <a:gd name="connsiteX2" fmla="*/ 6964 w 44899"/>
                <a:gd name="connsiteY2" fmla="*/ 24588 h 33049"/>
                <a:gd name="connsiteX3" fmla="*/ 5856 w 44899"/>
                <a:gd name="connsiteY3" fmla="*/ 24969 h 33049"/>
                <a:gd name="connsiteX4" fmla="*/ 16514 w 44899"/>
                <a:gd name="connsiteY4" fmla="*/ 28779 h 33049"/>
                <a:gd name="connsiteX5" fmla="*/ 15846 w 44899"/>
                <a:gd name="connsiteY5" fmla="*/ 27039 h 33049"/>
                <a:gd name="connsiteX6" fmla="*/ 28863 w 44899"/>
                <a:gd name="connsiteY6" fmla="*/ 24440 h 33049"/>
                <a:gd name="connsiteX7" fmla="*/ 28596 w 44899"/>
                <a:gd name="connsiteY7" fmla="*/ 26349 h 33049"/>
                <a:gd name="connsiteX8" fmla="*/ 34165 w 44899"/>
                <a:gd name="connsiteY8" fmla="*/ 12643 h 33049"/>
                <a:gd name="connsiteX9" fmla="*/ 37416 w 44899"/>
                <a:gd name="connsiteY9" fmla="*/ 19779 h 33049"/>
                <a:gd name="connsiteX10" fmla="*/ 41834 w 44899"/>
                <a:gd name="connsiteY10" fmla="*/ 5043 h 33049"/>
                <a:gd name="connsiteX11" fmla="*/ 39024 w 44899"/>
                <a:gd name="connsiteY11" fmla="*/ 3172 h 33049"/>
                <a:gd name="connsiteX0" fmla="*/ 3936 w 43256"/>
                <a:gd name="connsiteY0" fmla="*/ 4832 h 33822"/>
                <a:gd name="connsiteX1" fmla="*/ 37973 w 43256"/>
                <a:gd name="connsiteY1" fmla="*/ 5 h 33822"/>
                <a:gd name="connsiteX2" fmla="*/ 41854 w 43256"/>
                <a:gd name="connsiteY2" fmla="*/ 5922 h 33822"/>
                <a:gd name="connsiteX3" fmla="*/ 43052 w 43256"/>
                <a:gd name="connsiteY3" fmla="*/ 13784 h 33822"/>
                <a:gd name="connsiteX4" fmla="*/ 37440 w 43256"/>
                <a:gd name="connsiteY4" fmla="*/ 20666 h 33822"/>
                <a:gd name="connsiteX5" fmla="*/ 35431 w 43256"/>
                <a:gd name="connsiteY5" fmla="*/ 26563 h 33822"/>
                <a:gd name="connsiteX6" fmla="*/ 28591 w 43256"/>
                <a:gd name="connsiteY6" fmla="*/ 27277 h 33822"/>
                <a:gd name="connsiteX7" fmla="*/ 23703 w 43256"/>
                <a:gd name="connsiteY7" fmla="*/ 33568 h 33822"/>
                <a:gd name="connsiteX8" fmla="*/ 16516 w 43256"/>
                <a:gd name="connsiteY8" fmla="*/ 29728 h 33822"/>
                <a:gd name="connsiteX9" fmla="*/ 5840 w 43256"/>
                <a:gd name="connsiteY9" fmla="*/ 25934 h 33822"/>
                <a:gd name="connsiteX10" fmla="*/ 1146 w 43256"/>
                <a:gd name="connsiteY10" fmla="*/ 21712 h 33822"/>
                <a:gd name="connsiteX11" fmla="*/ 2149 w 43256"/>
                <a:gd name="connsiteY11" fmla="*/ 16013 h 33822"/>
                <a:gd name="connsiteX12" fmla="*/ 31 w 43256"/>
                <a:gd name="connsiteY12" fmla="*/ 10166 h 33822"/>
                <a:gd name="connsiteX13" fmla="*/ 3899 w 43256"/>
                <a:gd name="connsiteY13" fmla="*/ 4969 h 33822"/>
                <a:gd name="connsiteX14" fmla="*/ 3936 w 43256"/>
                <a:gd name="connsiteY14" fmla="*/ 4832 h 33822"/>
                <a:gd name="connsiteX0" fmla="*/ 4729 w 43256"/>
                <a:gd name="connsiteY0" fmla="*/ 16639 h 33822"/>
                <a:gd name="connsiteX1" fmla="*/ 2196 w 43256"/>
                <a:gd name="connsiteY1" fmla="*/ 15842 h 33822"/>
                <a:gd name="connsiteX2" fmla="*/ 6964 w 43256"/>
                <a:gd name="connsiteY2" fmla="*/ 25361 h 33822"/>
                <a:gd name="connsiteX3" fmla="*/ 5856 w 43256"/>
                <a:gd name="connsiteY3" fmla="*/ 25742 h 33822"/>
                <a:gd name="connsiteX4" fmla="*/ 16514 w 43256"/>
                <a:gd name="connsiteY4" fmla="*/ 29552 h 33822"/>
                <a:gd name="connsiteX5" fmla="*/ 15846 w 43256"/>
                <a:gd name="connsiteY5" fmla="*/ 27812 h 33822"/>
                <a:gd name="connsiteX6" fmla="*/ 28863 w 43256"/>
                <a:gd name="connsiteY6" fmla="*/ 25213 h 33822"/>
                <a:gd name="connsiteX7" fmla="*/ 28596 w 43256"/>
                <a:gd name="connsiteY7" fmla="*/ 27122 h 33822"/>
                <a:gd name="connsiteX8" fmla="*/ 34165 w 43256"/>
                <a:gd name="connsiteY8" fmla="*/ 13416 h 33822"/>
                <a:gd name="connsiteX9" fmla="*/ 37416 w 43256"/>
                <a:gd name="connsiteY9" fmla="*/ 20552 h 33822"/>
                <a:gd name="connsiteX10" fmla="*/ 41834 w 43256"/>
                <a:gd name="connsiteY10" fmla="*/ 5816 h 33822"/>
                <a:gd name="connsiteX11" fmla="*/ 39024 w 43256"/>
                <a:gd name="connsiteY11" fmla="*/ 3945 h 3382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9024 w 43256"/>
                <a:gd name="connsiteY11" fmla="*/ 3955 h 3383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5684 w 43256"/>
                <a:gd name="connsiteY11" fmla="*/ 3963 h 3383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5684 w 43256"/>
                <a:gd name="connsiteY11" fmla="*/ 3963 h 33832"/>
                <a:gd name="connsiteX0" fmla="*/ 3936 w 43256"/>
                <a:gd name="connsiteY0" fmla="*/ 4842 h 33832"/>
                <a:gd name="connsiteX1" fmla="*/ 37973 w 43256"/>
                <a:gd name="connsiteY1" fmla="*/ 15 h 33832"/>
                <a:gd name="connsiteX2" fmla="*/ 41854 w 43256"/>
                <a:gd name="connsiteY2" fmla="*/ 5932 h 33832"/>
                <a:gd name="connsiteX3" fmla="*/ 43052 w 43256"/>
                <a:gd name="connsiteY3" fmla="*/ 13794 h 33832"/>
                <a:gd name="connsiteX4" fmla="*/ 37440 w 43256"/>
                <a:gd name="connsiteY4" fmla="*/ 20676 h 33832"/>
                <a:gd name="connsiteX5" fmla="*/ 35431 w 43256"/>
                <a:gd name="connsiteY5" fmla="*/ 26573 h 33832"/>
                <a:gd name="connsiteX6" fmla="*/ 28591 w 43256"/>
                <a:gd name="connsiteY6" fmla="*/ 27287 h 33832"/>
                <a:gd name="connsiteX7" fmla="*/ 23703 w 43256"/>
                <a:gd name="connsiteY7" fmla="*/ 33578 h 33832"/>
                <a:gd name="connsiteX8" fmla="*/ 16516 w 43256"/>
                <a:gd name="connsiteY8" fmla="*/ 29738 h 33832"/>
                <a:gd name="connsiteX9" fmla="*/ 5840 w 43256"/>
                <a:gd name="connsiteY9" fmla="*/ 25944 h 33832"/>
                <a:gd name="connsiteX10" fmla="*/ 1146 w 43256"/>
                <a:gd name="connsiteY10" fmla="*/ 21722 h 33832"/>
                <a:gd name="connsiteX11" fmla="*/ 2149 w 43256"/>
                <a:gd name="connsiteY11" fmla="*/ 16023 h 33832"/>
                <a:gd name="connsiteX12" fmla="*/ 31 w 43256"/>
                <a:gd name="connsiteY12" fmla="*/ 10176 h 33832"/>
                <a:gd name="connsiteX13" fmla="*/ 3899 w 43256"/>
                <a:gd name="connsiteY13" fmla="*/ 4979 h 33832"/>
                <a:gd name="connsiteX14" fmla="*/ 3936 w 43256"/>
                <a:gd name="connsiteY14" fmla="*/ 4842 h 33832"/>
                <a:gd name="connsiteX0" fmla="*/ 4729 w 43256"/>
                <a:gd name="connsiteY0" fmla="*/ 16649 h 33832"/>
                <a:gd name="connsiteX1" fmla="*/ 2196 w 43256"/>
                <a:gd name="connsiteY1" fmla="*/ 15852 h 33832"/>
                <a:gd name="connsiteX2" fmla="*/ 6964 w 43256"/>
                <a:gd name="connsiteY2" fmla="*/ 25371 h 33832"/>
                <a:gd name="connsiteX3" fmla="*/ 5856 w 43256"/>
                <a:gd name="connsiteY3" fmla="*/ 25752 h 33832"/>
                <a:gd name="connsiteX4" fmla="*/ 16514 w 43256"/>
                <a:gd name="connsiteY4" fmla="*/ 29562 h 33832"/>
                <a:gd name="connsiteX5" fmla="*/ 15846 w 43256"/>
                <a:gd name="connsiteY5" fmla="*/ 27822 h 33832"/>
                <a:gd name="connsiteX6" fmla="*/ 28863 w 43256"/>
                <a:gd name="connsiteY6" fmla="*/ 25223 h 33832"/>
                <a:gd name="connsiteX7" fmla="*/ 28596 w 43256"/>
                <a:gd name="connsiteY7" fmla="*/ 27132 h 33832"/>
                <a:gd name="connsiteX8" fmla="*/ 34165 w 43256"/>
                <a:gd name="connsiteY8" fmla="*/ 13426 h 33832"/>
                <a:gd name="connsiteX9" fmla="*/ 37416 w 43256"/>
                <a:gd name="connsiteY9" fmla="*/ 20562 h 33832"/>
                <a:gd name="connsiteX10" fmla="*/ 41834 w 43256"/>
                <a:gd name="connsiteY10" fmla="*/ 5826 h 33832"/>
                <a:gd name="connsiteX11" fmla="*/ 35684 w 43256"/>
                <a:gd name="connsiteY11" fmla="*/ 3963 h 3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56" h="33832">
                  <a:moveTo>
                    <a:pt x="3936" y="4842"/>
                  </a:moveTo>
                  <a:cubicBezTo>
                    <a:pt x="10289" y="4144"/>
                    <a:pt x="31991" y="311"/>
                    <a:pt x="37973" y="15"/>
                  </a:cubicBezTo>
                  <a:cubicBezTo>
                    <a:pt x="44288" y="-297"/>
                    <a:pt x="42367" y="4303"/>
                    <a:pt x="41854" y="5932"/>
                  </a:cubicBezTo>
                  <a:cubicBezTo>
                    <a:pt x="43115" y="8166"/>
                    <a:pt x="43556" y="11062"/>
                    <a:pt x="43052" y="13794"/>
                  </a:cubicBezTo>
                  <a:cubicBezTo>
                    <a:pt x="42382" y="17426"/>
                    <a:pt x="40164" y="20146"/>
                    <a:pt x="37440" y="20676"/>
                  </a:cubicBezTo>
                  <a:cubicBezTo>
                    <a:pt x="37427" y="22943"/>
                    <a:pt x="36694" y="25093"/>
                    <a:pt x="35431" y="26573"/>
                  </a:cubicBezTo>
                  <a:cubicBezTo>
                    <a:pt x="33512" y="28822"/>
                    <a:pt x="30740" y="29111"/>
                    <a:pt x="28591" y="27287"/>
                  </a:cubicBezTo>
                  <a:cubicBezTo>
                    <a:pt x="27896" y="30420"/>
                    <a:pt x="26035" y="32815"/>
                    <a:pt x="23703" y="33578"/>
                  </a:cubicBezTo>
                  <a:cubicBezTo>
                    <a:pt x="20955" y="34477"/>
                    <a:pt x="18087" y="32945"/>
                    <a:pt x="16516" y="29738"/>
                  </a:cubicBezTo>
                  <a:cubicBezTo>
                    <a:pt x="12808" y="32782"/>
                    <a:pt x="7992" y="31071"/>
                    <a:pt x="5840" y="25944"/>
                  </a:cubicBezTo>
                  <a:cubicBezTo>
                    <a:pt x="3726" y="26281"/>
                    <a:pt x="1741" y="24496"/>
                    <a:pt x="1146" y="21722"/>
                  </a:cubicBezTo>
                  <a:cubicBezTo>
                    <a:pt x="715" y="19715"/>
                    <a:pt x="1096" y="17549"/>
                    <a:pt x="2149" y="16023"/>
                  </a:cubicBezTo>
                  <a:cubicBezTo>
                    <a:pt x="655" y="14826"/>
                    <a:pt x="-177" y="12529"/>
                    <a:pt x="31" y="10176"/>
                  </a:cubicBezTo>
                  <a:cubicBezTo>
                    <a:pt x="275" y="7421"/>
                    <a:pt x="1881" y="5263"/>
                    <a:pt x="3899" y="4979"/>
                  </a:cubicBezTo>
                  <a:cubicBezTo>
                    <a:pt x="3911" y="4933"/>
                    <a:pt x="3924" y="4888"/>
                    <a:pt x="3936" y="4842"/>
                  </a:cubicBezTo>
                  <a:close/>
                </a:path>
                <a:path w="43256" h="33832" fill="none" extrusionOk="0">
                  <a:moveTo>
                    <a:pt x="4729" y="16649"/>
                  </a:moveTo>
                  <a:cubicBezTo>
                    <a:pt x="3845" y="16743"/>
                    <a:pt x="2961" y="16465"/>
                    <a:pt x="2196" y="15852"/>
                  </a:cubicBezTo>
                  <a:moveTo>
                    <a:pt x="6964" y="25371"/>
                  </a:moveTo>
                  <a:cubicBezTo>
                    <a:pt x="6609" y="25564"/>
                    <a:pt x="6236" y="25692"/>
                    <a:pt x="5856" y="25752"/>
                  </a:cubicBezTo>
                  <a:moveTo>
                    <a:pt x="16514" y="29562"/>
                  </a:moveTo>
                  <a:cubicBezTo>
                    <a:pt x="16247" y="29016"/>
                    <a:pt x="16023" y="28433"/>
                    <a:pt x="15846" y="27822"/>
                  </a:cubicBezTo>
                  <a:moveTo>
                    <a:pt x="28863" y="25223"/>
                  </a:moveTo>
                  <a:cubicBezTo>
                    <a:pt x="28824" y="25870"/>
                    <a:pt x="28734" y="26510"/>
                    <a:pt x="28596" y="27132"/>
                  </a:cubicBezTo>
                  <a:moveTo>
                    <a:pt x="34165" y="13426"/>
                  </a:moveTo>
                  <a:cubicBezTo>
                    <a:pt x="36169" y="14754"/>
                    <a:pt x="37434" y="17530"/>
                    <a:pt x="37416" y="20562"/>
                  </a:cubicBezTo>
                  <a:moveTo>
                    <a:pt x="41834" y="5826"/>
                  </a:moveTo>
                  <a:cubicBezTo>
                    <a:pt x="41509" y="6858"/>
                    <a:pt x="41229" y="2679"/>
                    <a:pt x="35684" y="3963"/>
                  </a:cubicBezTo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7569195" y="2414878"/>
              <a:ext cx="460791" cy="454657"/>
              <a:chOff x="8719039" y="21786347"/>
              <a:chExt cx="1073333" cy="1059046"/>
            </a:xfrm>
          </p:grpSpPr>
          <p:grpSp>
            <p:nvGrpSpPr>
              <p:cNvPr id="226" name="Group 225"/>
              <p:cNvGrpSpPr/>
              <p:nvPr/>
            </p:nvGrpSpPr>
            <p:grpSpPr>
              <a:xfrm>
                <a:off x="9074574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239" name="Straight Connector 238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/>
            </p:nvGrpSpPr>
            <p:grpSpPr>
              <a:xfrm rot="3600000">
                <a:off x="9071822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/>
            </p:nvGrpSpPr>
            <p:grpSpPr>
              <a:xfrm rot="-3600000">
                <a:off x="9086109" y="21799419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8ED8F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1" name="Oval 61"/>
            <p:cNvSpPr/>
            <p:nvPr/>
          </p:nvSpPr>
          <p:spPr>
            <a:xfrm>
              <a:off x="8437114" y="2388796"/>
              <a:ext cx="309753" cy="449824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  <a:gd name="connsiteX0" fmla="*/ 123 w 1625723"/>
                <a:gd name="connsiteY0" fmla="*/ 1543050 h 2355850"/>
                <a:gd name="connsiteX1" fmla="*/ 768473 w 1625723"/>
                <a:gd name="connsiteY1" fmla="*/ 0 h 2355850"/>
                <a:gd name="connsiteX2" fmla="*/ 1625723 w 1625723"/>
                <a:gd name="connsiteY2" fmla="*/ 1543050 h 2355850"/>
                <a:gd name="connsiteX3" fmla="*/ 812923 w 1625723"/>
                <a:gd name="connsiteY3" fmla="*/ 2355850 h 2355850"/>
                <a:gd name="connsiteX4" fmla="*/ 123 w 1625723"/>
                <a:gd name="connsiteY4" fmla="*/ 1543050 h 2355850"/>
                <a:gd name="connsiteX0" fmla="*/ 57 w 1625657"/>
                <a:gd name="connsiteY0" fmla="*/ 1545561 h 2358361"/>
                <a:gd name="connsiteX1" fmla="*/ 768407 w 1625657"/>
                <a:gd name="connsiteY1" fmla="*/ 2511 h 2358361"/>
                <a:gd name="connsiteX2" fmla="*/ 1625657 w 1625657"/>
                <a:gd name="connsiteY2" fmla="*/ 1545561 h 2358361"/>
                <a:gd name="connsiteX3" fmla="*/ 812857 w 1625657"/>
                <a:gd name="connsiteY3" fmla="*/ 2358361 h 2358361"/>
                <a:gd name="connsiteX4" fmla="*/ 57 w 1625657"/>
                <a:gd name="connsiteY4" fmla="*/ 1545561 h 2358361"/>
                <a:gd name="connsiteX0" fmla="*/ 59 w 1625659"/>
                <a:gd name="connsiteY0" fmla="*/ 1543132 h 2355932"/>
                <a:gd name="connsiteX1" fmla="*/ 768409 w 1625659"/>
                <a:gd name="connsiteY1" fmla="*/ 82 h 2355932"/>
                <a:gd name="connsiteX2" fmla="*/ 1625659 w 1625659"/>
                <a:gd name="connsiteY2" fmla="*/ 1543132 h 2355932"/>
                <a:gd name="connsiteX3" fmla="*/ 812859 w 1625659"/>
                <a:gd name="connsiteY3" fmla="*/ 2355932 h 2355932"/>
                <a:gd name="connsiteX4" fmla="*/ 59 w 1625659"/>
                <a:gd name="connsiteY4" fmla="*/ 1543132 h 2355932"/>
                <a:gd name="connsiteX0" fmla="*/ 0 w 1625600"/>
                <a:gd name="connsiteY0" fmla="*/ 1547902 h 2360702"/>
                <a:gd name="connsiteX1" fmla="*/ 816037 w 1625600"/>
                <a:gd name="connsiteY1" fmla="*/ 81 h 2360702"/>
                <a:gd name="connsiteX2" fmla="*/ 1625600 w 1625600"/>
                <a:gd name="connsiteY2" fmla="*/ 1547902 h 2360702"/>
                <a:gd name="connsiteX3" fmla="*/ 812800 w 1625600"/>
                <a:gd name="connsiteY3" fmla="*/ 2360702 h 2360702"/>
                <a:gd name="connsiteX4" fmla="*/ 0 w 1625600"/>
                <a:gd name="connsiteY4" fmla="*/ 1547902 h 236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2360702">
                  <a:moveTo>
                    <a:pt x="0" y="1547902"/>
                  </a:moveTo>
                  <a:cubicBezTo>
                    <a:pt x="539" y="1154465"/>
                    <a:pt x="713150" y="11124"/>
                    <a:pt x="816037" y="81"/>
                  </a:cubicBezTo>
                  <a:cubicBezTo>
                    <a:pt x="918924" y="-10962"/>
                    <a:pt x="1625600" y="1099005"/>
                    <a:pt x="1625600" y="1547902"/>
                  </a:cubicBezTo>
                  <a:cubicBezTo>
                    <a:pt x="1625600" y="1996799"/>
                    <a:pt x="1261697" y="2360702"/>
                    <a:pt x="812800" y="2360702"/>
                  </a:cubicBezTo>
                  <a:cubicBezTo>
                    <a:pt x="363903" y="2360702"/>
                    <a:pt x="-539" y="1941339"/>
                    <a:pt x="0" y="1547902"/>
                  </a:cubicBezTo>
                  <a:close/>
                </a:path>
              </a:pathLst>
            </a:custGeom>
            <a:solidFill>
              <a:srgbClr val="03469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8654837" y="2690487"/>
              <a:ext cx="284910" cy="284910"/>
              <a:chOff x="7931027" y="17596980"/>
              <a:chExt cx="2777067" cy="2777068"/>
            </a:xfrm>
          </p:grpSpPr>
          <p:sp>
            <p:nvSpPr>
              <p:cNvPr id="222" name="Oval 221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3" name="Oval 222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4" name="Oval 223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7606454" y="3155963"/>
              <a:ext cx="460791" cy="454657"/>
              <a:chOff x="8719039" y="21786347"/>
              <a:chExt cx="1073333" cy="1059046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9074574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/>
              <p:cNvGrpSpPr/>
              <p:nvPr/>
            </p:nvGrpSpPr>
            <p:grpSpPr>
              <a:xfrm rot="3600000">
                <a:off x="9071822" y="21786347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212" name="Straight Connector 211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/>
              <p:cNvGrpSpPr/>
              <p:nvPr/>
            </p:nvGrpSpPr>
            <p:grpSpPr>
              <a:xfrm rot="-3600000">
                <a:off x="9086109" y="21799419"/>
                <a:ext cx="353480" cy="1059046"/>
                <a:chOff x="8998374" y="21666200"/>
                <a:chExt cx="353480" cy="1059046"/>
              </a:xfrm>
            </p:grpSpPr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9177867" y="21666200"/>
                  <a:ext cx="0" cy="1059046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>
                  <a:off x="9177866" y="21762239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rot="15600000" flipH="1">
                  <a:off x="9003878" y="21762240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>
                  <a:off x="8998374" y="22480623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rot="15600000" flipH="1">
                  <a:off x="9177867" y="22480622"/>
                  <a:ext cx="173988" cy="145994"/>
                </a:xfrm>
                <a:prstGeom prst="line">
                  <a:avLst/>
                </a:prstGeom>
                <a:ln w="57150">
                  <a:solidFill>
                    <a:srgbClr val="984A9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Oval 61"/>
            <p:cNvSpPr/>
            <p:nvPr/>
          </p:nvSpPr>
          <p:spPr>
            <a:xfrm>
              <a:off x="8579548" y="3149392"/>
              <a:ext cx="309753" cy="449824"/>
            </a:xfrm>
            <a:custGeom>
              <a:avLst/>
              <a:gdLst>
                <a:gd name="connsiteX0" fmla="*/ 0 w 1625600"/>
                <a:gd name="connsiteY0" fmla="*/ 812800 h 1625600"/>
                <a:gd name="connsiteX1" fmla="*/ 812800 w 1625600"/>
                <a:gd name="connsiteY1" fmla="*/ 0 h 1625600"/>
                <a:gd name="connsiteX2" fmla="*/ 1625600 w 1625600"/>
                <a:gd name="connsiteY2" fmla="*/ 812800 h 1625600"/>
                <a:gd name="connsiteX3" fmla="*/ 812800 w 1625600"/>
                <a:gd name="connsiteY3" fmla="*/ 1625600 h 1625600"/>
                <a:gd name="connsiteX4" fmla="*/ 0 w 1625600"/>
                <a:gd name="connsiteY4" fmla="*/ 812800 h 1625600"/>
                <a:gd name="connsiteX0" fmla="*/ 123 w 1625723"/>
                <a:gd name="connsiteY0" fmla="*/ 1543050 h 2355850"/>
                <a:gd name="connsiteX1" fmla="*/ 768473 w 1625723"/>
                <a:gd name="connsiteY1" fmla="*/ 0 h 2355850"/>
                <a:gd name="connsiteX2" fmla="*/ 1625723 w 1625723"/>
                <a:gd name="connsiteY2" fmla="*/ 1543050 h 2355850"/>
                <a:gd name="connsiteX3" fmla="*/ 812923 w 1625723"/>
                <a:gd name="connsiteY3" fmla="*/ 2355850 h 2355850"/>
                <a:gd name="connsiteX4" fmla="*/ 123 w 1625723"/>
                <a:gd name="connsiteY4" fmla="*/ 1543050 h 2355850"/>
                <a:gd name="connsiteX0" fmla="*/ 57 w 1625657"/>
                <a:gd name="connsiteY0" fmla="*/ 1545561 h 2358361"/>
                <a:gd name="connsiteX1" fmla="*/ 768407 w 1625657"/>
                <a:gd name="connsiteY1" fmla="*/ 2511 h 2358361"/>
                <a:gd name="connsiteX2" fmla="*/ 1625657 w 1625657"/>
                <a:gd name="connsiteY2" fmla="*/ 1545561 h 2358361"/>
                <a:gd name="connsiteX3" fmla="*/ 812857 w 1625657"/>
                <a:gd name="connsiteY3" fmla="*/ 2358361 h 2358361"/>
                <a:gd name="connsiteX4" fmla="*/ 57 w 1625657"/>
                <a:gd name="connsiteY4" fmla="*/ 1545561 h 2358361"/>
                <a:gd name="connsiteX0" fmla="*/ 59 w 1625659"/>
                <a:gd name="connsiteY0" fmla="*/ 1543132 h 2355932"/>
                <a:gd name="connsiteX1" fmla="*/ 768409 w 1625659"/>
                <a:gd name="connsiteY1" fmla="*/ 82 h 2355932"/>
                <a:gd name="connsiteX2" fmla="*/ 1625659 w 1625659"/>
                <a:gd name="connsiteY2" fmla="*/ 1543132 h 2355932"/>
                <a:gd name="connsiteX3" fmla="*/ 812859 w 1625659"/>
                <a:gd name="connsiteY3" fmla="*/ 2355932 h 2355932"/>
                <a:gd name="connsiteX4" fmla="*/ 59 w 1625659"/>
                <a:gd name="connsiteY4" fmla="*/ 1543132 h 2355932"/>
                <a:gd name="connsiteX0" fmla="*/ 0 w 1625600"/>
                <a:gd name="connsiteY0" fmla="*/ 1547902 h 2360702"/>
                <a:gd name="connsiteX1" fmla="*/ 816037 w 1625600"/>
                <a:gd name="connsiteY1" fmla="*/ 81 h 2360702"/>
                <a:gd name="connsiteX2" fmla="*/ 1625600 w 1625600"/>
                <a:gd name="connsiteY2" fmla="*/ 1547902 h 2360702"/>
                <a:gd name="connsiteX3" fmla="*/ 812800 w 1625600"/>
                <a:gd name="connsiteY3" fmla="*/ 2360702 h 2360702"/>
                <a:gd name="connsiteX4" fmla="*/ 0 w 1625600"/>
                <a:gd name="connsiteY4" fmla="*/ 1547902 h 236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600" h="2360702">
                  <a:moveTo>
                    <a:pt x="0" y="1547902"/>
                  </a:moveTo>
                  <a:cubicBezTo>
                    <a:pt x="539" y="1154465"/>
                    <a:pt x="713150" y="11124"/>
                    <a:pt x="816037" y="81"/>
                  </a:cubicBezTo>
                  <a:cubicBezTo>
                    <a:pt x="918924" y="-10962"/>
                    <a:pt x="1625600" y="1099005"/>
                    <a:pt x="1625600" y="1547902"/>
                  </a:cubicBezTo>
                  <a:cubicBezTo>
                    <a:pt x="1625600" y="1996799"/>
                    <a:pt x="1261697" y="2360702"/>
                    <a:pt x="812800" y="2360702"/>
                  </a:cubicBezTo>
                  <a:cubicBezTo>
                    <a:pt x="363903" y="2360702"/>
                    <a:pt x="-539" y="1941339"/>
                    <a:pt x="0" y="1547902"/>
                  </a:cubicBezTo>
                  <a:close/>
                </a:path>
              </a:pathLst>
            </a:custGeom>
            <a:solidFill>
              <a:srgbClr val="002060"/>
            </a:solidFill>
            <a:ln>
              <a:solidFill>
                <a:srgbClr val="56287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8797271" y="3451082"/>
              <a:ext cx="284910" cy="284910"/>
              <a:chOff x="7931027" y="17596980"/>
              <a:chExt cx="2777067" cy="2777068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1" name="Oval 200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2" name="Oval 201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0" name="Group 189"/>
            <p:cNvGrpSpPr/>
            <p:nvPr/>
          </p:nvGrpSpPr>
          <p:grpSpPr>
            <a:xfrm>
              <a:off x="7800226" y="2700010"/>
              <a:ext cx="284910" cy="284910"/>
              <a:chOff x="7931027" y="17596980"/>
              <a:chExt cx="2777067" cy="2777068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7" name="Oval 196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8" name="Oval 197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7942660" y="3460606"/>
              <a:ext cx="284910" cy="284910"/>
              <a:chOff x="7931027" y="17596980"/>
              <a:chExt cx="2777067" cy="2777068"/>
            </a:xfrm>
          </p:grpSpPr>
          <p:sp>
            <p:nvSpPr>
              <p:cNvPr id="192" name="Oval 191"/>
              <p:cNvSpPr/>
              <p:nvPr/>
            </p:nvSpPr>
            <p:spPr>
              <a:xfrm>
                <a:off x="7931027" y="18445514"/>
                <a:ext cx="2777067" cy="108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3600000">
                <a:off x="7931029" y="18535515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4" name="Oval 193"/>
              <p:cNvSpPr/>
              <p:nvPr/>
            </p:nvSpPr>
            <p:spPr>
              <a:xfrm rot="-3600000">
                <a:off x="7931028" y="18535514"/>
                <a:ext cx="2777067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9083939" y="18749893"/>
                <a:ext cx="471242" cy="471242"/>
              </a:xfrm>
              <a:prstGeom prst="ellips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459570" y="3652862"/>
                  <a:ext cx="7618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snow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9570" y="3652862"/>
                  <a:ext cx="76187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632206" y="2098183"/>
                  <a:ext cx="76737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IN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206" y="2098183"/>
                  <a:ext cx="767374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8331165" y="2052682"/>
                  <a:ext cx="7673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CCN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1165" y="2052682"/>
                  <a:ext cx="767372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7" name="Straight Connector 256"/>
            <p:cNvCxnSpPr/>
            <p:nvPr/>
          </p:nvCxnSpPr>
          <p:spPr>
            <a:xfrm>
              <a:off x="7117278" y="2291483"/>
              <a:ext cx="447443" cy="1940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endCxn id="266" idx="1"/>
            </p:cNvCxnSpPr>
            <p:nvPr/>
          </p:nvCxnSpPr>
          <p:spPr>
            <a:xfrm flipV="1">
              <a:off x="8814972" y="2159289"/>
              <a:ext cx="453332" cy="3908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8506866" y="3640266"/>
                  <a:ext cx="55157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rain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6866" y="3640266"/>
                  <a:ext cx="551571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10989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722758" y="1364093"/>
            <a:ext cx="3980328" cy="1131628"/>
            <a:chOff x="1593385" y="4120886"/>
            <a:chExt cx="3980328" cy="1131628"/>
          </a:xfrm>
        </p:grpSpPr>
        <p:pic>
          <p:nvPicPr>
            <p:cNvPr id="282" name="Picture 28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4352" y="4180023"/>
              <a:ext cx="1519361" cy="1072491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3" name="TextBox 282"/>
            <p:cNvSpPr txBox="1"/>
            <p:nvPr/>
          </p:nvSpPr>
          <p:spPr>
            <a:xfrm>
              <a:off x="1593385" y="4120886"/>
              <a:ext cx="3319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ATM used in this study </a:t>
              </a:r>
              <a:r>
                <a:rPr lang="en-GB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Flexpart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v10.4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022719"/>
                  </p:ext>
                </p:extLst>
              </p:nvPr>
            </p:nvGraphicFramePr>
            <p:xfrm>
              <a:off x="6220750" y="5521155"/>
              <a:ext cx="466333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169">
                      <a:extLst>
                        <a:ext uri="{9D8B030D-6E8A-4147-A177-3AD203B41FA5}">
                          <a16:colId xmlns:a16="http://schemas.microsoft.com/office/drawing/2014/main" val="258600144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216533296"/>
                        </a:ext>
                      </a:extLst>
                    </a:gridCol>
                    <a:gridCol w="3816883">
                      <a:extLst>
                        <a:ext uri="{9D8B030D-6E8A-4147-A177-3AD203B41FA5}">
                          <a16:colId xmlns:a16="http://schemas.microsoft.com/office/drawing/2014/main" val="38540355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 algn="ctr">
                            <a:buClr>
                              <a:srgbClr val="C9BF8D"/>
                            </a:buClr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activity concentration </a:t>
                          </a: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Bq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</m:t>
                                  </m:r>
                                </m:e>
                                <m:sup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13411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 algn="ctr">
                            <a:buClr>
                              <a:srgbClr val="C9BF8D"/>
                            </a:buClr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scavenging coefficient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15923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buClr>
                              <a:srgbClr val="C9BF8D"/>
                            </a:buClr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timestep</a:t>
                          </a: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7168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022719"/>
                  </p:ext>
                </p:extLst>
              </p:nvPr>
            </p:nvGraphicFramePr>
            <p:xfrm>
              <a:off x="6220750" y="5521155"/>
              <a:ext cx="4663332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8169">
                      <a:extLst>
                        <a:ext uri="{9D8B030D-6E8A-4147-A177-3AD203B41FA5}">
                          <a16:colId xmlns:a16="http://schemas.microsoft.com/office/drawing/2014/main" val="2586001449"/>
                        </a:ext>
                      </a:extLst>
                    </a:gridCol>
                    <a:gridCol w="208280">
                      <a:extLst>
                        <a:ext uri="{9D8B030D-6E8A-4147-A177-3AD203B41FA5}">
                          <a16:colId xmlns:a16="http://schemas.microsoft.com/office/drawing/2014/main" val="1216533296"/>
                        </a:ext>
                      </a:extLst>
                    </a:gridCol>
                    <a:gridCol w="3816883">
                      <a:extLst>
                        <a:ext uri="{9D8B030D-6E8A-4147-A177-3AD203B41FA5}">
                          <a16:colId xmlns:a16="http://schemas.microsoft.com/office/drawing/2014/main" val="385403556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t="-8197" r="-62952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2169" t="-819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3411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t="-106452" r="-629524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2169" t="-106452" b="-1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59236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t="-209836" r="-629524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8"/>
                          <a:stretch>
                            <a:fillRect l="-22169" t="-209836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7168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67589"/>
                  </p:ext>
                </p:extLst>
              </p:nvPr>
            </p:nvGraphicFramePr>
            <p:xfrm>
              <a:off x="2512955" y="5607248"/>
              <a:ext cx="3447336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356">
                      <a:extLst>
                        <a:ext uri="{9D8B030D-6E8A-4147-A177-3AD203B41FA5}">
                          <a16:colId xmlns:a16="http://schemas.microsoft.com/office/drawing/2014/main" val="3746927458"/>
                        </a:ext>
                      </a:extLst>
                    </a:gridCol>
                    <a:gridCol w="208397">
                      <a:extLst>
                        <a:ext uri="{9D8B030D-6E8A-4147-A177-3AD203B41FA5}">
                          <a16:colId xmlns:a16="http://schemas.microsoft.com/office/drawing/2014/main" val="2493876052"/>
                        </a:ext>
                      </a:extLst>
                    </a:gridCol>
                    <a:gridCol w="2603583">
                      <a:extLst>
                        <a:ext uri="{9D8B030D-6E8A-4147-A177-3AD203B41FA5}">
                          <a16:colId xmlns:a16="http://schemas.microsoft.com/office/drawing/2014/main" val="32964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buClr>
                              <a:schemeClr val="accent1"/>
                            </a:buClr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rain intensity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0" lang="nl-BE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mm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nl-BE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nl-BE" sz="18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71887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85750" indent="-285750" algn="l">
                            <a:buClr>
                              <a:schemeClr val="accent1"/>
                            </a:buClr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l-B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l-BE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particle diameter (distribution) [</a:t>
                          </a:r>
                          <a14:m>
                            <m:oMath xmlns:m="http://schemas.openxmlformats.org/officeDocument/2006/math"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759749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5367589"/>
                  </p:ext>
                </p:extLst>
              </p:nvPr>
            </p:nvGraphicFramePr>
            <p:xfrm>
              <a:off x="2512955" y="5607248"/>
              <a:ext cx="3447336" cy="1010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35356">
                      <a:extLst>
                        <a:ext uri="{9D8B030D-6E8A-4147-A177-3AD203B41FA5}">
                          <a16:colId xmlns:a16="http://schemas.microsoft.com/office/drawing/2014/main" val="3746927458"/>
                        </a:ext>
                      </a:extLst>
                    </a:gridCol>
                    <a:gridCol w="208397">
                      <a:extLst>
                        <a:ext uri="{9D8B030D-6E8A-4147-A177-3AD203B41FA5}">
                          <a16:colId xmlns:a16="http://schemas.microsoft.com/office/drawing/2014/main" val="2493876052"/>
                        </a:ext>
                      </a:extLst>
                    </a:gridCol>
                    <a:gridCol w="2603583">
                      <a:extLst>
                        <a:ext uri="{9D8B030D-6E8A-4147-A177-3AD203B41FA5}">
                          <a16:colId xmlns:a16="http://schemas.microsoft.com/office/drawing/2014/main" val="3296417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t="-8197" r="-44423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2553" t="-819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188795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t="-62264" r="-444231" b="-15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9"/>
                          <a:stretch>
                            <a:fillRect l="-32553" t="-62264" b="-15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5974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34" t="16103" r="43222" b="43795"/>
          <a:stretch/>
        </p:blipFill>
        <p:spPr>
          <a:xfrm>
            <a:off x="693793" y="4058287"/>
            <a:ext cx="3428440" cy="2816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P2.4-654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31050" y="1356902"/>
            <a:ext cx="3426722" cy="4958380"/>
          </a:xfrm>
          <a:prstGeom prst="roundRect">
            <a:avLst>
              <a:gd name="adj" fmla="val 9259"/>
            </a:avLst>
          </a:prstGeom>
          <a:noFill/>
          <a:ln w="57150">
            <a:solidFill>
              <a:srgbClr val="C9BF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1" r="7960"/>
          <a:stretch/>
        </p:blipFill>
        <p:spPr>
          <a:xfrm>
            <a:off x="7387606" y="1734473"/>
            <a:ext cx="2921318" cy="15301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387606" y="3152890"/>
                <a:ext cx="292131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GB" sz="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GB" sz="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[µ</a:t>
                </a:r>
                <a:r>
                  <a:rPr lang="en-GB" sz="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Bq</a:t>
                </a:r>
                <a:r>
                  <a:rPr lang="en-GB" sz="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/m³]</a:t>
                </a:r>
                <a:endParaRPr lang="en-GB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06" y="3152890"/>
                <a:ext cx="2921318" cy="215444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390365" y="3431761"/>
            <a:ext cx="295115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1500"/>
              </a:spcAft>
              <a:buClr>
                <a:srgbClr val="C9BF8D"/>
              </a:buClr>
              <a:buFont typeface="Arial" panose="020B0604020202020204" pitchFamily="34" charset="0"/>
              <a:buChar char="►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Fukushima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nuclear power plant incident (2011)</a:t>
            </a:r>
          </a:p>
          <a:p>
            <a:pPr marL="360000" indent="-360000">
              <a:spcAft>
                <a:spcPts val="1500"/>
              </a:spcAft>
              <a:buClr>
                <a:srgbClr val="C9BF8D"/>
              </a:buClr>
              <a:buFont typeface="Arial" panose="020B0604020202020204" pitchFamily="34" charset="0"/>
              <a:buChar char="►"/>
            </a:pP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transport and deposition</a:t>
            </a:r>
          </a:p>
          <a:p>
            <a:pPr marL="360000" indent="-360000">
              <a:spcAft>
                <a:spcPts val="1500"/>
              </a:spcAft>
              <a:buClr>
                <a:srgbClr val="C9BF8D"/>
              </a:buClr>
              <a:buFont typeface="Arial" panose="020B0604020202020204" pitchFamily="34" charset="0"/>
              <a:buChar char="►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from International Monitoring System (IMS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77751" y="1161214"/>
            <a:ext cx="14428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  <a:endParaRPr lang="en-GB" b="1" dirty="0">
              <a:solidFill>
                <a:srgbClr val="C9B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59640" y="1285781"/>
                <a:ext cx="6351669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500"/>
                  </a:spcAft>
                  <a:buClr>
                    <a:srgbClr val="C9BF8D"/>
                  </a:buClr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simulation of wet deposition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ATM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remains uncertain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due to the parameterisation schemes used in simulations</a:t>
                </a:r>
              </a:p>
              <a:p>
                <a:pPr marL="285750" indent="-285750">
                  <a:spcAft>
                    <a:spcPts val="1500"/>
                  </a:spcAft>
                  <a:buClr>
                    <a:srgbClr val="C9BF8D"/>
                  </a:buClr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Flexpart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this uncertainty can be captured in the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scavenging parameters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CCN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rain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snow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spcAft>
                    <a:spcPts val="1500"/>
                  </a:spcAft>
                  <a:buClr>
                    <a:srgbClr val="C9BF8D"/>
                  </a:buClr>
                  <a:buFont typeface="Arial" panose="020B0604020202020204" pitchFamily="34" charset="0"/>
                  <a:buChar char="•"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explore a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new method to optimise the efficiency of these parameters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which should improve wet deposition modelling in ATM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40" y="1285781"/>
                <a:ext cx="6351669" cy="2693045"/>
              </a:xfrm>
              <a:prstGeom prst="rect">
                <a:avLst/>
              </a:prstGeom>
              <a:blipFill>
                <a:blip r:embed="rId6"/>
                <a:stretch>
                  <a:fillRect l="-672" t="-1357" r="-864" b="-2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0703086" y="37433"/>
            <a:ext cx="1536711" cy="1002269"/>
            <a:chOff x="10062494" y="261099"/>
            <a:chExt cx="2197038" cy="1432945"/>
          </a:xfrm>
        </p:grpSpPr>
        <p:sp>
          <p:nvSpPr>
            <p:cNvPr id="22" name="Rectangle 21"/>
            <p:cNvSpPr/>
            <p:nvPr/>
          </p:nvSpPr>
          <p:spPr>
            <a:xfrm>
              <a:off x="10062494" y="332544"/>
              <a:ext cx="1987862" cy="13615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94" y="261099"/>
              <a:ext cx="1349886" cy="10801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509" b="98817" l="10000" r="90000">
                          <a14:foregroundMark x1="37250" y1="6509" x2="37250" y2="6509"/>
                          <a14:foregroundMark x1="63500" y1="23077" x2="63500" y2="23077"/>
                          <a14:foregroundMark x1="40000" y1="86391" x2="40000" y2="86391"/>
                          <a14:foregroundMark x1="46750" y1="86391" x2="46750" y2="86391"/>
                          <a14:foregroundMark x1="64500" y1="78698" x2="64500" y2="78698"/>
                          <a14:foregroundMark x1="46750" y1="98817" x2="46750" y2="9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690" y="441136"/>
              <a:ext cx="1473842" cy="62269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533" y="1172426"/>
              <a:ext cx="1583783" cy="3618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28372" y="4125481"/>
            <a:ext cx="2124803" cy="954107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◄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Default scavenging in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Flexpart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overestimates activity air concentration by a factor ~6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73050" y="1358900"/>
            <a:ext cx="3089275" cy="369332"/>
          </a:xfrm>
          <a:prstGeom prst="roundRect">
            <a:avLst/>
          </a:prstGeom>
          <a:gradFill flip="none" rotWithShape="1">
            <a:gsLst>
              <a:gs pos="0">
                <a:srgbClr val="1A3254">
                  <a:shade val="30000"/>
                  <a:satMod val="115000"/>
                </a:srgbClr>
              </a:gs>
              <a:gs pos="50000">
                <a:srgbClr val="1A3254">
                  <a:shade val="67500"/>
                  <a:satMod val="115000"/>
                </a:srgbClr>
              </a:gs>
              <a:gs pos="100000">
                <a:srgbClr val="1A3254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351357" y="2066925"/>
            <a:ext cx="1119779" cy="23703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"/>
          <a:stretch/>
        </p:blipFill>
        <p:spPr>
          <a:xfrm>
            <a:off x="5854286" y="1959840"/>
            <a:ext cx="3497071" cy="27967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 rot="16200000">
                <a:off x="4597078" y="3204347"/>
                <a:ext cx="27967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597078" y="3204347"/>
                <a:ext cx="2796793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P2.4-654</a:t>
            </a:r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03086" y="37433"/>
            <a:ext cx="1536711" cy="1002269"/>
            <a:chOff x="10062494" y="261099"/>
            <a:chExt cx="2197038" cy="1432945"/>
          </a:xfrm>
        </p:grpSpPr>
        <p:sp>
          <p:nvSpPr>
            <p:cNvPr id="13" name="Rectangle 12"/>
            <p:cNvSpPr/>
            <p:nvPr/>
          </p:nvSpPr>
          <p:spPr>
            <a:xfrm>
              <a:off x="10062494" y="332544"/>
              <a:ext cx="1987862" cy="13615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94" y="261099"/>
              <a:ext cx="1349886" cy="10801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09" b="98817" l="10000" r="90000">
                          <a14:foregroundMark x1="37250" y1="6509" x2="37250" y2="6509"/>
                          <a14:foregroundMark x1="63500" y1="23077" x2="63500" y2="23077"/>
                          <a14:foregroundMark x1="40000" y1="86391" x2="40000" y2="86391"/>
                          <a14:foregroundMark x1="46750" y1="86391" x2="46750" y2="86391"/>
                          <a14:foregroundMark x1="64500" y1="78698" x2="64500" y2="78698"/>
                          <a14:foregroundMark x1="46750" y1="98817" x2="46750" y2="9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690" y="441136"/>
              <a:ext cx="1473842" cy="6226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533" y="1172426"/>
              <a:ext cx="1583783" cy="361880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812800" y="1987550"/>
            <a:ext cx="590550" cy="590651"/>
          </a:xfrm>
          <a:prstGeom prst="ellipse">
            <a:avLst/>
          </a:prstGeom>
          <a:noFill/>
          <a:ln w="57150">
            <a:solidFill>
              <a:srgbClr val="C9B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6142" y="1941582"/>
            <a:ext cx="51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4000" b="1" dirty="0">
              <a:solidFill>
                <a:srgbClr val="C9B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050" y="1365275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3-step systematic framework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703764" y="4067906"/>
                <a:ext cx="767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64" y="4067906"/>
                <a:ext cx="76737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703764" y="3629465"/>
                <a:ext cx="767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rain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64" y="3629465"/>
                <a:ext cx="7673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9709265" y="3105404"/>
                <a:ext cx="761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snow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265" y="3105404"/>
                <a:ext cx="76187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9685381" y="2626070"/>
                <a:ext cx="76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CCN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381" y="2626070"/>
                <a:ext cx="7673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9685379" y="2138210"/>
                <a:ext cx="767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379" y="2138210"/>
                <a:ext cx="7673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 rot="10800000">
            <a:off x="9473714" y="2180142"/>
            <a:ext cx="216730" cy="2179962"/>
            <a:chOff x="8797612" y="1798217"/>
            <a:chExt cx="235553" cy="2369295"/>
          </a:xfrm>
        </p:grpSpPr>
        <p:grpSp>
          <p:nvGrpSpPr>
            <p:cNvPr id="37" name="Group 36"/>
            <p:cNvGrpSpPr/>
            <p:nvPr/>
          </p:nvGrpSpPr>
          <p:grpSpPr>
            <a:xfrm>
              <a:off x="8797612" y="2282875"/>
              <a:ext cx="235553" cy="1884637"/>
              <a:chOff x="-14650142" y="28844529"/>
              <a:chExt cx="548640" cy="4389615"/>
            </a:xfrm>
          </p:grpSpPr>
          <p:sp>
            <p:nvSpPr>
              <p:cNvPr id="38" name="Rectangle 37"/>
              <p:cNvSpPr>
                <a:spLocks noChangeAspect="1"/>
              </p:cNvSpPr>
              <p:nvPr/>
            </p:nvSpPr>
            <p:spPr>
              <a:xfrm>
                <a:off x="-14650142" y="28844529"/>
                <a:ext cx="548640" cy="629741"/>
              </a:xfrm>
              <a:prstGeom prst="rect">
                <a:avLst/>
              </a:prstGeom>
              <a:solidFill>
                <a:srgbClr val="562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-14650142" y="30109548"/>
                <a:ext cx="548640" cy="629741"/>
              </a:xfrm>
              <a:prstGeom prst="rect">
                <a:avLst/>
              </a:prstGeom>
              <a:solidFill>
                <a:srgbClr val="984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-14650142" y="31374567"/>
                <a:ext cx="548640" cy="629741"/>
              </a:xfrm>
              <a:prstGeom prst="rect">
                <a:avLst/>
              </a:prstGeom>
              <a:solidFill>
                <a:srgbClr val="034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-14650142" y="32604403"/>
                <a:ext cx="548640" cy="629741"/>
              </a:xfrm>
              <a:prstGeom prst="rect">
                <a:avLst/>
              </a:prstGeom>
              <a:solidFill>
                <a:srgbClr val="8ED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</p:grpSp>
        <p:sp>
          <p:nvSpPr>
            <p:cNvPr id="42" name="Rectangle 41"/>
            <p:cNvSpPr>
              <a:spLocks/>
            </p:cNvSpPr>
            <p:nvPr/>
          </p:nvSpPr>
          <p:spPr>
            <a:xfrm>
              <a:off x="8803115" y="1798217"/>
              <a:ext cx="230050" cy="2703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984A9C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272183" y="1661648"/>
            <a:ext cx="2963916" cy="307777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▼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for IMS station RN71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602315" y="1941582"/>
                <a:ext cx="381296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efine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contributions of individual scavenging processes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CCN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IN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rain</m:t>
                        </m:r>
                      </m:sub>
                    </m:sSub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snow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for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each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measurement: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15" y="1941582"/>
                <a:ext cx="3812965" cy="1200329"/>
              </a:xfrm>
              <a:prstGeom prst="rect">
                <a:avLst/>
              </a:prstGeom>
              <a:blipFill>
                <a:blip r:embed="rId13"/>
                <a:stretch>
                  <a:fillRect l="-1440" t="-3061" r="-1760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2332361" y="3135532"/>
                <a:ext cx="164916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GB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361" y="3135532"/>
                <a:ext cx="164916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165706" y="4466673"/>
                <a:ext cx="19651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706" y="4466673"/>
                <a:ext cx="1965153" cy="369332"/>
              </a:xfrm>
              <a:prstGeom prst="rect">
                <a:avLst/>
              </a:prstGeom>
              <a:blipFill>
                <a:blip r:embed="rId15"/>
                <a:stretch>
                  <a:fillRect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602315" y="3711507"/>
            <a:ext cx="381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Apply appropriate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scaling scheme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scavenging processes:</a:t>
            </a:r>
            <a:endParaRPr lang="en-GB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12800" y="5499033"/>
            <a:ext cx="590550" cy="590651"/>
          </a:xfrm>
          <a:prstGeom prst="ellipse">
            <a:avLst/>
          </a:prstGeom>
          <a:noFill/>
          <a:ln w="57150">
            <a:solidFill>
              <a:srgbClr val="C9B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876142" y="5453065"/>
            <a:ext cx="51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4000" b="1" dirty="0">
              <a:solidFill>
                <a:srgbClr val="C9B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1602315" y="5453065"/>
                <a:ext cx="31092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inimise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cost function by varying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’s:</a:t>
                </a:r>
                <a:endParaRPr lang="en-GB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15" y="5453065"/>
                <a:ext cx="3109263" cy="646331"/>
              </a:xfrm>
              <a:prstGeom prst="rect">
                <a:avLst/>
              </a:prstGeom>
              <a:blipFill>
                <a:blip r:embed="rId16"/>
                <a:stretch>
                  <a:fillRect l="-1765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1602315" y="6161913"/>
                <a:ext cx="360983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obs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15" y="6161913"/>
                <a:ext cx="3609834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/>
          <p:cNvGrpSpPr/>
          <p:nvPr/>
        </p:nvGrpSpPr>
        <p:grpSpPr>
          <a:xfrm>
            <a:off x="5763535" y="5174378"/>
            <a:ext cx="2325370" cy="915305"/>
            <a:chOff x="5721350" y="4908723"/>
            <a:chExt cx="4061467" cy="1598662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350" y="4908723"/>
              <a:ext cx="4061467" cy="1598662"/>
            </a:xfrm>
            <a:prstGeom prst="rect">
              <a:avLst/>
            </a:prstGeom>
          </p:spPr>
        </p:pic>
        <p:cxnSp>
          <p:nvCxnSpPr>
            <p:cNvPr id="62" name="Straight Arrow Connector 61"/>
            <p:cNvCxnSpPr/>
            <p:nvPr/>
          </p:nvCxnSpPr>
          <p:spPr>
            <a:xfrm>
              <a:off x="7123935" y="5553096"/>
              <a:ext cx="434448" cy="30991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6975747" y="5409373"/>
              <a:ext cx="180000" cy="180000"/>
            </a:xfrm>
            <a:prstGeom prst="ellipse">
              <a:avLst/>
            </a:prstGeom>
            <a:solidFill>
              <a:srgbClr val="00ABE9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571466" y="6160951"/>
            <a:ext cx="2749151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minimisation in 4D parameter space (schematic example)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6142" y="3711507"/>
            <a:ext cx="514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4000" b="1" dirty="0">
              <a:solidFill>
                <a:srgbClr val="C9BF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812800" y="3757475"/>
            <a:ext cx="590550" cy="590651"/>
          </a:xfrm>
          <a:prstGeom prst="ellipse">
            <a:avLst/>
          </a:prstGeom>
          <a:noFill/>
          <a:ln w="57150">
            <a:solidFill>
              <a:srgbClr val="C9B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34" t="16103" r="43222" b="43795"/>
          <a:stretch/>
        </p:blipFill>
        <p:spPr>
          <a:xfrm>
            <a:off x="307116" y="1385896"/>
            <a:ext cx="3025824" cy="2485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0216" y="6048351"/>
            <a:ext cx="2332984" cy="712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ounded Rectangle 43"/>
          <p:cNvSpPr/>
          <p:nvPr/>
        </p:nvSpPr>
        <p:spPr>
          <a:xfrm>
            <a:off x="3706636" y="1606145"/>
            <a:ext cx="3323027" cy="4354754"/>
          </a:xfrm>
          <a:prstGeom prst="roundRect">
            <a:avLst>
              <a:gd name="adj" fmla="val 5754"/>
            </a:avLst>
          </a:prstGeom>
          <a:noFill/>
          <a:ln w="57150">
            <a:solidFill>
              <a:srgbClr val="C9BF8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33" t="12206" r="41278" b="41641"/>
          <a:stretch/>
        </p:blipFill>
        <p:spPr>
          <a:xfrm>
            <a:off x="7475726" y="1373451"/>
            <a:ext cx="3021262" cy="248549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519788" y="2536763"/>
            <a:ext cx="3724294" cy="984917"/>
            <a:chOff x="3992880" y="3417413"/>
            <a:chExt cx="2986401" cy="984917"/>
          </a:xfrm>
          <a:gradFill flip="none" rotWithShape="1">
            <a:gsLst>
              <a:gs pos="0">
                <a:srgbClr val="235D9D">
                  <a:shade val="30000"/>
                  <a:satMod val="115000"/>
                </a:srgbClr>
              </a:gs>
              <a:gs pos="50000">
                <a:srgbClr val="235D9D">
                  <a:shade val="67500"/>
                  <a:satMod val="115000"/>
                </a:srgbClr>
              </a:gs>
              <a:gs pos="100000">
                <a:srgbClr val="235D9D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33" name="Right Arrow 32"/>
            <p:cNvSpPr/>
            <p:nvPr/>
          </p:nvSpPr>
          <p:spPr>
            <a:xfrm>
              <a:off x="3992880" y="3417413"/>
              <a:ext cx="2986401" cy="984917"/>
            </a:xfrm>
            <a:prstGeom prst="rightArrow">
              <a:avLst/>
            </a:prstGeom>
            <a:grpFill/>
            <a:ln w="57150">
              <a:solidFill>
                <a:srgbClr val="C9BF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93371" y="3733271"/>
              <a:ext cx="2399608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C9BF8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METHODOLOGY</a:t>
              </a:r>
              <a:endParaRPr lang="en-GB" b="1" dirty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P2.4-654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03086" y="37433"/>
            <a:ext cx="1536711" cy="1002269"/>
            <a:chOff x="10062494" y="261099"/>
            <a:chExt cx="2197038" cy="1432945"/>
          </a:xfrm>
        </p:grpSpPr>
        <p:sp>
          <p:nvSpPr>
            <p:cNvPr id="13" name="Rectangle 12"/>
            <p:cNvSpPr/>
            <p:nvPr/>
          </p:nvSpPr>
          <p:spPr>
            <a:xfrm>
              <a:off x="10062494" y="332544"/>
              <a:ext cx="1987862" cy="13615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94" y="261099"/>
              <a:ext cx="1349886" cy="10801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9" b="98817" l="10000" r="90000">
                          <a14:foregroundMark x1="37250" y1="6509" x2="37250" y2="6509"/>
                          <a14:foregroundMark x1="63500" y1="23077" x2="63500" y2="23077"/>
                          <a14:foregroundMark x1="40000" y1="86391" x2="40000" y2="86391"/>
                          <a14:foregroundMark x1="46750" y1="86391" x2="46750" y2="86391"/>
                          <a14:foregroundMark x1="64500" y1="78698" x2="64500" y2="78698"/>
                          <a14:foregroundMark x1="46750" y1="98817" x2="46750" y2="9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690" y="441136"/>
              <a:ext cx="1473842" cy="6226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533" y="1172426"/>
              <a:ext cx="1583783" cy="36188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09" y="4045113"/>
            <a:ext cx="3323823" cy="24925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5"/>
          <a:stretch/>
        </p:blipFill>
        <p:spPr>
          <a:xfrm>
            <a:off x="196891" y="4030053"/>
            <a:ext cx="3120917" cy="249596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8904" y="6513837"/>
            <a:ext cx="2575560" cy="27699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for IMS station RN71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74777" y="6522300"/>
            <a:ext cx="2575560" cy="27699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Simulation for IMS station RN71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4997" y="3814117"/>
            <a:ext cx="2683222" cy="27699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Measurements vs. default model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2333" y="3809363"/>
            <a:ext cx="2834654" cy="27699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C9BF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Measurements vs. optimised model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4374" y="1149910"/>
            <a:ext cx="2611000" cy="369332"/>
            <a:chOff x="714374" y="1092760"/>
            <a:chExt cx="2611000" cy="369332"/>
          </a:xfrm>
        </p:grpSpPr>
        <p:sp>
          <p:nvSpPr>
            <p:cNvPr id="43" name="Rounded Rectangle 42"/>
            <p:cNvSpPr/>
            <p:nvPr/>
          </p:nvSpPr>
          <p:spPr>
            <a:xfrm>
              <a:off x="714374" y="1092760"/>
              <a:ext cx="2603434" cy="369332"/>
            </a:xfrm>
            <a:prstGeom prst="roundRect">
              <a:avLst/>
            </a:prstGeom>
            <a:gradFill flip="none" rotWithShape="1">
              <a:gsLst>
                <a:gs pos="0">
                  <a:srgbClr val="1D375C">
                    <a:shade val="30000"/>
                    <a:satMod val="115000"/>
                  </a:srgbClr>
                </a:gs>
                <a:gs pos="50000">
                  <a:srgbClr val="1D375C">
                    <a:shade val="67500"/>
                    <a:satMod val="115000"/>
                  </a:srgbClr>
                </a:gs>
                <a:gs pos="100000">
                  <a:srgbClr val="1D375C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1941" y="1092760"/>
              <a:ext cx="2603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835218" y="1836382"/>
            <a:ext cx="314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9BF8D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Removes bias between observations and model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65462" y="3389857"/>
            <a:ext cx="3051822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500"/>
              </a:spcAft>
              <a:buClr>
                <a:srgbClr val="C9BF8D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Scaling factor for all scavenging processes increased</a:t>
            </a:r>
            <a:endParaRPr lang="en-GB" dirty="0" smtClean="0"/>
          </a:p>
          <a:p>
            <a:pPr marL="285750" indent="-285750">
              <a:spcAft>
                <a:spcPts val="1500"/>
              </a:spcAft>
              <a:buClr>
                <a:srgbClr val="C9BF8D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compensating effects, the relative contribution of some processes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despite the above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220215" y="6356741"/>
                <a:ext cx="767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215" y="6356741"/>
                <a:ext cx="7673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553881" y="6356741"/>
                <a:ext cx="767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rain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881" y="6356741"/>
                <a:ext cx="767373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5023543" y="6359491"/>
                <a:ext cx="761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snow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543" y="6359491"/>
                <a:ext cx="761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5576326" y="6338357"/>
                <a:ext cx="76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CCN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326" y="6338357"/>
                <a:ext cx="76737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6149910" y="6339413"/>
                <a:ext cx="7673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IN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910" y="6339413"/>
                <a:ext cx="76737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 rot="16200000">
            <a:off x="5277940" y="5145073"/>
            <a:ext cx="216730" cy="2179962"/>
            <a:chOff x="8797612" y="1798217"/>
            <a:chExt cx="235553" cy="2369295"/>
          </a:xfrm>
        </p:grpSpPr>
        <p:grpSp>
          <p:nvGrpSpPr>
            <p:cNvPr id="53" name="Group 52"/>
            <p:cNvGrpSpPr/>
            <p:nvPr/>
          </p:nvGrpSpPr>
          <p:grpSpPr>
            <a:xfrm>
              <a:off x="8797612" y="2282875"/>
              <a:ext cx="235553" cy="1884637"/>
              <a:chOff x="-14650142" y="28844529"/>
              <a:chExt cx="548640" cy="4389615"/>
            </a:xfrm>
          </p:grpSpPr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-14650142" y="28844529"/>
                <a:ext cx="548640" cy="629741"/>
              </a:xfrm>
              <a:prstGeom prst="rect">
                <a:avLst/>
              </a:prstGeom>
              <a:solidFill>
                <a:srgbClr val="562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-14650142" y="30109548"/>
                <a:ext cx="548640" cy="629741"/>
              </a:xfrm>
              <a:prstGeom prst="rect">
                <a:avLst/>
              </a:prstGeom>
              <a:solidFill>
                <a:srgbClr val="984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>
              <a:xfrm>
                <a:off x="-14650142" y="31374567"/>
                <a:ext cx="548640" cy="629741"/>
              </a:xfrm>
              <a:prstGeom prst="rect">
                <a:avLst/>
              </a:prstGeom>
              <a:solidFill>
                <a:srgbClr val="0346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-14650142" y="32604403"/>
                <a:ext cx="548640" cy="629741"/>
              </a:xfrm>
              <a:prstGeom prst="rect">
                <a:avLst/>
              </a:prstGeom>
              <a:solidFill>
                <a:srgbClr val="8ED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984A9C"/>
                  </a:solidFill>
                </a:endParaRPr>
              </a:p>
            </p:txBody>
          </p:sp>
        </p:grpSp>
        <p:sp>
          <p:nvSpPr>
            <p:cNvPr id="54" name="Rectangle 53"/>
            <p:cNvSpPr>
              <a:spLocks/>
            </p:cNvSpPr>
            <p:nvPr/>
          </p:nvSpPr>
          <p:spPr>
            <a:xfrm>
              <a:off x="8803115" y="1798217"/>
              <a:ext cx="230050" cy="2703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984A9C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 rot="16200000">
                <a:off x="6099460" y="5082534"/>
                <a:ext cx="27967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99460" y="5082534"/>
                <a:ext cx="2796793" cy="276999"/>
              </a:xfrm>
              <a:prstGeom prst="rect">
                <a:avLst/>
              </a:prstGeom>
              <a:blipFill>
                <a:blip r:embed="rId16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 rot="16200000">
                <a:off x="-1101440" y="5073009"/>
                <a:ext cx="27967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01440" y="5073009"/>
                <a:ext cx="2796793" cy="276999"/>
              </a:xfrm>
              <a:prstGeom prst="rect">
                <a:avLst/>
              </a:prstGeom>
              <a:blipFill>
                <a:blip r:embed="rId17"/>
                <a:stretch>
                  <a:fillRect r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7876575" y="1149910"/>
            <a:ext cx="2613558" cy="375641"/>
            <a:chOff x="704250" y="1092760"/>
            <a:chExt cx="2613558" cy="375641"/>
          </a:xfrm>
        </p:grpSpPr>
        <p:sp>
          <p:nvSpPr>
            <p:cNvPr id="60" name="Rounded Rectangle 59"/>
            <p:cNvSpPr/>
            <p:nvPr/>
          </p:nvSpPr>
          <p:spPr>
            <a:xfrm>
              <a:off x="714374" y="1092760"/>
              <a:ext cx="2603434" cy="369332"/>
            </a:xfrm>
            <a:prstGeom prst="roundRect">
              <a:avLst/>
            </a:prstGeom>
            <a:gradFill flip="none" rotWithShape="1">
              <a:gsLst>
                <a:gs pos="0">
                  <a:srgbClr val="305885">
                    <a:shade val="30000"/>
                    <a:satMod val="115000"/>
                  </a:srgbClr>
                </a:gs>
                <a:gs pos="50000">
                  <a:srgbClr val="305885">
                    <a:shade val="67500"/>
                    <a:satMod val="115000"/>
                  </a:srgbClr>
                </a:gs>
                <a:gs pos="100000">
                  <a:srgbClr val="305885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4250" y="1099069"/>
              <a:ext cx="2603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14375" y="1504950"/>
            <a:ext cx="9500142" cy="2981325"/>
          </a:xfrm>
          <a:prstGeom prst="roundRect">
            <a:avLst>
              <a:gd name="adj" fmla="val 12524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P2.4-654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</a:t>
            </a:r>
            <a:r>
              <a:rPr lang="en-GB" sz="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overlayed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703086" y="37433"/>
            <a:ext cx="1536711" cy="1002269"/>
            <a:chOff x="10062494" y="261099"/>
            <a:chExt cx="2197038" cy="1432945"/>
          </a:xfrm>
        </p:grpSpPr>
        <p:sp>
          <p:nvSpPr>
            <p:cNvPr id="13" name="Rectangle 12"/>
            <p:cNvSpPr/>
            <p:nvPr/>
          </p:nvSpPr>
          <p:spPr>
            <a:xfrm>
              <a:off x="10062494" y="332544"/>
              <a:ext cx="1987862" cy="13615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2494" y="261099"/>
              <a:ext cx="1349886" cy="10801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509" b="98817" l="10000" r="90000">
                          <a14:foregroundMark x1="37250" y1="6509" x2="37250" y2="6509"/>
                          <a14:foregroundMark x1="63500" y1="23077" x2="63500" y2="23077"/>
                          <a14:foregroundMark x1="40000" y1="86391" x2="40000" y2="86391"/>
                          <a14:foregroundMark x1="46750" y1="86391" x2="46750" y2="86391"/>
                          <a14:foregroundMark x1="64500" y1="78698" x2="64500" y2="78698"/>
                          <a14:foregroundMark x1="46750" y1="98817" x2="46750" y2="988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5690" y="441136"/>
              <a:ext cx="1473842" cy="6226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4533" y="1172426"/>
              <a:ext cx="1583783" cy="3618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832460" y="1726689"/>
            <a:ext cx="90925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9BF8D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proposed optimisation scheme is able to improve model-observation correspondence by scaling the wet scavenging contributions of the different scavenging processes</a:t>
            </a:r>
          </a:p>
          <a:p>
            <a:pPr marL="285750" indent="-285750">
              <a:buClr>
                <a:srgbClr val="C9BF8D"/>
              </a:buClr>
              <a:buFont typeface="Wingdings" panose="05000000000000000000" pitchFamily="2" charset="2"/>
              <a:buChar char="ü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9BF8D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method is much more efficient than a brute force method, as it only requires one simulation</a:t>
            </a:r>
          </a:p>
          <a:p>
            <a:pPr marL="285750" indent="-285750">
              <a:buClr>
                <a:srgbClr val="C9BF8D"/>
              </a:buClr>
              <a:buFont typeface="Wingdings" panose="05000000000000000000" pitchFamily="2" charset="2"/>
              <a:buChar char="ü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9BF8D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the modelling of wet deposition in ATM can aid CTBT monitoring by enhancing the quality of source reconstruction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8821" y="4939043"/>
            <a:ext cx="872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paper (pre-print): Van Leuven, S., De Meutter, P., Camps, J.,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Termonia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P. and Delcloo, A., 2023, An optimisation method to improve modelling of wet deposition in atmospheric transport models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applied to FLEXPART v10.4, </a:t>
            </a:r>
            <a:r>
              <a:rPr lang="en-GB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EGUsphere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https://doi.org/10.5194/egusphere-2023-357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8" y="4843746"/>
            <a:ext cx="1390924" cy="139092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36998" y="4843746"/>
            <a:ext cx="1390924" cy="1390924"/>
          </a:xfrm>
          <a:prstGeom prst="roundRect">
            <a:avLst/>
          </a:prstGeom>
          <a:noFill/>
          <a:ln w="38100">
            <a:solidFill>
              <a:srgbClr val="C9B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874</Words>
  <Application>Microsoft Office PowerPoint</Application>
  <PresentationFormat>Widescreen</PresentationFormat>
  <Paragraphs>116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Van Leuven Stijn</cp:lastModifiedBy>
  <cp:revision>369</cp:revision>
  <dcterms:created xsi:type="dcterms:W3CDTF">2023-04-18T13:25:54Z</dcterms:created>
  <dcterms:modified xsi:type="dcterms:W3CDTF">2023-06-09T14:51:31Z</dcterms:modified>
</cp:coreProperties>
</file>