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63" d="100"/>
          <a:sy n="63" d="100"/>
        </p:scale>
        <p:origin x="9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P2.4-592</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4631"/>
            <a:ext cx="8547316" cy="1200329"/>
          </a:xfrm>
          <a:prstGeom prst="rect">
            <a:avLst/>
          </a:prstGeom>
          <a:noFill/>
        </p:spPr>
        <p:txBody>
          <a:bodyPr wrap="square" rtlCol="0">
            <a:spAutoFit/>
          </a:bodyPr>
          <a:lstStyle/>
          <a:p>
            <a:pPr algn="ctr"/>
            <a:r>
              <a:rPr lang="en-ID"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Recent Developments of Molten Salt Reactor Technology and its Possible </a:t>
            </a:r>
            <a:r>
              <a:rPr lang="en-ID"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I</a:t>
            </a:r>
            <a:r>
              <a:rPr lang="en-ID"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mpact on Global Radioxenon Emission</a:t>
            </a:r>
            <a:endParaRPr lang="en-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AT" sz="1500" dirty="0">
                <a:solidFill>
                  <a:schemeClr val="bg1"/>
                </a:solidFill>
                <a:latin typeface="Arial" panose="020B0604020202020204" pitchFamily="34" charset="0"/>
                <a:cs typeface="Arial" panose="020B0604020202020204" pitchFamily="34" charset="0"/>
              </a:rPr>
              <a:t>[</a:t>
            </a:r>
            <a:r>
              <a:rPr lang="en-US" sz="1500" dirty="0">
                <a:solidFill>
                  <a:schemeClr val="bg1"/>
                </a:solidFill>
                <a:effectLst/>
                <a:latin typeface="Arial" panose="020B0604020202020204" pitchFamily="34" charset="0"/>
                <a:ea typeface="Arial MT"/>
                <a:cs typeface="Arial" panose="020B0604020202020204" pitchFamily="34" charset="0"/>
              </a:rPr>
              <a:t>Sri Sundari Retnoasih</a:t>
            </a:r>
            <a:r>
              <a:rPr lang="en-US" sz="1500" baseline="30000" dirty="0">
                <a:solidFill>
                  <a:schemeClr val="bg1"/>
                </a:solidFill>
                <a:effectLst/>
                <a:latin typeface="Arial" panose="020B0604020202020204" pitchFamily="34" charset="0"/>
                <a:ea typeface="Arial MT"/>
                <a:cs typeface="Arial" panose="020B0604020202020204" pitchFamily="34" charset="0"/>
              </a:rPr>
              <a:t>1</a:t>
            </a:r>
            <a:r>
              <a:rPr lang="en-US" sz="1500" dirty="0">
                <a:solidFill>
                  <a:schemeClr val="bg1"/>
                </a:solidFill>
                <a:latin typeface="Arial" panose="020B0604020202020204" pitchFamily="34" charset="0"/>
                <a:cs typeface="Arial" panose="020B0604020202020204" pitchFamily="34" charset="0"/>
              </a:rPr>
              <a:t>, Tatiana Boitsova</a:t>
            </a:r>
            <a:r>
              <a:rPr lang="en-US" sz="1500" baseline="30000" dirty="0">
                <a:solidFill>
                  <a:schemeClr val="bg1"/>
                </a:solidFill>
                <a:effectLst/>
                <a:latin typeface="Arial" panose="020B0604020202020204" pitchFamily="34" charset="0"/>
                <a:ea typeface="Arial MT"/>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a:t>
            </a:r>
          </a:p>
          <a:p>
            <a:pPr algn="ctr"/>
            <a:r>
              <a:rPr lang="en-US" sz="1200" baseline="30000" dirty="0">
                <a:solidFill>
                  <a:schemeClr val="bg1"/>
                </a:solidFill>
                <a:effectLst/>
                <a:latin typeface="Arial" panose="020B0604020202020204" pitchFamily="34" charset="0"/>
                <a:ea typeface="Arial MT"/>
                <a:cs typeface="Arial" panose="020B0604020202020204" pitchFamily="34" charset="0"/>
              </a:rPr>
              <a:t>1</a:t>
            </a:r>
            <a:r>
              <a:rPr lang="en-US" sz="1200" dirty="0">
                <a:solidFill>
                  <a:schemeClr val="bg1"/>
                </a:solidFill>
                <a:latin typeface="Arial" panose="020B0604020202020204" pitchFamily="34" charset="0"/>
                <a:cs typeface="Arial" panose="020B0604020202020204" pitchFamily="34" charset="0"/>
              </a:rPr>
              <a:t>National Research and Innovation Agency of Republic of Indonesia (BRIN)</a:t>
            </a:r>
            <a:br>
              <a:rPr lang="en-US" sz="1200" dirty="0">
                <a:solidFill>
                  <a:schemeClr val="bg1"/>
                </a:solidFill>
                <a:latin typeface="Arial" panose="020B0604020202020204" pitchFamily="34" charset="0"/>
                <a:cs typeface="Arial" panose="020B0604020202020204" pitchFamily="34" charset="0"/>
              </a:rPr>
            </a:br>
            <a:r>
              <a:rPr lang="en-US" sz="1200" baseline="30000" dirty="0">
                <a:solidFill>
                  <a:schemeClr val="bg1"/>
                </a:solidFill>
                <a:effectLst/>
                <a:latin typeface="Arial" panose="020B0604020202020204" pitchFamily="34" charset="0"/>
                <a:ea typeface="Arial MT"/>
                <a:cs typeface="Arial" panose="020B0604020202020204" pitchFamily="34" charset="0"/>
              </a:rPr>
              <a:t>2</a:t>
            </a:r>
            <a:r>
              <a:rPr lang="en-US" sz="1200" dirty="0">
                <a:solidFill>
                  <a:schemeClr val="bg1"/>
                </a:solidFill>
                <a:latin typeface="Arial" panose="020B0604020202020204" pitchFamily="34" charset="0"/>
                <a:cs typeface="Arial" panose="020B0604020202020204" pitchFamily="34" charset="0"/>
              </a:rPr>
              <a:t>CTBTO Preparatory Commission OSI/T</a:t>
            </a:r>
            <a:endParaRPr lang="en-AT"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E13C30A-5B07-A349-324E-AF6C1E0F1341}"/>
              </a:ext>
            </a:extLst>
          </p:cNvPr>
          <p:cNvPicPr>
            <a:picLocks noChangeAspect="1"/>
          </p:cNvPicPr>
          <p:nvPr/>
        </p:nvPicPr>
        <p:blipFill rotWithShape="1">
          <a:blip r:embed="rId2"/>
          <a:srcRect l="28158" t="34369" r="36712" b="33122"/>
          <a:stretch/>
        </p:blipFill>
        <p:spPr>
          <a:xfrm>
            <a:off x="189977" y="2500218"/>
            <a:ext cx="3544284" cy="2153445"/>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17C93FD3-158F-D8A7-66D1-EADAC65BD5BD}"/>
              </a:ext>
            </a:extLst>
          </p:cNvPr>
          <p:cNvSpPr/>
          <p:nvPr/>
        </p:nvSpPr>
        <p:spPr>
          <a:xfrm>
            <a:off x="169684" y="1956499"/>
            <a:ext cx="1295035" cy="369332"/>
          </a:xfrm>
          <a:prstGeom prst="rect">
            <a:avLst/>
          </a:prstGeom>
          <a:noFill/>
        </p:spPr>
        <p:txBody>
          <a:bodyPr wrap="non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Background</a:t>
            </a:r>
          </a:p>
        </p:txBody>
      </p:sp>
      <p:sp>
        <p:nvSpPr>
          <p:cNvPr id="19" name="Rectangle 18">
            <a:extLst>
              <a:ext uri="{FF2B5EF4-FFF2-40B4-BE49-F238E27FC236}">
                <a16:creationId xmlns:a16="http://schemas.microsoft.com/office/drawing/2014/main" id="{173C7A37-2394-0390-7C55-24F77D17A125}"/>
              </a:ext>
            </a:extLst>
          </p:cNvPr>
          <p:cNvSpPr/>
          <p:nvPr/>
        </p:nvSpPr>
        <p:spPr>
          <a:xfrm>
            <a:off x="3495244" y="1069976"/>
            <a:ext cx="1163460" cy="369332"/>
          </a:xfrm>
          <a:prstGeom prst="rect">
            <a:avLst/>
          </a:prstGeom>
          <a:noFill/>
        </p:spPr>
        <p:txBody>
          <a:bodyPr wrap="non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Objectives</a:t>
            </a:r>
          </a:p>
        </p:txBody>
      </p:sp>
      <p:sp>
        <p:nvSpPr>
          <p:cNvPr id="25" name="Arrow: Bent 24">
            <a:extLst>
              <a:ext uri="{FF2B5EF4-FFF2-40B4-BE49-F238E27FC236}">
                <a16:creationId xmlns:a16="http://schemas.microsoft.com/office/drawing/2014/main" id="{9D8423DE-97FE-15D2-57F4-A5351C8A8B1E}"/>
              </a:ext>
            </a:extLst>
          </p:cNvPr>
          <p:cNvSpPr/>
          <p:nvPr/>
        </p:nvSpPr>
        <p:spPr>
          <a:xfrm rot="16200000" flipV="1">
            <a:off x="3748520" y="3649479"/>
            <a:ext cx="595124" cy="498077"/>
          </a:xfrm>
          <a:prstGeom prst="ben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5" name="TextBox 4">
            <a:extLst>
              <a:ext uri="{FF2B5EF4-FFF2-40B4-BE49-F238E27FC236}">
                <a16:creationId xmlns:a16="http://schemas.microsoft.com/office/drawing/2014/main" id="{41500B4B-3CE5-544A-4D99-9EF6BF570E55}"/>
              </a:ext>
            </a:extLst>
          </p:cNvPr>
          <p:cNvSpPr txBox="1"/>
          <p:nvPr/>
        </p:nvSpPr>
        <p:spPr>
          <a:xfrm>
            <a:off x="50488" y="4794474"/>
            <a:ext cx="4676382" cy="892552"/>
          </a:xfrm>
          <a:prstGeom prst="rect">
            <a:avLst/>
          </a:prstGeom>
          <a:noFill/>
        </p:spPr>
        <p:txBody>
          <a:bodyPr wrap="square">
            <a:spAutoFit/>
          </a:bodyPr>
          <a:lstStyle/>
          <a:p>
            <a:pPr algn="just"/>
            <a:r>
              <a:rPr lang="en-US" sz="1300" dirty="0">
                <a:effectLst/>
                <a:latin typeface="Arial" panose="020B0604020202020204" pitchFamily="34" charset="0"/>
                <a:ea typeface="Calibri" panose="020F0502020204030204" pitchFamily="34" charset="0"/>
                <a:cs typeface="Arial" panose="020B0604020202020204" pitchFamily="34" charset="0"/>
              </a:rPr>
              <a:t>Radioxenon is a gaseous fission product produced during nuclear weapon testing. Besides nuclear testing, the biggest radioxenon emission comes from the medical isotope production facilities</a:t>
            </a:r>
            <a:r>
              <a:rPr lang="en-US" sz="1300" dirty="0">
                <a:latin typeface="Arial" panose="020B0604020202020204" pitchFamily="34" charset="0"/>
                <a:ea typeface="Calibri" panose="020F0502020204030204" pitchFamily="34" charset="0"/>
                <a:cs typeface="Arial" panose="020B0604020202020204" pitchFamily="34" charset="0"/>
              </a:rPr>
              <a:t> and nuclear power plant.</a:t>
            </a:r>
            <a:endParaRPr lang="en-ID" sz="13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73DBD2-7AB3-BE66-64C0-0B10634EA797}"/>
              </a:ext>
            </a:extLst>
          </p:cNvPr>
          <p:cNvSpPr txBox="1"/>
          <p:nvPr/>
        </p:nvSpPr>
        <p:spPr>
          <a:xfrm>
            <a:off x="7283157" y="1889590"/>
            <a:ext cx="2027606" cy="692497"/>
          </a:xfrm>
          <a:prstGeom prst="rect">
            <a:avLst/>
          </a:prstGeom>
          <a:noFill/>
        </p:spPr>
        <p:txBody>
          <a:bodyPr wrap="square">
            <a:spAutoFit/>
          </a:bodyPr>
          <a:lstStyle/>
          <a:p>
            <a:pPr algn="just"/>
            <a:r>
              <a:rPr lang="en-US" sz="1300" dirty="0">
                <a:effectLst/>
                <a:latin typeface="Arial" panose="020B0604020202020204" pitchFamily="34" charset="0"/>
                <a:ea typeface="Calibri" panose="020F0502020204030204" pitchFamily="34" charset="0"/>
                <a:cs typeface="Arial" panose="020B0604020202020204" pitchFamily="34" charset="0"/>
              </a:rPr>
              <a:t>Several countries are progressively developing MSR.</a:t>
            </a:r>
            <a:endParaRPr lang="en-ID" sz="13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F807E45-BFEB-43B8-69CF-7CBE43C78D30}"/>
              </a:ext>
            </a:extLst>
          </p:cNvPr>
          <p:cNvPicPr>
            <a:picLocks noChangeAspect="1"/>
          </p:cNvPicPr>
          <p:nvPr/>
        </p:nvPicPr>
        <p:blipFill rotWithShape="1">
          <a:blip r:embed="rId3"/>
          <a:srcRect l="31937" t="18222" r="10417" b="10222"/>
          <a:stretch/>
        </p:blipFill>
        <p:spPr>
          <a:xfrm>
            <a:off x="5072228" y="3646183"/>
            <a:ext cx="4209542" cy="2362938"/>
          </a:xfrm>
          <a:prstGeom prst="rect">
            <a:avLst/>
          </a:prstGeom>
          <a:ln>
            <a:noFill/>
          </a:ln>
          <a:effectLst>
            <a:outerShdw blurRad="292100" dist="139700" dir="2700000" algn="tl" rotWithShape="0">
              <a:srgbClr val="333333">
                <a:alpha val="65000"/>
              </a:srgbClr>
            </a:outerShdw>
          </a:effectLst>
        </p:spPr>
      </p:pic>
      <p:sp>
        <p:nvSpPr>
          <p:cNvPr id="15" name="Arrow: Bent 14">
            <a:extLst>
              <a:ext uri="{FF2B5EF4-FFF2-40B4-BE49-F238E27FC236}">
                <a16:creationId xmlns:a16="http://schemas.microsoft.com/office/drawing/2014/main" id="{72877EA1-A262-87AE-1670-FFF31C203298}"/>
              </a:ext>
            </a:extLst>
          </p:cNvPr>
          <p:cNvSpPr/>
          <p:nvPr/>
        </p:nvSpPr>
        <p:spPr>
          <a:xfrm rot="16200000" flipH="1" flipV="1">
            <a:off x="7401915" y="2819185"/>
            <a:ext cx="485120" cy="676598"/>
          </a:xfrm>
          <a:prstGeom prst="ben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16" name="Rectangle 15">
            <a:extLst>
              <a:ext uri="{FF2B5EF4-FFF2-40B4-BE49-F238E27FC236}">
                <a16:creationId xmlns:a16="http://schemas.microsoft.com/office/drawing/2014/main" id="{4C745660-4BF6-BDB0-3ADB-36928EEBC572}"/>
              </a:ext>
            </a:extLst>
          </p:cNvPr>
          <p:cNvSpPr/>
          <p:nvPr/>
        </p:nvSpPr>
        <p:spPr>
          <a:xfrm>
            <a:off x="8147303" y="3111313"/>
            <a:ext cx="1163460" cy="369332"/>
          </a:xfrm>
          <a:prstGeom prst="rect">
            <a:avLst/>
          </a:prstGeom>
          <a:noFill/>
        </p:spPr>
        <p:txBody>
          <a:bodyPr wrap="non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Objectives</a:t>
            </a:r>
          </a:p>
        </p:txBody>
      </p:sp>
      <p:sp>
        <p:nvSpPr>
          <p:cNvPr id="30" name="TextBox 29">
            <a:extLst>
              <a:ext uri="{FF2B5EF4-FFF2-40B4-BE49-F238E27FC236}">
                <a16:creationId xmlns:a16="http://schemas.microsoft.com/office/drawing/2014/main" id="{FEF7AC9D-06D2-E47C-02B5-863F4EF2BF78}"/>
              </a:ext>
            </a:extLst>
          </p:cNvPr>
          <p:cNvSpPr txBox="1"/>
          <p:nvPr/>
        </p:nvSpPr>
        <p:spPr>
          <a:xfrm>
            <a:off x="9485027" y="4008818"/>
            <a:ext cx="2516996" cy="1692771"/>
          </a:xfrm>
          <a:prstGeom prst="rect">
            <a:avLst/>
          </a:prstGeom>
          <a:noFill/>
        </p:spPr>
        <p:txBody>
          <a:bodyPr wrap="square">
            <a:spAutoFit/>
          </a:bodyPr>
          <a:lstStyle/>
          <a:p>
            <a:pPr marL="0" marR="0" algn="just">
              <a:spcBef>
                <a:spcPts val="0"/>
              </a:spcBef>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Because of the significant production of these isotopes in MSRs, it will potentially have effects on the IMS radioxenon stations which can be affected during certain periods based on the roadmap of the MSR’s development.</a:t>
            </a:r>
            <a:endParaRPr lang="en-ID"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10002A3-C45D-E939-FF43-4B9204F76465}"/>
              </a:ext>
            </a:extLst>
          </p:cNvPr>
          <p:cNvSpPr txBox="1"/>
          <p:nvPr/>
        </p:nvSpPr>
        <p:spPr>
          <a:xfrm>
            <a:off x="4625238" y="5957623"/>
            <a:ext cx="6182360" cy="215444"/>
          </a:xfrm>
          <a:prstGeom prst="rect">
            <a:avLst/>
          </a:prstGeom>
          <a:noFill/>
        </p:spPr>
        <p:txBody>
          <a:bodyPr wrap="square">
            <a:spAutoFit/>
          </a:bodyPr>
          <a:lstStyle/>
          <a:p>
            <a:r>
              <a:rPr lang="en-ID" sz="800" dirty="0">
                <a:latin typeface="Arial" panose="020B0604020202020204" pitchFamily="34" charset="0"/>
                <a:cs typeface="Arial" panose="020B0604020202020204" pitchFamily="34" charset="0"/>
              </a:rPr>
              <a:t>https://www.ctbto.org/sites/default/files/2022-07/ims_map_front_back_august_2021_webfriendly.pdf</a:t>
            </a:r>
          </a:p>
        </p:txBody>
      </p:sp>
      <p:pic>
        <p:nvPicPr>
          <p:cNvPr id="10" name="Picture 9">
            <a:extLst>
              <a:ext uri="{FF2B5EF4-FFF2-40B4-BE49-F238E27FC236}">
                <a16:creationId xmlns:a16="http://schemas.microsoft.com/office/drawing/2014/main" id="{B18C32E1-B213-B189-F0F1-67DA5FB492EB}"/>
              </a:ext>
            </a:extLst>
          </p:cNvPr>
          <p:cNvPicPr>
            <a:picLocks noChangeAspect="1"/>
          </p:cNvPicPr>
          <p:nvPr/>
        </p:nvPicPr>
        <p:blipFill rotWithShape="1">
          <a:blip r:embed="rId4"/>
          <a:srcRect l="38211" t="35406" r="24671" b="19408"/>
          <a:stretch/>
        </p:blipFill>
        <p:spPr>
          <a:xfrm>
            <a:off x="4044697" y="1403629"/>
            <a:ext cx="3096949" cy="212063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0A254485-169B-49FA-0837-07D75ECCEF5C}"/>
              </a:ext>
            </a:extLst>
          </p:cNvPr>
          <p:cNvSpPr txBox="1"/>
          <p:nvPr/>
        </p:nvSpPr>
        <p:spPr>
          <a:xfrm>
            <a:off x="4295121" y="6255260"/>
            <a:ext cx="7487920" cy="523220"/>
          </a:xfrm>
          <a:prstGeom prst="rect">
            <a:avLst/>
          </a:prstGeom>
          <a:noFill/>
        </p:spPr>
        <p:txBody>
          <a:bodyPr wrap="square">
            <a:spAutoFit/>
          </a:bodyPr>
          <a:lstStyle/>
          <a:p>
            <a:r>
              <a:rPr lang="en-ID" sz="1400" i="1" dirty="0">
                <a:latin typeface="Arial" panose="020B0604020202020204" pitchFamily="34" charset="0"/>
                <a:cs typeface="Arial" panose="020B0604020202020204" pitchFamily="34" charset="0"/>
              </a:rPr>
              <a:t>If you want to learn more about this, come see my e-poster during session 3 (L9) on 22.06.2023 or access it online on the SnT2023 Conference platform!</a:t>
            </a:r>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TotalTime>
  <Words>184</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Sri Sundari Retnoasih</cp:lastModifiedBy>
  <cp:revision>31</cp:revision>
  <dcterms:created xsi:type="dcterms:W3CDTF">2023-04-18T13:25:54Z</dcterms:created>
  <dcterms:modified xsi:type="dcterms:W3CDTF">2023-06-10T13:50:07Z</dcterms:modified>
</cp:coreProperties>
</file>