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63" d="100"/>
          <a:sy n="63" d="100"/>
        </p:scale>
        <p:origin x="11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2023\SnT2023\Chart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320506280525067"/>
          <c:y val="5.4983643745993127E-2"/>
          <c:w val="0.80140045355138823"/>
          <c:h val="0.75853303305771536"/>
        </c:manualLayout>
      </c:layout>
      <c:bar3DChart>
        <c:barDir val="col"/>
        <c:grouping val="clustered"/>
        <c:varyColors val="0"/>
        <c:ser>
          <c:idx val="0"/>
          <c:order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sp3d/>
          </c:spPr>
          <c:invertIfNegative val="0"/>
          <c:dLbls>
            <c:dLbl>
              <c:idx val="0"/>
              <c:layout>
                <c:manualLayout>
                  <c:x val="1.9142419601838024E-3"/>
                  <c:y val="-6.1789677974118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3A-43C6-9D31-1202C8021444}"/>
                </c:ext>
              </c:extLst>
            </c:dLbl>
            <c:dLbl>
              <c:idx val="1"/>
              <c:layout>
                <c:manualLayout>
                  <c:x val="-7.0188061054934116E-17"/>
                  <c:y val="-2.2764618200990835E-2"/>
                </c:manualLayout>
              </c:layout>
              <c:tx>
                <c:rich>
                  <a:bodyPr/>
                  <a:lstStyle/>
                  <a:p>
                    <a:r>
                      <a:rPr lang="en-US" dirty="0"/>
                      <a:t>1E+9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F3A-43C6-9D31-1202C8021444}"/>
                </c:ext>
              </c:extLst>
            </c:dLbl>
            <c:dLbl>
              <c:idx val="2"/>
              <c:layout>
                <c:manualLayout>
                  <c:x val="5.7427258805513018E-3"/>
                  <c:y val="-4.5529236401981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3A-43C6-9D31-1202C8021444}"/>
                </c:ext>
              </c:extLst>
            </c:dLbl>
            <c:dLbl>
              <c:idx val="3"/>
              <c:layout>
                <c:manualLayout>
                  <c:x val="0"/>
                  <c:y val="-3.9025059773127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3A-43C6-9D31-1202C80214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Sheet1!$C$8:$C$11</c:f>
              <c:strCache>
                <c:ptCount val="4"/>
                <c:pt idx="0">
                  <c:v>MIPFs</c:v>
                </c:pt>
                <c:pt idx="1">
                  <c:v>Conventional NPP</c:v>
                </c:pt>
                <c:pt idx="2">
                  <c:v>Nuclear Explosion</c:v>
                </c:pt>
                <c:pt idx="3">
                  <c:v>Estimated MSR</c:v>
                </c:pt>
              </c:strCache>
            </c:strRef>
          </c:cat>
          <c:val>
            <c:numRef>
              <c:f>Sheet1!$D$8:$D$11</c:f>
              <c:numCache>
                <c:formatCode>@</c:formatCode>
                <c:ptCount val="4"/>
                <c:pt idx="0">
                  <c:v>10000000000000</c:v>
                </c:pt>
                <c:pt idx="1">
                  <c:v>1000000000</c:v>
                </c:pt>
                <c:pt idx="2">
                  <c:v>1E+16</c:v>
                </c:pt>
                <c:pt idx="3" formatCode="General">
                  <c:v>10000000000000</c:v>
                </c:pt>
              </c:numCache>
            </c:numRef>
          </c:val>
          <c:extLst>
            <c:ext xmlns:c16="http://schemas.microsoft.com/office/drawing/2014/chart" uri="{C3380CC4-5D6E-409C-BE32-E72D297353CC}">
              <c16:uniqueId val="{00000004-DF3A-43C6-9D31-1202C8021444}"/>
            </c:ext>
          </c:extLst>
        </c:ser>
        <c:dLbls>
          <c:showLegendKey val="0"/>
          <c:showVal val="1"/>
          <c:showCatName val="0"/>
          <c:showSerName val="0"/>
          <c:showPercent val="0"/>
          <c:showBubbleSize val="0"/>
        </c:dLbls>
        <c:gapWidth val="150"/>
        <c:gapDepth val="0"/>
        <c:shape val="box"/>
        <c:axId val="1404699647"/>
        <c:axId val="1624386207"/>
        <c:axId val="0"/>
      </c:bar3DChart>
      <c:catAx>
        <c:axId val="14046996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4386207"/>
        <c:crosses val="autoZero"/>
        <c:auto val="1"/>
        <c:lblAlgn val="ctr"/>
        <c:lblOffset val="100"/>
        <c:noMultiLvlLbl val="0"/>
      </c:catAx>
      <c:valAx>
        <c:axId val="1624386207"/>
        <c:scaling>
          <c:logBase val="1000"/>
          <c:orientation val="minMax"/>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699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9E4B7-E576-4A25-99F7-C05616587F04}" type="doc">
      <dgm:prSet loTypeId="urn:microsoft.com/office/officeart/2005/8/layout/gear1" loCatId="cycle" qsTypeId="urn:microsoft.com/office/officeart/2005/8/quickstyle/simple1" qsCatId="simple" csTypeId="urn:microsoft.com/office/officeart/2005/8/colors/accent1_1" csCatId="accent1" phldr="1"/>
      <dgm:spPr/>
      <dgm:t>
        <a:bodyPr/>
        <a:lstStyle/>
        <a:p>
          <a:endParaRPr lang="en-ID"/>
        </a:p>
      </dgm:t>
    </dgm:pt>
    <dgm:pt modelId="{FA7EB7EE-FDB5-483F-9E50-8586EA44F9F7}">
      <dgm:prSet phldrT="[Text]" custT="1"/>
      <dgm:spPr/>
      <dgm:t>
        <a:bodyPr/>
        <a:lstStyle/>
        <a:p>
          <a:r>
            <a:rPr lang="en-US" sz="1400" dirty="0"/>
            <a:t>China</a:t>
          </a:r>
          <a:endParaRPr lang="en-ID" sz="1400" dirty="0"/>
        </a:p>
      </dgm:t>
    </dgm:pt>
    <dgm:pt modelId="{7B4151A4-55A8-4707-9014-BF6BA44F96D8}" type="parTrans" cxnId="{187BE75F-87F4-4989-8ADC-A48487E25030}">
      <dgm:prSet/>
      <dgm:spPr/>
      <dgm:t>
        <a:bodyPr/>
        <a:lstStyle/>
        <a:p>
          <a:endParaRPr lang="en-ID" sz="1200"/>
        </a:p>
      </dgm:t>
    </dgm:pt>
    <dgm:pt modelId="{677C4A80-BF01-41B6-8B15-F5B440C33785}" type="sibTrans" cxnId="{187BE75F-87F4-4989-8ADC-A48487E25030}">
      <dgm:prSet/>
      <dgm:spPr/>
      <dgm:t>
        <a:bodyPr/>
        <a:lstStyle/>
        <a:p>
          <a:endParaRPr lang="en-ID" sz="1200"/>
        </a:p>
      </dgm:t>
    </dgm:pt>
    <dgm:pt modelId="{71DD079C-D26E-4D8A-A717-61D4238C6019}">
      <dgm:prSet phldrT="[Text]" custT="1"/>
      <dgm:spPr/>
      <dgm:t>
        <a:bodyPr/>
        <a:lstStyle/>
        <a:p>
          <a:r>
            <a:rPr lang="en-US" sz="1200" dirty="0"/>
            <a:t>US</a:t>
          </a:r>
          <a:endParaRPr lang="en-ID" sz="1200" dirty="0"/>
        </a:p>
      </dgm:t>
    </dgm:pt>
    <dgm:pt modelId="{FEB6E8CF-4DB7-4C4B-95D1-CA5D1E8DFC09}" type="parTrans" cxnId="{F0CE8953-1161-4ED1-A040-C9D5D65CB46D}">
      <dgm:prSet/>
      <dgm:spPr/>
      <dgm:t>
        <a:bodyPr/>
        <a:lstStyle/>
        <a:p>
          <a:endParaRPr lang="en-ID" sz="1200"/>
        </a:p>
      </dgm:t>
    </dgm:pt>
    <dgm:pt modelId="{CEED1341-03AC-4075-A661-1ADF1167679F}" type="sibTrans" cxnId="{F0CE8953-1161-4ED1-A040-C9D5D65CB46D}">
      <dgm:prSet/>
      <dgm:spPr/>
      <dgm:t>
        <a:bodyPr/>
        <a:lstStyle/>
        <a:p>
          <a:endParaRPr lang="en-ID" sz="1200"/>
        </a:p>
      </dgm:t>
    </dgm:pt>
    <dgm:pt modelId="{92E1E5D1-97EE-4633-97C4-871250255FB6}">
      <dgm:prSet phldrT="[Text]" custT="1"/>
      <dgm:spPr/>
      <dgm:t>
        <a:bodyPr/>
        <a:lstStyle/>
        <a:p>
          <a:r>
            <a:rPr lang="en-US" sz="1200" dirty="0"/>
            <a:t>Russia</a:t>
          </a:r>
          <a:endParaRPr lang="en-ID" sz="1200" dirty="0"/>
        </a:p>
      </dgm:t>
    </dgm:pt>
    <dgm:pt modelId="{F45ABFDE-E375-415E-9BD2-3AB199DC7CAB}" type="parTrans" cxnId="{66B39F85-BD5A-4399-B315-26C1B1AD4C19}">
      <dgm:prSet/>
      <dgm:spPr/>
      <dgm:t>
        <a:bodyPr/>
        <a:lstStyle/>
        <a:p>
          <a:endParaRPr lang="en-ID" sz="1200"/>
        </a:p>
      </dgm:t>
    </dgm:pt>
    <dgm:pt modelId="{18B4836E-5E5E-41A6-B6F3-88DEE70F9CE7}" type="sibTrans" cxnId="{66B39F85-BD5A-4399-B315-26C1B1AD4C19}">
      <dgm:prSet/>
      <dgm:spPr/>
      <dgm:t>
        <a:bodyPr/>
        <a:lstStyle/>
        <a:p>
          <a:endParaRPr lang="en-ID" sz="1200"/>
        </a:p>
      </dgm:t>
    </dgm:pt>
    <dgm:pt modelId="{8BFEA837-C9F5-4F39-8316-0BDD0EFEC8A2}">
      <dgm:prSet phldrT="[Text]" custT="1"/>
      <dgm:spPr/>
      <dgm:t>
        <a:bodyPr/>
        <a:lstStyle/>
        <a:p>
          <a:r>
            <a:rPr lang="en-US" sz="1200" dirty="0"/>
            <a:t>Indonesia</a:t>
          </a:r>
          <a:endParaRPr lang="en-ID" sz="1200" dirty="0"/>
        </a:p>
      </dgm:t>
    </dgm:pt>
    <dgm:pt modelId="{A270C103-1AA8-4B9C-89EF-780846F74CD6}" type="parTrans" cxnId="{AA9CEF49-84BD-4FC8-A7FE-C8435E1BA1FA}">
      <dgm:prSet/>
      <dgm:spPr/>
      <dgm:t>
        <a:bodyPr/>
        <a:lstStyle/>
        <a:p>
          <a:endParaRPr lang="en-ID" sz="1200"/>
        </a:p>
      </dgm:t>
    </dgm:pt>
    <dgm:pt modelId="{990B0482-CEA8-4722-9C16-6D60C78DF544}" type="sibTrans" cxnId="{AA9CEF49-84BD-4FC8-A7FE-C8435E1BA1FA}">
      <dgm:prSet/>
      <dgm:spPr/>
      <dgm:t>
        <a:bodyPr/>
        <a:lstStyle/>
        <a:p>
          <a:endParaRPr lang="en-ID" sz="1200"/>
        </a:p>
      </dgm:t>
    </dgm:pt>
    <dgm:pt modelId="{C35D02AE-D2EA-41C0-B25E-5C0D94B1F426}">
      <dgm:prSet phldrT="[Text]" custT="1"/>
      <dgm:spPr/>
      <dgm:t>
        <a:bodyPr/>
        <a:lstStyle/>
        <a:p>
          <a:r>
            <a:rPr lang="en-US" sz="1200" dirty="0"/>
            <a:t>Denmark</a:t>
          </a:r>
          <a:endParaRPr lang="en-ID" sz="1200" dirty="0"/>
        </a:p>
      </dgm:t>
    </dgm:pt>
    <dgm:pt modelId="{66364FD3-1A91-4A6C-80B1-E508F827FB6B}" type="parTrans" cxnId="{66FC2ED4-E1AB-495E-857F-D40EABE98148}">
      <dgm:prSet/>
      <dgm:spPr/>
      <dgm:t>
        <a:bodyPr/>
        <a:lstStyle/>
        <a:p>
          <a:endParaRPr lang="en-ID" sz="1200"/>
        </a:p>
      </dgm:t>
    </dgm:pt>
    <dgm:pt modelId="{BBDD65B9-2351-4397-A781-42421790487C}" type="sibTrans" cxnId="{66FC2ED4-E1AB-495E-857F-D40EABE98148}">
      <dgm:prSet/>
      <dgm:spPr/>
      <dgm:t>
        <a:bodyPr/>
        <a:lstStyle/>
        <a:p>
          <a:endParaRPr lang="en-ID" sz="1200"/>
        </a:p>
      </dgm:t>
    </dgm:pt>
    <dgm:pt modelId="{0102A969-16C6-4522-B4D8-B9F1B6B37B30}">
      <dgm:prSet phldrT="[Text]" custT="1"/>
      <dgm:spPr/>
      <dgm:t>
        <a:bodyPr/>
        <a:lstStyle/>
        <a:p>
          <a:r>
            <a:rPr lang="en-US" sz="1200" dirty="0"/>
            <a:t>UK</a:t>
          </a:r>
          <a:endParaRPr lang="en-ID" sz="1200" dirty="0"/>
        </a:p>
      </dgm:t>
    </dgm:pt>
    <dgm:pt modelId="{90BEC378-0C5A-48A2-B442-B176F6C7A0EB}" type="parTrans" cxnId="{EC1B5E98-98C1-45CA-8844-28175427604F}">
      <dgm:prSet/>
      <dgm:spPr/>
      <dgm:t>
        <a:bodyPr/>
        <a:lstStyle/>
        <a:p>
          <a:endParaRPr lang="en-ID" sz="1200"/>
        </a:p>
      </dgm:t>
    </dgm:pt>
    <dgm:pt modelId="{67228D31-1526-4742-BF71-29B7A3752424}" type="sibTrans" cxnId="{EC1B5E98-98C1-45CA-8844-28175427604F}">
      <dgm:prSet/>
      <dgm:spPr/>
      <dgm:t>
        <a:bodyPr/>
        <a:lstStyle/>
        <a:p>
          <a:endParaRPr lang="en-ID" sz="1200"/>
        </a:p>
      </dgm:t>
    </dgm:pt>
    <dgm:pt modelId="{380978FC-106A-4ADC-AAD3-69BA3E7CE888}">
      <dgm:prSet phldrT="[Text]" custT="1"/>
      <dgm:spPr/>
      <dgm:t>
        <a:bodyPr/>
        <a:lstStyle/>
        <a:p>
          <a:endParaRPr lang="en-ID" sz="1200"/>
        </a:p>
      </dgm:t>
    </dgm:pt>
    <dgm:pt modelId="{5FD4277A-5B8E-494C-9B52-DAF3092EBE78}" type="parTrans" cxnId="{9CF6D5F2-4EF8-4120-8D7B-848F618EAA3F}">
      <dgm:prSet/>
      <dgm:spPr/>
      <dgm:t>
        <a:bodyPr/>
        <a:lstStyle/>
        <a:p>
          <a:endParaRPr lang="en-ID" sz="1200"/>
        </a:p>
      </dgm:t>
    </dgm:pt>
    <dgm:pt modelId="{B8870412-EE98-4F2E-837A-49B28A46DDF3}" type="sibTrans" cxnId="{9CF6D5F2-4EF8-4120-8D7B-848F618EAA3F}">
      <dgm:prSet/>
      <dgm:spPr/>
      <dgm:t>
        <a:bodyPr/>
        <a:lstStyle/>
        <a:p>
          <a:endParaRPr lang="en-ID" sz="1200"/>
        </a:p>
      </dgm:t>
    </dgm:pt>
    <dgm:pt modelId="{74DB27A6-27B6-47BD-BDB9-E2B0D9CBCF43}">
      <dgm:prSet phldrT="[Text]" custT="1"/>
      <dgm:spPr/>
      <dgm:t>
        <a:bodyPr/>
        <a:lstStyle/>
        <a:p>
          <a:r>
            <a:rPr lang="en-US" sz="1200" dirty="0"/>
            <a:t>Canada</a:t>
          </a:r>
          <a:endParaRPr lang="en-ID" sz="1200" dirty="0"/>
        </a:p>
      </dgm:t>
    </dgm:pt>
    <dgm:pt modelId="{A8739DC2-CB58-49B6-B4E0-E9F433E4F864}" type="parTrans" cxnId="{0FCCD2B9-5391-4D72-BCE4-9BC3BB1DE021}">
      <dgm:prSet/>
      <dgm:spPr/>
      <dgm:t>
        <a:bodyPr/>
        <a:lstStyle/>
        <a:p>
          <a:endParaRPr lang="en-ID" sz="1200"/>
        </a:p>
      </dgm:t>
    </dgm:pt>
    <dgm:pt modelId="{FEB54CA0-5E35-466E-94F9-F65A4CA02CAD}" type="sibTrans" cxnId="{0FCCD2B9-5391-4D72-BCE4-9BC3BB1DE021}">
      <dgm:prSet/>
      <dgm:spPr/>
      <dgm:t>
        <a:bodyPr/>
        <a:lstStyle/>
        <a:p>
          <a:endParaRPr lang="en-ID" sz="1200"/>
        </a:p>
      </dgm:t>
    </dgm:pt>
    <dgm:pt modelId="{8C1250E6-D1F4-4A06-B143-6C40F4B3A891}" type="pres">
      <dgm:prSet presAssocID="{1B69E4B7-E576-4A25-99F7-C05616587F04}" presName="composite" presStyleCnt="0">
        <dgm:presLayoutVars>
          <dgm:chMax val="3"/>
          <dgm:animLvl val="lvl"/>
          <dgm:resizeHandles val="exact"/>
        </dgm:presLayoutVars>
      </dgm:prSet>
      <dgm:spPr/>
    </dgm:pt>
    <dgm:pt modelId="{1C3E1E83-29D1-4770-8BD3-7A0B02B99101}" type="pres">
      <dgm:prSet presAssocID="{FA7EB7EE-FDB5-483F-9E50-8586EA44F9F7}" presName="gear1" presStyleLbl="node1" presStyleIdx="0" presStyleCnt="1" custLinFactNeighborX="-6290">
        <dgm:presLayoutVars>
          <dgm:chMax val="1"/>
          <dgm:bulletEnabled val="1"/>
        </dgm:presLayoutVars>
      </dgm:prSet>
      <dgm:spPr/>
    </dgm:pt>
    <dgm:pt modelId="{7A6E1E9C-5B00-4830-AA44-67EDB3147F75}" type="pres">
      <dgm:prSet presAssocID="{FA7EB7EE-FDB5-483F-9E50-8586EA44F9F7}" presName="gear1srcNode" presStyleLbl="node1" presStyleIdx="0" presStyleCnt="1"/>
      <dgm:spPr/>
    </dgm:pt>
    <dgm:pt modelId="{5E6621DB-104C-43DA-8376-0D2D8CB64613}" type="pres">
      <dgm:prSet presAssocID="{FA7EB7EE-FDB5-483F-9E50-8586EA44F9F7}" presName="gear1dstNode" presStyleLbl="node1" presStyleIdx="0" presStyleCnt="1"/>
      <dgm:spPr/>
    </dgm:pt>
    <dgm:pt modelId="{A1D93FE6-FFBF-48F8-81E8-A8B30E80D591}" type="pres">
      <dgm:prSet presAssocID="{FA7EB7EE-FDB5-483F-9E50-8586EA44F9F7}" presName="gear1ch" presStyleLbl="fgAcc1" presStyleIdx="0" presStyleCnt="1" custScaleX="123154" custScaleY="212384" custLinFactNeighborX="-35407" custLinFactNeighborY="51294">
        <dgm:presLayoutVars>
          <dgm:chMax val="0"/>
          <dgm:bulletEnabled val="1"/>
        </dgm:presLayoutVars>
      </dgm:prSet>
      <dgm:spPr/>
    </dgm:pt>
    <dgm:pt modelId="{8B3C7F01-4F61-4983-BE74-31DD939B2B4D}" type="pres">
      <dgm:prSet presAssocID="{677C4A80-BF01-41B6-8B15-F5B440C33785}" presName="connector1" presStyleLbl="sibTrans2D1" presStyleIdx="0" presStyleCnt="1" custLinFactNeighborX="-7168"/>
      <dgm:spPr/>
    </dgm:pt>
  </dgm:ptLst>
  <dgm:cxnLst>
    <dgm:cxn modelId="{9F57D414-7F7A-4F0B-AED1-F5320BD9C98F}" type="presOf" srcId="{FA7EB7EE-FDB5-483F-9E50-8586EA44F9F7}" destId="{7A6E1E9C-5B00-4830-AA44-67EDB3147F75}" srcOrd="1" destOrd="0" presId="urn:microsoft.com/office/officeart/2005/8/layout/gear1"/>
    <dgm:cxn modelId="{E99DD45C-85FA-4D84-BC2A-076B77952615}" type="presOf" srcId="{380978FC-106A-4ADC-AAD3-69BA3E7CE888}" destId="{A1D93FE6-FFBF-48F8-81E8-A8B30E80D591}" srcOrd="0" destOrd="6" presId="urn:microsoft.com/office/officeart/2005/8/layout/gear1"/>
    <dgm:cxn modelId="{187BE75F-87F4-4989-8ADC-A48487E25030}" srcId="{1B69E4B7-E576-4A25-99F7-C05616587F04}" destId="{FA7EB7EE-FDB5-483F-9E50-8586EA44F9F7}" srcOrd="0" destOrd="0" parTransId="{7B4151A4-55A8-4707-9014-BF6BA44F96D8}" sibTransId="{677C4A80-BF01-41B6-8B15-F5B440C33785}"/>
    <dgm:cxn modelId="{AA9CEF49-84BD-4FC8-A7FE-C8435E1BA1FA}" srcId="{FA7EB7EE-FDB5-483F-9E50-8586EA44F9F7}" destId="{8BFEA837-C9F5-4F39-8316-0BDD0EFEC8A2}" srcOrd="2" destOrd="0" parTransId="{A270C103-1AA8-4B9C-89EF-780846F74CD6}" sibTransId="{990B0482-CEA8-4722-9C16-6D60C78DF544}"/>
    <dgm:cxn modelId="{F0CE8953-1161-4ED1-A040-C9D5D65CB46D}" srcId="{FA7EB7EE-FDB5-483F-9E50-8586EA44F9F7}" destId="{71DD079C-D26E-4D8A-A717-61D4238C6019}" srcOrd="0" destOrd="0" parTransId="{FEB6E8CF-4DB7-4C4B-95D1-CA5D1E8DFC09}" sibTransId="{CEED1341-03AC-4075-A661-1ADF1167679F}"/>
    <dgm:cxn modelId="{8952CC7A-320D-49EA-B9FD-FF47DB616DE2}" type="presOf" srcId="{677C4A80-BF01-41B6-8B15-F5B440C33785}" destId="{8B3C7F01-4F61-4983-BE74-31DD939B2B4D}" srcOrd="0" destOrd="0" presId="urn:microsoft.com/office/officeart/2005/8/layout/gear1"/>
    <dgm:cxn modelId="{D0FAD37D-F962-444A-B274-BFCECE91489B}" type="presOf" srcId="{74DB27A6-27B6-47BD-BDB9-E2B0D9CBCF43}" destId="{A1D93FE6-FFBF-48F8-81E8-A8B30E80D591}" srcOrd="0" destOrd="4" presId="urn:microsoft.com/office/officeart/2005/8/layout/gear1"/>
    <dgm:cxn modelId="{66B39F85-BD5A-4399-B315-26C1B1AD4C19}" srcId="{FA7EB7EE-FDB5-483F-9E50-8586EA44F9F7}" destId="{92E1E5D1-97EE-4633-97C4-871250255FB6}" srcOrd="1" destOrd="0" parTransId="{F45ABFDE-E375-415E-9BD2-3AB199DC7CAB}" sibTransId="{18B4836E-5E5E-41A6-B6F3-88DEE70F9CE7}"/>
    <dgm:cxn modelId="{4AE4ED86-D2AF-4AA0-91D4-B1D27FA820F3}" type="presOf" srcId="{FA7EB7EE-FDB5-483F-9E50-8586EA44F9F7}" destId="{1C3E1E83-29D1-4770-8BD3-7A0B02B99101}" srcOrd="0" destOrd="0" presId="urn:microsoft.com/office/officeart/2005/8/layout/gear1"/>
    <dgm:cxn modelId="{EC1B5E98-98C1-45CA-8844-28175427604F}" srcId="{FA7EB7EE-FDB5-483F-9E50-8586EA44F9F7}" destId="{0102A969-16C6-4522-B4D8-B9F1B6B37B30}" srcOrd="5" destOrd="0" parTransId="{90BEC378-0C5A-48A2-B442-B176F6C7A0EB}" sibTransId="{67228D31-1526-4742-BF71-29B7A3752424}"/>
    <dgm:cxn modelId="{F30741AE-A50A-469F-98CC-C30834D0CC18}" type="presOf" srcId="{71DD079C-D26E-4D8A-A717-61D4238C6019}" destId="{A1D93FE6-FFBF-48F8-81E8-A8B30E80D591}" srcOrd="0" destOrd="0" presId="urn:microsoft.com/office/officeart/2005/8/layout/gear1"/>
    <dgm:cxn modelId="{0FCCD2B9-5391-4D72-BCE4-9BC3BB1DE021}" srcId="{FA7EB7EE-FDB5-483F-9E50-8586EA44F9F7}" destId="{74DB27A6-27B6-47BD-BDB9-E2B0D9CBCF43}" srcOrd="4" destOrd="0" parTransId="{A8739DC2-CB58-49B6-B4E0-E9F433E4F864}" sibTransId="{FEB54CA0-5E35-466E-94F9-F65A4CA02CAD}"/>
    <dgm:cxn modelId="{5133D9BB-9E4C-4F28-9987-283A10AF7BA6}" type="presOf" srcId="{1B69E4B7-E576-4A25-99F7-C05616587F04}" destId="{8C1250E6-D1F4-4A06-B143-6C40F4B3A891}" srcOrd="0" destOrd="0" presId="urn:microsoft.com/office/officeart/2005/8/layout/gear1"/>
    <dgm:cxn modelId="{036BBCCC-3C3D-41C6-A2C4-4A9A3F4BDE0C}" type="presOf" srcId="{8BFEA837-C9F5-4F39-8316-0BDD0EFEC8A2}" destId="{A1D93FE6-FFBF-48F8-81E8-A8B30E80D591}" srcOrd="0" destOrd="2" presId="urn:microsoft.com/office/officeart/2005/8/layout/gear1"/>
    <dgm:cxn modelId="{66FC2ED4-E1AB-495E-857F-D40EABE98148}" srcId="{FA7EB7EE-FDB5-483F-9E50-8586EA44F9F7}" destId="{C35D02AE-D2EA-41C0-B25E-5C0D94B1F426}" srcOrd="3" destOrd="0" parTransId="{66364FD3-1A91-4A6C-80B1-E508F827FB6B}" sibTransId="{BBDD65B9-2351-4397-A781-42421790487C}"/>
    <dgm:cxn modelId="{81B904E0-5A06-40C7-9CA8-0455CC19A706}" type="presOf" srcId="{92E1E5D1-97EE-4633-97C4-871250255FB6}" destId="{A1D93FE6-FFBF-48F8-81E8-A8B30E80D591}" srcOrd="0" destOrd="1" presId="urn:microsoft.com/office/officeart/2005/8/layout/gear1"/>
    <dgm:cxn modelId="{D9112AEA-348F-47F2-9210-113415F1520B}" type="presOf" srcId="{C35D02AE-D2EA-41C0-B25E-5C0D94B1F426}" destId="{A1D93FE6-FFBF-48F8-81E8-A8B30E80D591}" srcOrd="0" destOrd="3" presId="urn:microsoft.com/office/officeart/2005/8/layout/gear1"/>
    <dgm:cxn modelId="{401E6EEF-40FC-49AD-B5A9-82C84EE2A4CB}" type="presOf" srcId="{FA7EB7EE-FDB5-483F-9E50-8586EA44F9F7}" destId="{5E6621DB-104C-43DA-8376-0D2D8CB64613}" srcOrd="2" destOrd="0" presId="urn:microsoft.com/office/officeart/2005/8/layout/gear1"/>
    <dgm:cxn modelId="{9CF6D5F2-4EF8-4120-8D7B-848F618EAA3F}" srcId="{FA7EB7EE-FDB5-483F-9E50-8586EA44F9F7}" destId="{380978FC-106A-4ADC-AAD3-69BA3E7CE888}" srcOrd="6" destOrd="0" parTransId="{5FD4277A-5B8E-494C-9B52-DAF3092EBE78}" sibTransId="{B8870412-EE98-4F2E-837A-49B28A46DDF3}"/>
    <dgm:cxn modelId="{4AA167FA-4276-4442-8C91-466EE36A532A}" type="presOf" srcId="{0102A969-16C6-4522-B4D8-B9F1B6B37B30}" destId="{A1D93FE6-FFBF-48F8-81E8-A8B30E80D591}" srcOrd="0" destOrd="5" presId="urn:microsoft.com/office/officeart/2005/8/layout/gear1"/>
    <dgm:cxn modelId="{D4379282-4B8D-4983-A4C0-96A0B3BF2472}" type="presParOf" srcId="{8C1250E6-D1F4-4A06-B143-6C40F4B3A891}" destId="{1C3E1E83-29D1-4770-8BD3-7A0B02B99101}" srcOrd="0" destOrd="0" presId="urn:microsoft.com/office/officeart/2005/8/layout/gear1"/>
    <dgm:cxn modelId="{442D6566-F5B9-4F80-939A-CB03FD471613}" type="presParOf" srcId="{8C1250E6-D1F4-4A06-B143-6C40F4B3A891}" destId="{7A6E1E9C-5B00-4830-AA44-67EDB3147F75}" srcOrd="1" destOrd="0" presId="urn:microsoft.com/office/officeart/2005/8/layout/gear1"/>
    <dgm:cxn modelId="{F8135001-F15B-431A-A90C-42DDE62F154F}" type="presParOf" srcId="{8C1250E6-D1F4-4A06-B143-6C40F4B3A891}" destId="{5E6621DB-104C-43DA-8376-0D2D8CB64613}" srcOrd="2" destOrd="0" presId="urn:microsoft.com/office/officeart/2005/8/layout/gear1"/>
    <dgm:cxn modelId="{FB2BFA0E-0532-4177-A055-0DD89D7C62B3}" type="presParOf" srcId="{8C1250E6-D1F4-4A06-B143-6C40F4B3A891}" destId="{A1D93FE6-FFBF-48F8-81E8-A8B30E80D591}" srcOrd="3" destOrd="0" presId="urn:microsoft.com/office/officeart/2005/8/layout/gear1"/>
    <dgm:cxn modelId="{EB480A7C-2C5D-4022-8E06-B42766CB93F4}" type="presParOf" srcId="{8C1250E6-D1F4-4A06-B143-6C40F4B3A891}" destId="{8B3C7F01-4F61-4983-BE74-31DD939B2B4D}" srcOrd="4"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F1D30-2B30-40E5-9057-75E0907ABC92}" type="doc">
      <dgm:prSet loTypeId="urn:microsoft.com/office/officeart/2005/8/layout/arrow2" loCatId="process" qsTypeId="urn:microsoft.com/office/officeart/2005/8/quickstyle/simple1" qsCatId="simple" csTypeId="urn:microsoft.com/office/officeart/2005/8/colors/accent1_2" csCatId="accent1" phldr="1"/>
      <dgm:spPr/>
    </dgm:pt>
    <dgm:pt modelId="{19DAD797-6C60-4BA8-9ACC-0C140DCAE3CA}">
      <dgm:prSet phldrT="[Text]"/>
      <dgm:spPr/>
      <dgm:t>
        <a:bodyPr/>
        <a:lstStyle/>
        <a:p>
          <a:r>
            <a:rPr lang="en-US" dirty="0"/>
            <a:t>2020</a:t>
          </a:r>
          <a:endParaRPr lang="en-ID" dirty="0"/>
        </a:p>
      </dgm:t>
    </dgm:pt>
    <dgm:pt modelId="{38E0868E-1926-4A38-84E6-702DD259660B}" type="parTrans" cxnId="{DFE5484C-128C-4559-948D-510415F08B6B}">
      <dgm:prSet/>
      <dgm:spPr/>
      <dgm:t>
        <a:bodyPr/>
        <a:lstStyle/>
        <a:p>
          <a:endParaRPr lang="en-ID"/>
        </a:p>
      </dgm:t>
    </dgm:pt>
    <dgm:pt modelId="{63D2282F-A8C1-42B0-98B3-C5B656244360}" type="sibTrans" cxnId="{DFE5484C-128C-4559-948D-510415F08B6B}">
      <dgm:prSet/>
      <dgm:spPr/>
      <dgm:t>
        <a:bodyPr/>
        <a:lstStyle/>
        <a:p>
          <a:endParaRPr lang="en-ID"/>
        </a:p>
      </dgm:t>
    </dgm:pt>
    <dgm:pt modelId="{99984CDD-B1BA-420F-AD39-119DD18CB9A6}">
      <dgm:prSet phldrT="[Text]"/>
      <dgm:spPr/>
      <dgm:t>
        <a:bodyPr/>
        <a:lstStyle/>
        <a:p>
          <a:r>
            <a:rPr lang="en-US" dirty="0"/>
            <a:t>2025</a:t>
          </a:r>
          <a:endParaRPr lang="en-ID" dirty="0"/>
        </a:p>
      </dgm:t>
    </dgm:pt>
    <dgm:pt modelId="{69784AAE-63EA-4134-8E5C-8A1199529010}" type="parTrans" cxnId="{AD4B04A1-7123-42BF-8DD3-C7D318C4D979}">
      <dgm:prSet/>
      <dgm:spPr/>
      <dgm:t>
        <a:bodyPr/>
        <a:lstStyle/>
        <a:p>
          <a:endParaRPr lang="en-ID"/>
        </a:p>
      </dgm:t>
    </dgm:pt>
    <dgm:pt modelId="{8C1F72A6-84A7-48BE-9C66-400E22F02180}" type="sibTrans" cxnId="{AD4B04A1-7123-42BF-8DD3-C7D318C4D979}">
      <dgm:prSet/>
      <dgm:spPr/>
      <dgm:t>
        <a:bodyPr/>
        <a:lstStyle/>
        <a:p>
          <a:endParaRPr lang="en-ID"/>
        </a:p>
      </dgm:t>
    </dgm:pt>
    <dgm:pt modelId="{B7D8F50D-81C6-4CB2-8CF4-413322095E2A}">
      <dgm:prSet phldrT="[Text]"/>
      <dgm:spPr/>
      <dgm:t>
        <a:bodyPr/>
        <a:lstStyle/>
        <a:p>
          <a:r>
            <a:rPr lang="en-US" dirty="0"/>
            <a:t>2030</a:t>
          </a:r>
          <a:endParaRPr lang="en-ID" dirty="0"/>
        </a:p>
      </dgm:t>
    </dgm:pt>
    <dgm:pt modelId="{D6450CF9-F385-431A-BA2A-59256EF5B631}" type="parTrans" cxnId="{5147A178-3DB4-4E6D-B1EE-61C41777A2D3}">
      <dgm:prSet/>
      <dgm:spPr/>
      <dgm:t>
        <a:bodyPr/>
        <a:lstStyle/>
        <a:p>
          <a:endParaRPr lang="en-ID"/>
        </a:p>
      </dgm:t>
    </dgm:pt>
    <dgm:pt modelId="{CB1BBA0A-E544-4BB3-A0E4-4C4AE70B948D}" type="sibTrans" cxnId="{5147A178-3DB4-4E6D-B1EE-61C41777A2D3}">
      <dgm:prSet/>
      <dgm:spPr/>
      <dgm:t>
        <a:bodyPr/>
        <a:lstStyle/>
        <a:p>
          <a:endParaRPr lang="en-ID"/>
        </a:p>
      </dgm:t>
    </dgm:pt>
    <dgm:pt modelId="{29FFA87A-9BA7-4DE8-AADC-3C64C609BEA6}">
      <dgm:prSet/>
      <dgm:spPr/>
      <dgm:t>
        <a:bodyPr/>
        <a:lstStyle/>
        <a:p>
          <a:r>
            <a:rPr lang="en-US" dirty="0"/>
            <a:t>2030s</a:t>
          </a:r>
          <a:endParaRPr lang="en-ID" dirty="0"/>
        </a:p>
      </dgm:t>
    </dgm:pt>
    <dgm:pt modelId="{C8A86509-5A64-4B9B-B7F6-6889C1D8E5CF}" type="parTrans" cxnId="{E9A1EC15-C780-4560-AEDE-50749BB05926}">
      <dgm:prSet/>
      <dgm:spPr/>
      <dgm:t>
        <a:bodyPr/>
        <a:lstStyle/>
        <a:p>
          <a:endParaRPr lang="en-ID"/>
        </a:p>
      </dgm:t>
    </dgm:pt>
    <dgm:pt modelId="{EA382574-BE35-4978-8B3B-79E170001481}" type="sibTrans" cxnId="{E9A1EC15-C780-4560-AEDE-50749BB05926}">
      <dgm:prSet/>
      <dgm:spPr/>
      <dgm:t>
        <a:bodyPr/>
        <a:lstStyle/>
        <a:p>
          <a:endParaRPr lang="en-ID"/>
        </a:p>
      </dgm:t>
    </dgm:pt>
    <dgm:pt modelId="{E3980EA0-5210-42B9-8151-0D3E509D6E37}" type="pres">
      <dgm:prSet presAssocID="{9ACF1D30-2B30-40E5-9057-75E0907ABC92}" presName="arrowDiagram" presStyleCnt="0">
        <dgm:presLayoutVars>
          <dgm:chMax val="5"/>
          <dgm:dir/>
          <dgm:resizeHandles val="exact"/>
        </dgm:presLayoutVars>
      </dgm:prSet>
      <dgm:spPr/>
    </dgm:pt>
    <dgm:pt modelId="{F6CBD8C8-0CD0-478F-9875-34D512066FCA}" type="pres">
      <dgm:prSet presAssocID="{9ACF1D30-2B30-40E5-9057-75E0907ABC92}" presName="arrow" presStyleLbl="bgShp" presStyleIdx="0" presStyleCnt="1"/>
      <dgm:spPr/>
    </dgm:pt>
    <dgm:pt modelId="{4FB60437-C89D-49BB-AA8F-AB433FDE77E6}" type="pres">
      <dgm:prSet presAssocID="{9ACF1D30-2B30-40E5-9057-75E0907ABC92}" presName="arrowDiagram4" presStyleCnt="0"/>
      <dgm:spPr/>
    </dgm:pt>
    <dgm:pt modelId="{FEC243AA-E84F-4E14-9545-C3CE046C9840}" type="pres">
      <dgm:prSet presAssocID="{19DAD797-6C60-4BA8-9ACC-0C140DCAE3CA}" presName="bullet4a" presStyleLbl="node1" presStyleIdx="0" presStyleCnt="4"/>
      <dgm:spPr/>
    </dgm:pt>
    <dgm:pt modelId="{F75D5C29-389B-4AC1-9201-B55CBAAF8286}" type="pres">
      <dgm:prSet presAssocID="{19DAD797-6C60-4BA8-9ACC-0C140DCAE3CA}" presName="textBox4a" presStyleLbl="revTx" presStyleIdx="0" presStyleCnt="4">
        <dgm:presLayoutVars>
          <dgm:bulletEnabled val="1"/>
        </dgm:presLayoutVars>
      </dgm:prSet>
      <dgm:spPr/>
    </dgm:pt>
    <dgm:pt modelId="{3B0BA221-BDB4-42D2-8AEE-4E8CC4B80E95}" type="pres">
      <dgm:prSet presAssocID="{99984CDD-B1BA-420F-AD39-119DD18CB9A6}" presName="bullet4b" presStyleLbl="node1" presStyleIdx="1" presStyleCnt="4"/>
      <dgm:spPr/>
    </dgm:pt>
    <dgm:pt modelId="{F9EA575F-BE69-4A24-ACB4-4D844ADD77FD}" type="pres">
      <dgm:prSet presAssocID="{99984CDD-B1BA-420F-AD39-119DD18CB9A6}" presName="textBox4b" presStyleLbl="revTx" presStyleIdx="1" presStyleCnt="4">
        <dgm:presLayoutVars>
          <dgm:bulletEnabled val="1"/>
        </dgm:presLayoutVars>
      </dgm:prSet>
      <dgm:spPr/>
    </dgm:pt>
    <dgm:pt modelId="{CD4363D0-694C-439C-B096-42BBC5DDC31A}" type="pres">
      <dgm:prSet presAssocID="{B7D8F50D-81C6-4CB2-8CF4-413322095E2A}" presName="bullet4c" presStyleLbl="node1" presStyleIdx="2" presStyleCnt="4"/>
      <dgm:spPr/>
    </dgm:pt>
    <dgm:pt modelId="{06796ADB-E73D-44A7-80BB-B26E0FEF2AC3}" type="pres">
      <dgm:prSet presAssocID="{B7D8F50D-81C6-4CB2-8CF4-413322095E2A}" presName="textBox4c" presStyleLbl="revTx" presStyleIdx="2" presStyleCnt="4">
        <dgm:presLayoutVars>
          <dgm:bulletEnabled val="1"/>
        </dgm:presLayoutVars>
      </dgm:prSet>
      <dgm:spPr/>
    </dgm:pt>
    <dgm:pt modelId="{A550D941-EBAE-431B-89E6-8EAD8B7E3139}" type="pres">
      <dgm:prSet presAssocID="{29FFA87A-9BA7-4DE8-AADC-3C64C609BEA6}" presName="bullet4d" presStyleLbl="node1" presStyleIdx="3" presStyleCnt="4"/>
      <dgm:spPr/>
    </dgm:pt>
    <dgm:pt modelId="{2E47D9E7-27EC-4ACD-92F3-8AE4986DC96B}" type="pres">
      <dgm:prSet presAssocID="{29FFA87A-9BA7-4DE8-AADC-3C64C609BEA6}" presName="textBox4d" presStyleLbl="revTx" presStyleIdx="3" presStyleCnt="4" custScaleY="25422" custLinFactNeighborX="5986" custLinFactNeighborY="-44895">
        <dgm:presLayoutVars>
          <dgm:bulletEnabled val="1"/>
        </dgm:presLayoutVars>
      </dgm:prSet>
      <dgm:spPr/>
    </dgm:pt>
  </dgm:ptLst>
  <dgm:cxnLst>
    <dgm:cxn modelId="{E9A1EC15-C780-4560-AEDE-50749BB05926}" srcId="{9ACF1D30-2B30-40E5-9057-75E0907ABC92}" destId="{29FFA87A-9BA7-4DE8-AADC-3C64C609BEA6}" srcOrd="3" destOrd="0" parTransId="{C8A86509-5A64-4B9B-B7F6-6889C1D8E5CF}" sibTransId="{EA382574-BE35-4978-8B3B-79E170001481}"/>
    <dgm:cxn modelId="{0B320F36-40E2-4BA4-A2EE-92D003FAF405}" type="presOf" srcId="{9ACF1D30-2B30-40E5-9057-75E0907ABC92}" destId="{E3980EA0-5210-42B9-8151-0D3E509D6E37}" srcOrd="0" destOrd="0" presId="urn:microsoft.com/office/officeart/2005/8/layout/arrow2"/>
    <dgm:cxn modelId="{2EF3005F-6EFC-436C-9C5A-EF38E3B89AA8}" type="presOf" srcId="{19DAD797-6C60-4BA8-9ACC-0C140DCAE3CA}" destId="{F75D5C29-389B-4AC1-9201-B55CBAAF8286}" srcOrd="0" destOrd="0" presId="urn:microsoft.com/office/officeart/2005/8/layout/arrow2"/>
    <dgm:cxn modelId="{DFE5484C-128C-4559-948D-510415F08B6B}" srcId="{9ACF1D30-2B30-40E5-9057-75E0907ABC92}" destId="{19DAD797-6C60-4BA8-9ACC-0C140DCAE3CA}" srcOrd="0" destOrd="0" parTransId="{38E0868E-1926-4A38-84E6-702DD259660B}" sibTransId="{63D2282F-A8C1-42B0-98B3-C5B656244360}"/>
    <dgm:cxn modelId="{5147A178-3DB4-4E6D-B1EE-61C41777A2D3}" srcId="{9ACF1D30-2B30-40E5-9057-75E0907ABC92}" destId="{B7D8F50D-81C6-4CB2-8CF4-413322095E2A}" srcOrd="2" destOrd="0" parTransId="{D6450CF9-F385-431A-BA2A-59256EF5B631}" sibTransId="{CB1BBA0A-E544-4BB3-A0E4-4C4AE70B948D}"/>
    <dgm:cxn modelId="{09866F7D-A4E3-4464-8931-3DBCF35DEC20}" type="presOf" srcId="{B7D8F50D-81C6-4CB2-8CF4-413322095E2A}" destId="{06796ADB-E73D-44A7-80BB-B26E0FEF2AC3}" srcOrd="0" destOrd="0" presId="urn:microsoft.com/office/officeart/2005/8/layout/arrow2"/>
    <dgm:cxn modelId="{71C34A96-BC78-4298-AAE5-0E6AB68CC6AE}" type="presOf" srcId="{99984CDD-B1BA-420F-AD39-119DD18CB9A6}" destId="{F9EA575F-BE69-4A24-ACB4-4D844ADD77FD}" srcOrd="0" destOrd="0" presId="urn:microsoft.com/office/officeart/2005/8/layout/arrow2"/>
    <dgm:cxn modelId="{AD4B04A1-7123-42BF-8DD3-C7D318C4D979}" srcId="{9ACF1D30-2B30-40E5-9057-75E0907ABC92}" destId="{99984CDD-B1BA-420F-AD39-119DD18CB9A6}" srcOrd="1" destOrd="0" parTransId="{69784AAE-63EA-4134-8E5C-8A1199529010}" sibTransId="{8C1F72A6-84A7-48BE-9C66-400E22F02180}"/>
    <dgm:cxn modelId="{DEED3EBD-E278-4BFE-A348-760239D8F8B7}" type="presOf" srcId="{29FFA87A-9BA7-4DE8-AADC-3C64C609BEA6}" destId="{2E47D9E7-27EC-4ACD-92F3-8AE4986DC96B}" srcOrd="0" destOrd="0" presId="urn:microsoft.com/office/officeart/2005/8/layout/arrow2"/>
    <dgm:cxn modelId="{F0A2247E-CB1D-44CC-A000-E90D115CD78C}" type="presParOf" srcId="{E3980EA0-5210-42B9-8151-0D3E509D6E37}" destId="{F6CBD8C8-0CD0-478F-9875-34D512066FCA}" srcOrd="0" destOrd="0" presId="urn:microsoft.com/office/officeart/2005/8/layout/arrow2"/>
    <dgm:cxn modelId="{C42F43D5-2826-46C3-AFD7-9D30F1884194}" type="presParOf" srcId="{E3980EA0-5210-42B9-8151-0D3E509D6E37}" destId="{4FB60437-C89D-49BB-AA8F-AB433FDE77E6}" srcOrd="1" destOrd="0" presId="urn:microsoft.com/office/officeart/2005/8/layout/arrow2"/>
    <dgm:cxn modelId="{0D32029F-D12E-4EC9-AE6F-3737AE1DEDF2}" type="presParOf" srcId="{4FB60437-C89D-49BB-AA8F-AB433FDE77E6}" destId="{FEC243AA-E84F-4E14-9545-C3CE046C9840}" srcOrd="0" destOrd="0" presId="urn:microsoft.com/office/officeart/2005/8/layout/arrow2"/>
    <dgm:cxn modelId="{5B8B7834-BBDE-494B-9429-5A366FC7B22A}" type="presParOf" srcId="{4FB60437-C89D-49BB-AA8F-AB433FDE77E6}" destId="{F75D5C29-389B-4AC1-9201-B55CBAAF8286}" srcOrd="1" destOrd="0" presId="urn:microsoft.com/office/officeart/2005/8/layout/arrow2"/>
    <dgm:cxn modelId="{5A9E033C-C229-4A3C-AC67-D47B044DEF56}" type="presParOf" srcId="{4FB60437-C89D-49BB-AA8F-AB433FDE77E6}" destId="{3B0BA221-BDB4-42D2-8AEE-4E8CC4B80E95}" srcOrd="2" destOrd="0" presId="urn:microsoft.com/office/officeart/2005/8/layout/arrow2"/>
    <dgm:cxn modelId="{88A4A24A-BF99-47A2-AED2-940BC55969C3}" type="presParOf" srcId="{4FB60437-C89D-49BB-AA8F-AB433FDE77E6}" destId="{F9EA575F-BE69-4A24-ACB4-4D844ADD77FD}" srcOrd="3" destOrd="0" presId="urn:microsoft.com/office/officeart/2005/8/layout/arrow2"/>
    <dgm:cxn modelId="{19EFCF44-69D7-4CFB-B9E8-C97757E852BB}" type="presParOf" srcId="{4FB60437-C89D-49BB-AA8F-AB433FDE77E6}" destId="{CD4363D0-694C-439C-B096-42BBC5DDC31A}" srcOrd="4" destOrd="0" presId="urn:microsoft.com/office/officeart/2005/8/layout/arrow2"/>
    <dgm:cxn modelId="{A49B3418-B292-4EA6-A3AB-A20F9A6BF6D8}" type="presParOf" srcId="{4FB60437-C89D-49BB-AA8F-AB433FDE77E6}" destId="{06796ADB-E73D-44A7-80BB-B26E0FEF2AC3}" srcOrd="5" destOrd="0" presId="urn:microsoft.com/office/officeart/2005/8/layout/arrow2"/>
    <dgm:cxn modelId="{1FDB4E6F-E5BE-4DD7-AC44-AAD9D9DDB756}" type="presParOf" srcId="{4FB60437-C89D-49BB-AA8F-AB433FDE77E6}" destId="{A550D941-EBAE-431B-89E6-8EAD8B7E3139}" srcOrd="6" destOrd="0" presId="urn:microsoft.com/office/officeart/2005/8/layout/arrow2"/>
    <dgm:cxn modelId="{350783FA-557A-4D6C-8906-61BF67AF04FA}" type="presParOf" srcId="{4FB60437-C89D-49BB-AA8F-AB433FDE77E6}" destId="{2E47D9E7-27EC-4ACD-92F3-8AE4986DC96B}" srcOrd="7"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4F06D-CBB7-4C76-8A84-D1F037F515D7}"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ID"/>
        </a:p>
      </dgm:t>
    </dgm:pt>
    <dgm:pt modelId="{269AAA14-6F1A-4653-86B1-666A1C7CF9BD}">
      <dgm:prSet phldrT="[Text]" custT="1"/>
      <dgm:spPr/>
      <dgm:t>
        <a:bodyPr/>
        <a:lstStyle/>
        <a:p>
          <a:pPr algn="ctr"/>
          <a:r>
            <a:rPr lang="en-US" sz="1600" b="1" i="0" u="none" dirty="0"/>
            <a:t>Country</a:t>
          </a:r>
          <a:br>
            <a:rPr lang="en-US" sz="1600" b="1" i="0" u="none" dirty="0"/>
          </a:br>
          <a:endParaRPr lang="en-ID" sz="1600" dirty="0"/>
        </a:p>
        <a:p>
          <a:pPr algn="ctr"/>
          <a:r>
            <a:rPr lang="en-US" sz="1600" b="0" i="0" u="none" dirty="0"/>
            <a:t>Canada</a:t>
          </a:r>
          <a:endParaRPr lang="en-ID" sz="1600" dirty="0"/>
        </a:p>
        <a:p>
          <a:pPr algn="ctr"/>
          <a:r>
            <a:rPr lang="en-US" sz="1600" b="0" i="0" u="none" dirty="0"/>
            <a:t>China</a:t>
          </a:r>
          <a:endParaRPr lang="en-ID" sz="1600" dirty="0"/>
        </a:p>
        <a:p>
          <a:pPr algn="ctr"/>
          <a:r>
            <a:rPr lang="en-US" sz="1600" b="0" i="0" u="none" dirty="0"/>
            <a:t>Denmark</a:t>
          </a:r>
          <a:endParaRPr lang="en-ID" sz="1600" dirty="0"/>
        </a:p>
        <a:p>
          <a:pPr algn="ctr"/>
          <a:r>
            <a:rPr lang="en-US" sz="1600" b="0" i="0" u="none" dirty="0"/>
            <a:t>Indonesia</a:t>
          </a:r>
          <a:endParaRPr lang="en-ID" sz="1600" dirty="0"/>
        </a:p>
        <a:p>
          <a:pPr algn="ctr"/>
          <a:r>
            <a:rPr lang="en-US" sz="1600" b="0" i="0" u="none" dirty="0"/>
            <a:t>Russia</a:t>
          </a:r>
          <a:endParaRPr lang="en-ID" sz="1600" dirty="0"/>
        </a:p>
        <a:p>
          <a:pPr algn="ctr"/>
          <a:r>
            <a:rPr lang="en-US" sz="1600" b="0" i="0" u="none" dirty="0"/>
            <a:t>United Kingdom</a:t>
          </a:r>
          <a:endParaRPr lang="en-ID" sz="1600" dirty="0"/>
        </a:p>
        <a:p>
          <a:pPr algn="ctr"/>
          <a:r>
            <a:rPr lang="en-US" sz="1600" b="0" i="0" u="none" dirty="0"/>
            <a:t>United State</a:t>
          </a:r>
          <a:endParaRPr lang="en-ID" sz="1600" dirty="0"/>
        </a:p>
      </dgm:t>
    </dgm:pt>
    <dgm:pt modelId="{B4B5EE6A-21D3-441E-B727-46B50D542566}" type="parTrans" cxnId="{F0457CD0-0FFD-4740-A381-1F71EB7EDF5C}">
      <dgm:prSet/>
      <dgm:spPr/>
      <dgm:t>
        <a:bodyPr/>
        <a:lstStyle/>
        <a:p>
          <a:endParaRPr lang="en-ID" sz="1600"/>
        </a:p>
      </dgm:t>
    </dgm:pt>
    <dgm:pt modelId="{EFB7ABEE-394A-488B-9642-6E2B8C9D29A6}" type="sibTrans" cxnId="{F0457CD0-0FFD-4740-A381-1F71EB7EDF5C}">
      <dgm:prSet/>
      <dgm:spPr/>
      <dgm:t>
        <a:bodyPr/>
        <a:lstStyle/>
        <a:p>
          <a:endParaRPr lang="en-ID" sz="1600"/>
        </a:p>
      </dgm:t>
    </dgm:pt>
    <dgm:pt modelId="{813726E6-6A9A-432F-AC98-0BAC3C54849E}">
      <dgm:prSet phldrT="[Text]" custT="1"/>
      <dgm:spPr/>
      <dgm:t>
        <a:bodyPr/>
        <a:lstStyle/>
        <a:p>
          <a:pPr algn="ctr"/>
          <a:r>
            <a:rPr lang="en-US" sz="1600" b="1" i="0" u="none" dirty="0"/>
            <a:t>Estimated Operation</a:t>
          </a:r>
          <a:endParaRPr lang="en-ID" sz="1600" dirty="0"/>
        </a:p>
        <a:p>
          <a:pPr algn="ctr"/>
          <a:r>
            <a:rPr lang="en-US" sz="1600" b="0" i="0" u="none" dirty="0"/>
            <a:t>2025-2040</a:t>
          </a:r>
          <a:endParaRPr lang="en-ID" sz="1600" dirty="0"/>
        </a:p>
        <a:p>
          <a:pPr algn="ctr"/>
          <a:r>
            <a:rPr lang="en-US" sz="1600" b="0" i="0" u="none" dirty="0"/>
            <a:t>2025</a:t>
          </a:r>
          <a:endParaRPr lang="en-ID" sz="1600" dirty="0"/>
        </a:p>
        <a:p>
          <a:pPr algn="ctr"/>
          <a:r>
            <a:rPr lang="en-US" sz="1600" b="0" i="0" u="none" dirty="0"/>
            <a:t>2027</a:t>
          </a:r>
          <a:endParaRPr lang="en-ID" sz="1600" dirty="0"/>
        </a:p>
        <a:p>
          <a:pPr algn="ctr"/>
          <a:r>
            <a:rPr lang="en-US" sz="1600" b="0" i="0" u="none" dirty="0"/>
            <a:t>2035</a:t>
          </a:r>
          <a:endParaRPr lang="en-ID" sz="1600" dirty="0"/>
        </a:p>
        <a:p>
          <a:pPr algn="ctr"/>
          <a:r>
            <a:rPr lang="en-US" sz="1600" b="0" i="0" u="none" dirty="0"/>
            <a:t>2031</a:t>
          </a:r>
          <a:endParaRPr lang="en-ID" sz="1600" dirty="0"/>
        </a:p>
        <a:p>
          <a:pPr algn="ctr"/>
          <a:r>
            <a:rPr lang="en-US" sz="1600" b="0" i="0" u="none" dirty="0"/>
            <a:t>2030</a:t>
          </a:r>
          <a:endParaRPr lang="en-ID" sz="1600" dirty="0"/>
        </a:p>
        <a:p>
          <a:pPr algn="ctr"/>
          <a:r>
            <a:rPr lang="en-US" sz="1600" b="0" i="0" u="none" dirty="0"/>
            <a:t>2030</a:t>
          </a:r>
          <a:endParaRPr lang="en-ID" sz="1600" dirty="0"/>
        </a:p>
      </dgm:t>
    </dgm:pt>
    <dgm:pt modelId="{D7724DFC-DCF1-47F6-90CF-9C46AA124A4C}" type="sibTrans" cxnId="{4453C149-4D0E-4A69-886F-4399167FEEE1}">
      <dgm:prSet/>
      <dgm:spPr/>
      <dgm:t>
        <a:bodyPr/>
        <a:lstStyle/>
        <a:p>
          <a:endParaRPr lang="en-ID" sz="1600"/>
        </a:p>
      </dgm:t>
    </dgm:pt>
    <dgm:pt modelId="{8959F549-C4C8-4FD8-AA12-CB79713E02CE}" type="parTrans" cxnId="{4453C149-4D0E-4A69-886F-4399167FEEE1}">
      <dgm:prSet/>
      <dgm:spPr/>
      <dgm:t>
        <a:bodyPr/>
        <a:lstStyle/>
        <a:p>
          <a:endParaRPr lang="en-ID" sz="1600"/>
        </a:p>
      </dgm:t>
    </dgm:pt>
    <dgm:pt modelId="{3151A700-A37E-4FAB-B1AC-DC4B99E49609}" type="pres">
      <dgm:prSet presAssocID="{1604F06D-CBB7-4C76-8A84-D1F037F515D7}" presName="Name0" presStyleCnt="0">
        <dgm:presLayoutVars>
          <dgm:chMax val="2"/>
          <dgm:chPref val="2"/>
          <dgm:animLvl val="lvl"/>
        </dgm:presLayoutVars>
      </dgm:prSet>
      <dgm:spPr/>
    </dgm:pt>
    <dgm:pt modelId="{33FFD7AE-BF6E-4393-ABE3-08CA2829CB09}" type="pres">
      <dgm:prSet presAssocID="{1604F06D-CBB7-4C76-8A84-D1F037F515D7}" presName="LeftText" presStyleLbl="revTx" presStyleIdx="0" presStyleCnt="0">
        <dgm:presLayoutVars>
          <dgm:bulletEnabled val="1"/>
        </dgm:presLayoutVars>
      </dgm:prSet>
      <dgm:spPr/>
    </dgm:pt>
    <dgm:pt modelId="{12497AA1-761D-4D1E-9EA2-A4EEEB16FBD4}" type="pres">
      <dgm:prSet presAssocID="{1604F06D-CBB7-4C76-8A84-D1F037F515D7}" presName="LeftNode" presStyleLbl="bgImgPlace1" presStyleIdx="0" presStyleCnt="2">
        <dgm:presLayoutVars>
          <dgm:chMax val="2"/>
          <dgm:chPref val="2"/>
        </dgm:presLayoutVars>
      </dgm:prSet>
      <dgm:spPr/>
    </dgm:pt>
    <dgm:pt modelId="{5964C63A-1D33-40AF-ABC6-2E8F901CE9CB}" type="pres">
      <dgm:prSet presAssocID="{1604F06D-CBB7-4C76-8A84-D1F037F515D7}" presName="RightText" presStyleLbl="revTx" presStyleIdx="0" presStyleCnt="0">
        <dgm:presLayoutVars>
          <dgm:bulletEnabled val="1"/>
        </dgm:presLayoutVars>
      </dgm:prSet>
      <dgm:spPr/>
    </dgm:pt>
    <dgm:pt modelId="{3D1CAF02-D74D-4AC0-8091-EFFBA6F37767}" type="pres">
      <dgm:prSet presAssocID="{1604F06D-CBB7-4C76-8A84-D1F037F515D7}" presName="RightNode" presStyleLbl="bgImgPlace1" presStyleIdx="1" presStyleCnt="2">
        <dgm:presLayoutVars>
          <dgm:chMax val="0"/>
          <dgm:chPref val="0"/>
        </dgm:presLayoutVars>
      </dgm:prSet>
      <dgm:spPr/>
    </dgm:pt>
    <dgm:pt modelId="{06FD4085-4A20-4430-A827-97A9408A9487}" type="pres">
      <dgm:prSet presAssocID="{1604F06D-CBB7-4C76-8A84-D1F037F515D7}" presName="TopArrow" presStyleLbl="node1" presStyleIdx="0" presStyleCnt="2"/>
      <dgm:spPr/>
    </dgm:pt>
    <dgm:pt modelId="{90995902-6B16-41C1-B997-4122C8E56BF5}" type="pres">
      <dgm:prSet presAssocID="{1604F06D-CBB7-4C76-8A84-D1F037F515D7}" presName="BottomArrow" presStyleLbl="node1" presStyleIdx="1" presStyleCnt="2" custLinFactNeighborY="5856"/>
      <dgm:spPr/>
    </dgm:pt>
  </dgm:ptLst>
  <dgm:cxnLst>
    <dgm:cxn modelId="{088E3F19-2172-4B11-BFD7-B7CF8289C761}" type="presOf" srcId="{269AAA14-6F1A-4653-86B1-666A1C7CF9BD}" destId="{12497AA1-761D-4D1E-9EA2-A4EEEB16FBD4}" srcOrd="1" destOrd="0" presId="urn:microsoft.com/office/officeart/2009/layout/ReverseList"/>
    <dgm:cxn modelId="{4453C149-4D0E-4A69-886F-4399167FEEE1}" srcId="{1604F06D-CBB7-4C76-8A84-D1F037F515D7}" destId="{813726E6-6A9A-432F-AC98-0BAC3C54849E}" srcOrd="1" destOrd="0" parTransId="{8959F549-C4C8-4FD8-AA12-CB79713E02CE}" sibTransId="{D7724DFC-DCF1-47F6-90CF-9C46AA124A4C}"/>
    <dgm:cxn modelId="{2C5F9080-F6FA-4D26-9D22-DFEB4282DDD9}" type="presOf" srcId="{1604F06D-CBB7-4C76-8A84-D1F037F515D7}" destId="{3151A700-A37E-4FAB-B1AC-DC4B99E49609}" srcOrd="0" destOrd="0" presId="urn:microsoft.com/office/officeart/2009/layout/ReverseList"/>
    <dgm:cxn modelId="{0056C7BD-7D2F-435B-BA37-3557FA81F711}" type="presOf" srcId="{813726E6-6A9A-432F-AC98-0BAC3C54849E}" destId="{3D1CAF02-D74D-4AC0-8091-EFFBA6F37767}" srcOrd="1" destOrd="0" presId="urn:microsoft.com/office/officeart/2009/layout/ReverseList"/>
    <dgm:cxn modelId="{F0457CD0-0FFD-4740-A381-1F71EB7EDF5C}" srcId="{1604F06D-CBB7-4C76-8A84-D1F037F515D7}" destId="{269AAA14-6F1A-4653-86B1-666A1C7CF9BD}" srcOrd="0" destOrd="0" parTransId="{B4B5EE6A-21D3-441E-B727-46B50D542566}" sibTransId="{EFB7ABEE-394A-488B-9642-6E2B8C9D29A6}"/>
    <dgm:cxn modelId="{B53575DC-D0AB-43D4-86EF-2263E8E048E0}" type="presOf" srcId="{269AAA14-6F1A-4653-86B1-666A1C7CF9BD}" destId="{33FFD7AE-BF6E-4393-ABE3-08CA2829CB09}" srcOrd="0" destOrd="0" presId="urn:microsoft.com/office/officeart/2009/layout/ReverseList"/>
    <dgm:cxn modelId="{F1C33FEC-8280-432B-AE19-5BCFE21B3EC0}" type="presOf" srcId="{813726E6-6A9A-432F-AC98-0BAC3C54849E}" destId="{5964C63A-1D33-40AF-ABC6-2E8F901CE9CB}" srcOrd="0" destOrd="0" presId="urn:microsoft.com/office/officeart/2009/layout/ReverseList"/>
    <dgm:cxn modelId="{80123C2D-6B90-4168-8DEB-3466FDF546B8}" type="presParOf" srcId="{3151A700-A37E-4FAB-B1AC-DC4B99E49609}" destId="{33FFD7AE-BF6E-4393-ABE3-08CA2829CB09}" srcOrd="0" destOrd="0" presId="urn:microsoft.com/office/officeart/2009/layout/ReverseList"/>
    <dgm:cxn modelId="{E9FD1FB4-4799-4B13-A759-A1C41C1BB588}" type="presParOf" srcId="{3151A700-A37E-4FAB-B1AC-DC4B99E49609}" destId="{12497AA1-761D-4D1E-9EA2-A4EEEB16FBD4}" srcOrd="1" destOrd="0" presId="urn:microsoft.com/office/officeart/2009/layout/ReverseList"/>
    <dgm:cxn modelId="{ED4CE751-3EB5-4C4E-8027-C18487EF40BD}" type="presParOf" srcId="{3151A700-A37E-4FAB-B1AC-DC4B99E49609}" destId="{5964C63A-1D33-40AF-ABC6-2E8F901CE9CB}" srcOrd="2" destOrd="0" presId="urn:microsoft.com/office/officeart/2009/layout/ReverseList"/>
    <dgm:cxn modelId="{DFFFA70C-EC3A-4C83-8A60-133F8542628F}" type="presParOf" srcId="{3151A700-A37E-4FAB-B1AC-DC4B99E49609}" destId="{3D1CAF02-D74D-4AC0-8091-EFFBA6F37767}" srcOrd="3" destOrd="0" presId="urn:microsoft.com/office/officeart/2009/layout/ReverseList"/>
    <dgm:cxn modelId="{CACB341B-1525-446B-B3D1-15ABD1DDEB91}" type="presParOf" srcId="{3151A700-A37E-4FAB-B1AC-DC4B99E49609}" destId="{06FD4085-4A20-4430-A827-97A9408A9487}" srcOrd="4" destOrd="0" presId="urn:microsoft.com/office/officeart/2009/layout/ReverseList"/>
    <dgm:cxn modelId="{095CD4FB-D1BB-428F-987F-86FBDF87A576}" type="presParOf" srcId="{3151A700-A37E-4FAB-B1AC-DC4B99E49609}" destId="{90995902-6B16-41C1-B997-4122C8E56BF5}"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D20BC9-331B-4DDF-BE97-769B77342DE8}"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ID"/>
        </a:p>
      </dgm:t>
    </dgm:pt>
    <dgm:pt modelId="{72A2EBE6-6D62-4CF1-A732-88ABC3785803}">
      <dgm:prSet phldrT="[Text]" custT="1"/>
      <dgm:spPr/>
      <dgm:t>
        <a:bodyPr/>
        <a:lstStyle/>
        <a:p>
          <a:r>
            <a:rPr lang="en-US" sz="1400" dirty="0"/>
            <a:t>2028</a:t>
          </a:r>
          <a:endParaRPr lang="en-ID" sz="1400" dirty="0"/>
        </a:p>
      </dgm:t>
    </dgm:pt>
    <dgm:pt modelId="{C9EAC533-24E8-4FF4-936F-8067DE70FA97}" type="parTrans" cxnId="{9179A3B8-45B4-41B4-BC2C-D5744C850425}">
      <dgm:prSet/>
      <dgm:spPr/>
      <dgm:t>
        <a:bodyPr/>
        <a:lstStyle/>
        <a:p>
          <a:endParaRPr lang="en-ID"/>
        </a:p>
      </dgm:t>
    </dgm:pt>
    <dgm:pt modelId="{C1E86B6F-82C4-4A3B-A026-8663391BE79D}" type="sibTrans" cxnId="{9179A3B8-45B4-41B4-BC2C-D5744C850425}">
      <dgm:prSet/>
      <dgm:spPr/>
      <dgm:t>
        <a:bodyPr/>
        <a:lstStyle/>
        <a:p>
          <a:endParaRPr lang="en-ID"/>
        </a:p>
      </dgm:t>
    </dgm:pt>
    <dgm:pt modelId="{015B1690-A0D8-4EEC-AC7B-254EA9B6DB78}">
      <dgm:prSet phldrT="[Text]"/>
      <dgm:spPr/>
      <dgm:t>
        <a:bodyPr/>
        <a:lstStyle/>
        <a:p>
          <a:r>
            <a:rPr lang="en-US" dirty="0"/>
            <a:t>Global Radioxenon Increased</a:t>
          </a:r>
          <a:endParaRPr lang="en-ID" dirty="0"/>
        </a:p>
      </dgm:t>
    </dgm:pt>
    <dgm:pt modelId="{BCFAE82D-1992-4157-8868-2FDD20C812F7}" type="sibTrans" cxnId="{3B797899-C6FA-4195-9628-6034D60F5FE2}">
      <dgm:prSet/>
      <dgm:spPr/>
      <dgm:t>
        <a:bodyPr/>
        <a:lstStyle/>
        <a:p>
          <a:endParaRPr lang="en-ID"/>
        </a:p>
      </dgm:t>
    </dgm:pt>
    <dgm:pt modelId="{2C27F0EF-49E6-489D-913F-4B8C9F1DF75A}" type="parTrans" cxnId="{3B797899-C6FA-4195-9628-6034D60F5FE2}">
      <dgm:prSet/>
      <dgm:spPr/>
      <dgm:t>
        <a:bodyPr/>
        <a:lstStyle/>
        <a:p>
          <a:endParaRPr lang="en-ID"/>
        </a:p>
      </dgm:t>
    </dgm:pt>
    <dgm:pt modelId="{8EDD1B75-C105-433A-8787-298CB1D450D9}" type="pres">
      <dgm:prSet presAssocID="{54D20BC9-331B-4DDF-BE97-769B77342DE8}" presName="Name0" presStyleCnt="0">
        <dgm:presLayoutVars>
          <dgm:dir/>
          <dgm:animOne val="branch"/>
          <dgm:animLvl val="lvl"/>
        </dgm:presLayoutVars>
      </dgm:prSet>
      <dgm:spPr/>
    </dgm:pt>
    <dgm:pt modelId="{1FB9C921-78D7-4A88-9BD8-53B739751827}" type="pres">
      <dgm:prSet presAssocID="{015B1690-A0D8-4EEC-AC7B-254EA9B6DB78}" presName="chaos" presStyleCnt="0"/>
      <dgm:spPr/>
    </dgm:pt>
    <dgm:pt modelId="{42367210-76F7-48D3-BA3D-43F6AE088557}" type="pres">
      <dgm:prSet presAssocID="{015B1690-A0D8-4EEC-AC7B-254EA9B6DB78}" presName="parTx1" presStyleLbl="revTx" presStyleIdx="0" presStyleCnt="1"/>
      <dgm:spPr/>
    </dgm:pt>
    <dgm:pt modelId="{7E34CAA8-FB22-4ECB-86C0-6ECD2B9E4DCE}" type="pres">
      <dgm:prSet presAssocID="{015B1690-A0D8-4EEC-AC7B-254EA9B6DB78}" presName="c1" presStyleLbl="node1" presStyleIdx="0" presStyleCnt="19"/>
      <dgm:spPr/>
    </dgm:pt>
    <dgm:pt modelId="{A5867802-D290-4C96-B492-E7FFDBCC2128}" type="pres">
      <dgm:prSet presAssocID="{015B1690-A0D8-4EEC-AC7B-254EA9B6DB78}" presName="c2" presStyleLbl="node1" presStyleIdx="1" presStyleCnt="19"/>
      <dgm:spPr/>
    </dgm:pt>
    <dgm:pt modelId="{19DB6088-6909-47D5-A1FF-12083B9DB38D}" type="pres">
      <dgm:prSet presAssocID="{015B1690-A0D8-4EEC-AC7B-254EA9B6DB78}" presName="c3" presStyleLbl="node1" presStyleIdx="2" presStyleCnt="19"/>
      <dgm:spPr/>
    </dgm:pt>
    <dgm:pt modelId="{CB28742A-7A64-4D4F-9CEA-32A667987DB3}" type="pres">
      <dgm:prSet presAssocID="{015B1690-A0D8-4EEC-AC7B-254EA9B6DB78}" presName="c4" presStyleLbl="node1" presStyleIdx="3" presStyleCnt="19"/>
      <dgm:spPr/>
    </dgm:pt>
    <dgm:pt modelId="{0964CB81-82D1-4783-90C2-74FB40576A29}" type="pres">
      <dgm:prSet presAssocID="{015B1690-A0D8-4EEC-AC7B-254EA9B6DB78}" presName="c5" presStyleLbl="node1" presStyleIdx="4" presStyleCnt="19"/>
      <dgm:spPr/>
    </dgm:pt>
    <dgm:pt modelId="{162AF36E-0E43-44C9-9EB0-3E74A9082755}" type="pres">
      <dgm:prSet presAssocID="{015B1690-A0D8-4EEC-AC7B-254EA9B6DB78}" presName="c6" presStyleLbl="node1" presStyleIdx="5" presStyleCnt="19"/>
      <dgm:spPr/>
    </dgm:pt>
    <dgm:pt modelId="{B55681B3-53CD-4952-B5E7-01833DB843F2}" type="pres">
      <dgm:prSet presAssocID="{015B1690-A0D8-4EEC-AC7B-254EA9B6DB78}" presName="c7" presStyleLbl="node1" presStyleIdx="6" presStyleCnt="19"/>
      <dgm:spPr/>
    </dgm:pt>
    <dgm:pt modelId="{C551FB1F-663A-424F-803D-FE4298A5E667}" type="pres">
      <dgm:prSet presAssocID="{015B1690-A0D8-4EEC-AC7B-254EA9B6DB78}" presName="c8" presStyleLbl="node1" presStyleIdx="7" presStyleCnt="19"/>
      <dgm:spPr/>
    </dgm:pt>
    <dgm:pt modelId="{67E190D5-3406-4E44-B81F-2006B6EC6EED}" type="pres">
      <dgm:prSet presAssocID="{015B1690-A0D8-4EEC-AC7B-254EA9B6DB78}" presName="c9" presStyleLbl="node1" presStyleIdx="8" presStyleCnt="19"/>
      <dgm:spPr/>
    </dgm:pt>
    <dgm:pt modelId="{3309FFDC-55A3-48C8-9A34-3ACA6B7CE145}" type="pres">
      <dgm:prSet presAssocID="{015B1690-A0D8-4EEC-AC7B-254EA9B6DB78}" presName="c10" presStyleLbl="node1" presStyleIdx="9" presStyleCnt="19"/>
      <dgm:spPr/>
    </dgm:pt>
    <dgm:pt modelId="{C36A86E9-427B-4B45-B45F-957A2BA53DD6}" type="pres">
      <dgm:prSet presAssocID="{015B1690-A0D8-4EEC-AC7B-254EA9B6DB78}" presName="c11" presStyleLbl="node1" presStyleIdx="10" presStyleCnt="19"/>
      <dgm:spPr/>
    </dgm:pt>
    <dgm:pt modelId="{8699EDD0-1085-48DF-8666-58A50F6E0339}" type="pres">
      <dgm:prSet presAssocID="{015B1690-A0D8-4EEC-AC7B-254EA9B6DB78}" presName="c12" presStyleLbl="node1" presStyleIdx="11" presStyleCnt="19"/>
      <dgm:spPr/>
    </dgm:pt>
    <dgm:pt modelId="{101BE196-12F3-4B44-AFE8-F2613E3AEB4F}" type="pres">
      <dgm:prSet presAssocID="{015B1690-A0D8-4EEC-AC7B-254EA9B6DB78}" presName="c13" presStyleLbl="node1" presStyleIdx="12" presStyleCnt="19"/>
      <dgm:spPr/>
    </dgm:pt>
    <dgm:pt modelId="{81AB4DD7-981A-4747-8345-CBD772D646E3}" type="pres">
      <dgm:prSet presAssocID="{015B1690-A0D8-4EEC-AC7B-254EA9B6DB78}" presName="c14" presStyleLbl="node1" presStyleIdx="13" presStyleCnt="19"/>
      <dgm:spPr/>
    </dgm:pt>
    <dgm:pt modelId="{FBD61143-4F3C-489B-8CB0-9CD7188C81E2}" type="pres">
      <dgm:prSet presAssocID="{015B1690-A0D8-4EEC-AC7B-254EA9B6DB78}" presName="c15" presStyleLbl="node1" presStyleIdx="14" presStyleCnt="19"/>
      <dgm:spPr/>
    </dgm:pt>
    <dgm:pt modelId="{C61896D9-87BB-4E6A-BC60-E703C15E3CA7}" type="pres">
      <dgm:prSet presAssocID="{015B1690-A0D8-4EEC-AC7B-254EA9B6DB78}" presName="c16" presStyleLbl="node1" presStyleIdx="15" presStyleCnt="19"/>
      <dgm:spPr/>
    </dgm:pt>
    <dgm:pt modelId="{28FAC2FA-CD36-4AF6-AD91-533F1050B3C2}" type="pres">
      <dgm:prSet presAssocID="{015B1690-A0D8-4EEC-AC7B-254EA9B6DB78}" presName="c17" presStyleLbl="node1" presStyleIdx="16" presStyleCnt="19"/>
      <dgm:spPr/>
    </dgm:pt>
    <dgm:pt modelId="{D5F95F4C-ACEF-4913-ACF3-AF2F1C8CA6EB}" type="pres">
      <dgm:prSet presAssocID="{015B1690-A0D8-4EEC-AC7B-254EA9B6DB78}" presName="c18" presStyleLbl="node1" presStyleIdx="17" presStyleCnt="19"/>
      <dgm:spPr/>
    </dgm:pt>
    <dgm:pt modelId="{3322FD4C-89E4-40AA-BEEF-1AABCB550C44}" type="pres">
      <dgm:prSet presAssocID="{BCFAE82D-1992-4157-8868-2FDD20C812F7}" presName="chevronComposite1" presStyleCnt="0"/>
      <dgm:spPr/>
    </dgm:pt>
    <dgm:pt modelId="{B2E992B1-5103-4DE1-B3ED-6EA984CC22DA}" type="pres">
      <dgm:prSet presAssocID="{BCFAE82D-1992-4157-8868-2FDD20C812F7}" presName="chevron1" presStyleLbl="sibTrans2D1" presStyleIdx="0" presStyleCnt="2"/>
      <dgm:spPr/>
    </dgm:pt>
    <dgm:pt modelId="{04D09E29-E038-40D6-82A3-A7C5077B272A}" type="pres">
      <dgm:prSet presAssocID="{BCFAE82D-1992-4157-8868-2FDD20C812F7}" presName="spChevron1" presStyleCnt="0"/>
      <dgm:spPr/>
    </dgm:pt>
    <dgm:pt modelId="{415F3F7B-098B-4B44-9EEA-872410F9CC19}" type="pres">
      <dgm:prSet presAssocID="{BCFAE82D-1992-4157-8868-2FDD20C812F7}" presName="overlap" presStyleCnt="0"/>
      <dgm:spPr/>
    </dgm:pt>
    <dgm:pt modelId="{A1AE1683-CF61-43DD-8D45-F4F2353BA2AE}" type="pres">
      <dgm:prSet presAssocID="{BCFAE82D-1992-4157-8868-2FDD20C812F7}" presName="chevronComposite2" presStyleCnt="0"/>
      <dgm:spPr/>
    </dgm:pt>
    <dgm:pt modelId="{D317FA95-BA7A-4511-9F95-556E61BED75C}" type="pres">
      <dgm:prSet presAssocID="{BCFAE82D-1992-4157-8868-2FDD20C812F7}" presName="chevron2" presStyleLbl="sibTrans2D1" presStyleIdx="1" presStyleCnt="2"/>
      <dgm:spPr/>
    </dgm:pt>
    <dgm:pt modelId="{DC25B30C-656E-402D-BCD2-1A6CF631DE45}" type="pres">
      <dgm:prSet presAssocID="{BCFAE82D-1992-4157-8868-2FDD20C812F7}" presName="spChevron2" presStyleCnt="0"/>
      <dgm:spPr/>
    </dgm:pt>
    <dgm:pt modelId="{5DB50964-C6F9-4DA2-863C-5F899F364C9B}" type="pres">
      <dgm:prSet presAssocID="{72A2EBE6-6D62-4CF1-A732-88ABC3785803}" presName="last" presStyleCnt="0"/>
      <dgm:spPr/>
    </dgm:pt>
    <dgm:pt modelId="{23AFCC58-6B44-43FC-A089-4D5317E1650E}" type="pres">
      <dgm:prSet presAssocID="{72A2EBE6-6D62-4CF1-A732-88ABC3785803}" presName="circleTx" presStyleLbl="node1" presStyleIdx="18" presStyleCnt="19"/>
      <dgm:spPr/>
    </dgm:pt>
    <dgm:pt modelId="{10D69065-5040-429B-8B66-354ACE715F22}" type="pres">
      <dgm:prSet presAssocID="{72A2EBE6-6D62-4CF1-A732-88ABC3785803}" presName="spN" presStyleCnt="0"/>
      <dgm:spPr/>
    </dgm:pt>
  </dgm:ptLst>
  <dgm:cxnLst>
    <dgm:cxn modelId="{3B2F1D25-4E8F-4142-A40F-3EFC040D9D5A}" type="presOf" srcId="{015B1690-A0D8-4EEC-AC7B-254EA9B6DB78}" destId="{42367210-76F7-48D3-BA3D-43F6AE088557}" srcOrd="0" destOrd="0" presId="urn:microsoft.com/office/officeart/2009/3/layout/RandomtoResultProcess"/>
    <dgm:cxn modelId="{3B797899-C6FA-4195-9628-6034D60F5FE2}" srcId="{54D20BC9-331B-4DDF-BE97-769B77342DE8}" destId="{015B1690-A0D8-4EEC-AC7B-254EA9B6DB78}" srcOrd="0" destOrd="0" parTransId="{2C27F0EF-49E6-489D-913F-4B8C9F1DF75A}" sibTransId="{BCFAE82D-1992-4157-8868-2FDD20C812F7}"/>
    <dgm:cxn modelId="{9179A3B8-45B4-41B4-BC2C-D5744C850425}" srcId="{54D20BC9-331B-4DDF-BE97-769B77342DE8}" destId="{72A2EBE6-6D62-4CF1-A732-88ABC3785803}" srcOrd="1" destOrd="0" parTransId="{C9EAC533-24E8-4FF4-936F-8067DE70FA97}" sibTransId="{C1E86B6F-82C4-4A3B-A026-8663391BE79D}"/>
    <dgm:cxn modelId="{4D9673E2-6F2E-4C4C-8E60-B63AB40134F4}" type="presOf" srcId="{54D20BC9-331B-4DDF-BE97-769B77342DE8}" destId="{8EDD1B75-C105-433A-8787-298CB1D450D9}" srcOrd="0" destOrd="0" presId="urn:microsoft.com/office/officeart/2009/3/layout/RandomtoResultProcess"/>
    <dgm:cxn modelId="{041E0BF4-7F52-401B-ABD7-0EB4473AB378}" type="presOf" srcId="{72A2EBE6-6D62-4CF1-A732-88ABC3785803}" destId="{23AFCC58-6B44-43FC-A089-4D5317E1650E}" srcOrd="0" destOrd="0" presId="urn:microsoft.com/office/officeart/2009/3/layout/RandomtoResultProcess"/>
    <dgm:cxn modelId="{CA96606E-0804-438C-A7FE-925F86E15CB3}" type="presParOf" srcId="{8EDD1B75-C105-433A-8787-298CB1D450D9}" destId="{1FB9C921-78D7-4A88-9BD8-53B739751827}" srcOrd="0" destOrd="0" presId="urn:microsoft.com/office/officeart/2009/3/layout/RandomtoResultProcess"/>
    <dgm:cxn modelId="{924CE1F9-C00F-46A5-97A1-E936AFC9B545}" type="presParOf" srcId="{1FB9C921-78D7-4A88-9BD8-53B739751827}" destId="{42367210-76F7-48D3-BA3D-43F6AE088557}" srcOrd="0" destOrd="0" presId="urn:microsoft.com/office/officeart/2009/3/layout/RandomtoResultProcess"/>
    <dgm:cxn modelId="{80CEFB7A-CA19-4323-BB00-D3BEBFCDCA28}" type="presParOf" srcId="{1FB9C921-78D7-4A88-9BD8-53B739751827}" destId="{7E34CAA8-FB22-4ECB-86C0-6ECD2B9E4DCE}" srcOrd="1" destOrd="0" presId="urn:microsoft.com/office/officeart/2009/3/layout/RandomtoResultProcess"/>
    <dgm:cxn modelId="{5261FF60-FFE8-416C-88CC-B0B02328390A}" type="presParOf" srcId="{1FB9C921-78D7-4A88-9BD8-53B739751827}" destId="{A5867802-D290-4C96-B492-E7FFDBCC2128}" srcOrd="2" destOrd="0" presId="urn:microsoft.com/office/officeart/2009/3/layout/RandomtoResultProcess"/>
    <dgm:cxn modelId="{56D7D94A-915A-47A5-9930-ACC802E91061}" type="presParOf" srcId="{1FB9C921-78D7-4A88-9BD8-53B739751827}" destId="{19DB6088-6909-47D5-A1FF-12083B9DB38D}" srcOrd="3" destOrd="0" presId="urn:microsoft.com/office/officeart/2009/3/layout/RandomtoResultProcess"/>
    <dgm:cxn modelId="{32DF6849-D79C-4CD0-9922-7CF5A3AD7411}" type="presParOf" srcId="{1FB9C921-78D7-4A88-9BD8-53B739751827}" destId="{CB28742A-7A64-4D4F-9CEA-32A667987DB3}" srcOrd="4" destOrd="0" presId="urn:microsoft.com/office/officeart/2009/3/layout/RandomtoResultProcess"/>
    <dgm:cxn modelId="{D24C57F9-5A38-4115-8FF1-D0C88E9864CB}" type="presParOf" srcId="{1FB9C921-78D7-4A88-9BD8-53B739751827}" destId="{0964CB81-82D1-4783-90C2-74FB40576A29}" srcOrd="5" destOrd="0" presId="urn:microsoft.com/office/officeart/2009/3/layout/RandomtoResultProcess"/>
    <dgm:cxn modelId="{F0A2F888-DF22-4F91-9F4C-9F0634BFBEA2}" type="presParOf" srcId="{1FB9C921-78D7-4A88-9BD8-53B739751827}" destId="{162AF36E-0E43-44C9-9EB0-3E74A9082755}" srcOrd="6" destOrd="0" presId="urn:microsoft.com/office/officeart/2009/3/layout/RandomtoResultProcess"/>
    <dgm:cxn modelId="{7176B5FC-9569-49C5-A522-DFB09ED73B39}" type="presParOf" srcId="{1FB9C921-78D7-4A88-9BD8-53B739751827}" destId="{B55681B3-53CD-4952-B5E7-01833DB843F2}" srcOrd="7" destOrd="0" presId="urn:microsoft.com/office/officeart/2009/3/layout/RandomtoResultProcess"/>
    <dgm:cxn modelId="{A57C5BC2-603A-49E2-B27A-83C2D3F115D9}" type="presParOf" srcId="{1FB9C921-78D7-4A88-9BD8-53B739751827}" destId="{C551FB1F-663A-424F-803D-FE4298A5E667}" srcOrd="8" destOrd="0" presId="urn:microsoft.com/office/officeart/2009/3/layout/RandomtoResultProcess"/>
    <dgm:cxn modelId="{BDB91D50-1886-4D4E-88CC-D0058D5AEDFC}" type="presParOf" srcId="{1FB9C921-78D7-4A88-9BD8-53B739751827}" destId="{67E190D5-3406-4E44-B81F-2006B6EC6EED}" srcOrd="9" destOrd="0" presId="urn:microsoft.com/office/officeart/2009/3/layout/RandomtoResultProcess"/>
    <dgm:cxn modelId="{774EFC21-9908-4FD8-AD7F-1299F40154ED}" type="presParOf" srcId="{1FB9C921-78D7-4A88-9BD8-53B739751827}" destId="{3309FFDC-55A3-48C8-9A34-3ACA6B7CE145}" srcOrd="10" destOrd="0" presId="urn:microsoft.com/office/officeart/2009/3/layout/RandomtoResultProcess"/>
    <dgm:cxn modelId="{D5C556F6-BD45-4D16-B438-BA8E78F51FDA}" type="presParOf" srcId="{1FB9C921-78D7-4A88-9BD8-53B739751827}" destId="{C36A86E9-427B-4B45-B45F-957A2BA53DD6}" srcOrd="11" destOrd="0" presId="urn:microsoft.com/office/officeart/2009/3/layout/RandomtoResultProcess"/>
    <dgm:cxn modelId="{0BD853F7-1C6E-417D-9E49-FBA0AF09698F}" type="presParOf" srcId="{1FB9C921-78D7-4A88-9BD8-53B739751827}" destId="{8699EDD0-1085-48DF-8666-58A50F6E0339}" srcOrd="12" destOrd="0" presId="urn:microsoft.com/office/officeart/2009/3/layout/RandomtoResultProcess"/>
    <dgm:cxn modelId="{87FEA58E-0584-4E14-8119-D993F0090AF9}" type="presParOf" srcId="{1FB9C921-78D7-4A88-9BD8-53B739751827}" destId="{101BE196-12F3-4B44-AFE8-F2613E3AEB4F}" srcOrd="13" destOrd="0" presId="urn:microsoft.com/office/officeart/2009/3/layout/RandomtoResultProcess"/>
    <dgm:cxn modelId="{B8EC7BE2-9DA8-4E76-949D-171E1476F0C8}" type="presParOf" srcId="{1FB9C921-78D7-4A88-9BD8-53B739751827}" destId="{81AB4DD7-981A-4747-8345-CBD772D646E3}" srcOrd="14" destOrd="0" presId="urn:microsoft.com/office/officeart/2009/3/layout/RandomtoResultProcess"/>
    <dgm:cxn modelId="{0C238682-ED73-4342-BA2C-82636E192F69}" type="presParOf" srcId="{1FB9C921-78D7-4A88-9BD8-53B739751827}" destId="{FBD61143-4F3C-489B-8CB0-9CD7188C81E2}" srcOrd="15" destOrd="0" presId="urn:microsoft.com/office/officeart/2009/3/layout/RandomtoResultProcess"/>
    <dgm:cxn modelId="{E925E659-548D-466B-B512-B544D3E35F21}" type="presParOf" srcId="{1FB9C921-78D7-4A88-9BD8-53B739751827}" destId="{C61896D9-87BB-4E6A-BC60-E703C15E3CA7}" srcOrd="16" destOrd="0" presId="urn:microsoft.com/office/officeart/2009/3/layout/RandomtoResultProcess"/>
    <dgm:cxn modelId="{B4CF55B7-6D92-4E8A-8BFA-C364F390A593}" type="presParOf" srcId="{1FB9C921-78D7-4A88-9BD8-53B739751827}" destId="{28FAC2FA-CD36-4AF6-AD91-533F1050B3C2}" srcOrd="17" destOrd="0" presId="urn:microsoft.com/office/officeart/2009/3/layout/RandomtoResultProcess"/>
    <dgm:cxn modelId="{D7A6E0D2-0FB9-4A30-8001-C3EB4C30A336}" type="presParOf" srcId="{1FB9C921-78D7-4A88-9BD8-53B739751827}" destId="{D5F95F4C-ACEF-4913-ACF3-AF2F1C8CA6EB}" srcOrd="18" destOrd="0" presId="urn:microsoft.com/office/officeart/2009/3/layout/RandomtoResultProcess"/>
    <dgm:cxn modelId="{28C1B901-9760-4B66-9EC2-8669E017B5EC}" type="presParOf" srcId="{8EDD1B75-C105-433A-8787-298CB1D450D9}" destId="{3322FD4C-89E4-40AA-BEEF-1AABCB550C44}" srcOrd="1" destOrd="0" presId="urn:microsoft.com/office/officeart/2009/3/layout/RandomtoResultProcess"/>
    <dgm:cxn modelId="{59204D4B-BE4E-46CF-9B79-71B6861F4002}" type="presParOf" srcId="{3322FD4C-89E4-40AA-BEEF-1AABCB550C44}" destId="{B2E992B1-5103-4DE1-B3ED-6EA984CC22DA}" srcOrd="0" destOrd="0" presId="urn:microsoft.com/office/officeart/2009/3/layout/RandomtoResultProcess"/>
    <dgm:cxn modelId="{FC477E1C-C468-45B2-8CA7-A4BD8009ABE0}" type="presParOf" srcId="{3322FD4C-89E4-40AA-BEEF-1AABCB550C44}" destId="{04D09E29-E038-40D6-82A3-A7C5077B272A}" srcOrd="1" destOrd="0" presId="urn:microsoft.com/office/officeart/2009/3/layout/RandomtoResultProcess"/>
    <dgm:cxn modelId="{AFA6C298-DC6E-49E1-A2BB-E06D58E794AA}" type="presParOf" srcId="{8EDD1B75-C105-433A-8787-298CB1D450D9}" destId="{415F3F7B-098B-4B44-9EEA-872410F9CC19}" srcOrd="2" destOrd="0" presId="urn:microsoft.com/office/officeart/2009/3/layout/RandomtoResultProcess"/>
    <dgm:cxn modelId="{A3B962B5-C53A-488C-AE7B-9D749E2DB2E6}" type="presParOf" srcId="{8EDD1B75-C105-433A-8787-298CB1D450D9}" destId="{A1AE1683-CF61-43DD-8D45-F4F2353BA2AE}" srcOrd="3" destOrd="0" presId="urn:microsoft.com/office/officeart/2009/3/layout/RandomtoResultProcess"/>
    <dgm:cxn modelId="{2C1942DA-80AC-419B-ACD7-6B7CB5D241B6}" type="presParOf" srcId="{A1AE1683-CF61-43DD-8D45-F4F2353BA2AE}" destId="{D317FA95-BA7A-4511-9F95-556E61BED75C}" srcOrd="0" destOrd="0" presId="urn:microsoft.com/office/officeart/2009/3/layout/RandomtoResultProcess"/>
    <dgm:cxn modelId="{C3072F59-8830-47C7-95EC-8F8AA417F127}" type="presParOf" srcId="{A1AE1683-CF61-43DD-8D45-F4F2353BA2AE}" destId="{DC25B30C-656E-402D-BCD2-1A6CF631DE45}" srcOrd="1" destOrd="0" presId="urn:microsoft.com/office/officeart/2009/3/layout/RandomtoResultProcess"/>
    <dgm:cxn modelId="{4B472AEB-F539-4A6A-8D33-E6E06C6981FB}" type="presParOf" srcId="{8EDD1B75-C105-433A-8787-298CB1D450D9}" destId="{5DB50964-C6F9-4DA2-863C-5F899F364C9B}" srcOrd="4" destOrd="0" presId="urn:microsoft.com/office/officeart/2009/3/layout/RandomtoResultProcess"/>
    <dgm:cxn modelId="{14C5D934-1988-4E56-811A-0EE7E36880A7}" type="presParOf" srcId="{5DB50964-C6F9-4DA2-863C-5F899F364C9B}" destId="{23AFCC58-6B44-43FC-A089-4D5317E1650E}" srcOrd="0" destOrd="0" presId="urn:microsoft.com/office/officeart/2009/3/layout/RandomtoResultProcess"/>
    <dgm:cxn modelId="{C34929C4-463A-43F2-AC76-40F8156F8E66}" type="presParOf" srcId="{5DB50964-C6F9-4DA2-863C-5F899F364C9B}" destId="{10D69065-5040-429B-8B66-354ACE715F22}" srcOrd="1"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E1E83-29D1-4770-8BD3-7A0B02B99101}">
      <dsp:nvSpPr>
        <dsp:cNvPr id="0" name=""/>
        <dsp:cNvSpPr/>
      </dsp:nvSpPr>
      <dsp:spPr>
        <a:xfrm>
          <a:off x="1352673" y="560793"/>
          <a:ext cx="1614863" cy="1614863"/>
        </a:xfrm>
        <a:prstGeom prst="gear9">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China</a:t>
          </a:r>
          <a:endParaRPr lang="en-ID" sz="1400" kern="1200" dirty="0"/>
        </a:p>
      </dsp:txBody>
      <dsp:txXfrm>
        <a:off x="1677332" y="939067"/>
        <a:ext cx="965545" cy="830073"/>
      </dsp:txXfrm>
    </dsp:sp>
    <dsp:sp modelId="{A1D93FE6-FFBF-48F8-81E8-A8B30E80D591}">
      <dsp:nvSpPr>
        <dsp:cNvPr id="0" name=""/>
        <dsp:cNvSpPr/>
      </dsp:nvSpPr>
      <dsp:spPr>
        <a:xfrm>
          <a:off x="824615" y="1528872"/>
          <a:ext cx="1265580" cy="130952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US</a:t>
          </a:r>
          <a:endParaRPr lang="en-ID" sz="1200" kern="1200" dirty="0"/>
        </a:p>
        <a:p>
          <a:pPr marL="114300" lvl="1" indent="-114300" algn="l" defTabSz="533400">
            <a:lnSpc>
              <a:spcPct val="90000"/>
            </a:lnSpc>
            <a:spcBef>
              <a:spcPct val="0"/>
            </a:spcBef>
            <a:spcAft>
              <a:spcPct val="15000"/>
            </a:spcAft>
            <a:buChar char="•"/>
          </a:pPr>
          <a:r>
            <a:rPr lang="en-US" sz="1200" kern="1200" dirty="0"/>
            <a:t>Russia</a:t>
          </a:r>
          <a:endParaRPr lang="en-ID" sz="1200" kern="1200" dirty="0"/>
        </a:p>
        <a:p>
          <a:pPr marL="114300" lvl="1" indent="-114300" algn="l" defTabSz="533400">
            <a:lnSpc>
              <a:spcPct val="90000"/>
            </a:lnSpc>
            <a:spcBef>
              <a:spcPct val="0"/>
            </a:spcBef>
            <a:spcAft>
              <a:spcPct val="15000"/>
            </a:spcAft>
            <a:buChar char="•"/>
          </a:pPr>
          <a:r>
            <a:rPr lang="en-US" sz="1200" kern="1200" dirty="0"/>
            <a:t>Indonesia</a:t>
          </a:r>
          <a:endParaRPr lang="en-ID" sz="1200" kern="1200" dirty="0"/>
        </a:p>
        <a:p>
          <a:pPr marL="114300" lvl="1" indent="-114300" algn="l" defTabSz="533400">
            <a:lnSpc>
              <a:spcPct val="90000"/>
            </a:lnSpc>
            <a:spcBef>
              <a:spcPct val="0"/>
            </a:spcBef>
            <a:spcAft>
              <a:spcPct val="15000"/>
            </a:spcAft>
            <a:buChar char="•"/>
          </a:pPr>
          <a:r>
            <a:rPr lang="en-US" sz="1200" kern="1200" dirty="0"/>
            <a:t>Denmark</a:t>
          </a:r>
          <a:endParaRPr lang="en-ID" sz="1200" kern="1200" dirty="0"/>
        </a:p>
        <a:p>
          <a:pPr marL="114300" lvl="1" indent="-114300" algn="l" defTabSz="533400">
            <a:lnSpc>
              <a:spcPct val="90000"/>
            </a:lnSpc>
            <a:spcBef>
              <a:spcPct val="0"/>
            </a:spcBef>
            <a:spcAft>
              <a:spcPct val="15000"/>
            </a:spcAft>
            <a:buChar char="•"/>
          </a:pPr>
          <a:r>
            <a:rPr lang="en-US" sz="1200" kern="1200" dirty="0"/>
            <a:t>Canada</a:t>
          </a:r>
          <a:endParaRPr lang="en-ID" sz="1200" kern="1200" dirty="0"/>
        </a:p>
        <a:p>
          <a:pPr marL="114300" lvl="1" indent="-114300" algn="l" defTabSz="533400">
            <a:lnSpc>
              <a:spcPct val="90000"/>
            </a:lnSpc>
            <a:spcBef>
              <a:spcPct val="0"/>
            </a:spcBef>
            <a:spcAft>
              <a:spcPct val="15000"/>
            </a:spcAft>
            <a:buChar char="•"/>
          </a:pPr>
          <a:r>
            <a:rPr lang="en-US" sz="1200" kern="1200" dirty="0"/>
            <a:t>UK</a:t>
          </a:r>
          <a:endParaRPr lang="en-ID" sz="1200" kern="1200" dirty="0"/>
        </a:p>
        <a:p>
          <a:pPr marL="114300" lvl="1" indent="-114300" algn="l" defTabSz="533400">
            <a:lnSpc>
              <a:spcPct val="90000"/>
            </a:lnSpc>
            <a:spcBef>
              <a:spcPct val="0"/>
            </a:spcBef>
            <a:spcAft>
              <a:spcPct val="15000"/>
            </a:spcAft>
            <a:buChar char="•"/>
          </a:pPr>
          <a:endParaRPr lang="en-ID" sz="1200" kern="1200"/>
        </a:p>
      </dsp:txBody>
      <dsp:txXfrm>
        <a:off x="861683" y="1565940"/>
        <a:ext cx="1191444" cy="1235390"/>
      </dsp:txXfrm>
    </dsp:sp>
    <dsp:sp modelId="{8B3C7F01-4F61-4983-BE74-31DD939B2B4D}">
      <dsp:nvSpPr>
        <dsp:cNvPr id="0" name=""/>
        <dsp:cNvSpPr/>
      </dsp:nvSpPr>
      <dsp:spPr>
        <a:xfrm>
          <a:off x="1356090" y="302175"/>
          <a:ext cx="1986281" cy="1986281"/>
        </a:xfrm>
        <a:prstGeom prst="circularArrow">
          <a:avLst>
            <a:gd name="adj1" fmla="val 4878"/>
            <a:gd name="adj2" fmla="val 312630"/>
            <a:gd name="adj3" fmla="val 3028097"/>
            <a:gd name="adj4" fmla="val 15384951"/>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BD8C8-0CD0-478F-9875-34D512066FCA}">
      <dsp:nvSpPr>
        <dsp:cNvPr id="0" name=""/>
        <dsp:cNvSpPr/>
      </dsp:nvSpPr>
      <dsp:spPr>
        <a:xfrm>
          <a:off x="0" y="444775"/>
          <a:ext cx="5410788" cy="338174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243AA-E84F-4E14-9545-C3CE046C9840}">
      <dsp:nvSpPr>
        <dsp:cNvPr id="0" name=""/>
        <dsp:cNvSpPr/>
      </dsp:nvSpPr>
      <dsp:spPr>
        <a:xfrm>
          <a:off x="532962" y="2959439"/>
          <a:ext cx="124448" cy="124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D5C29-389B-4AC1-9201-B55CBAAF8286}">
      <dsp:nvSpPr>
        <dsp:cNvPr id="0" name=""/>
        <dsp:cNvSpPr/>
      </dsp:nvSpPr>
      <dsp:spPr>
        <a:xfrm>
          <a:off x="595186" y="3021663"/>
          <a:ext cx="925244" cy="80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42" tIns="0" rIns="0" bIns="0" numCol="1" spcCol="1270" anchor="t" anchorCtr="0">
          <a:noAutofit/>
        </a:bodyPr>
        <a:lstStyle/>
        <a:p>
          <a:pPr marL="0" lvl="0" indent="0" algn="l" defTabSz="1333500">
            <a:lnSpc>
              <a:spcPct val="90000"/>
            </a:lnSpc>
            <a:spcBef>
              <a:spcPct val="0"/>
            </a:spcBef>
            <a:spcAft>
              <a:spcPct val="35000"/>
            </a:spcAft>
            <a:buNone/>
          </a:pPr>
          <a:r>
            <a:rPr lang="en-US" sz="3000" kern="1200" dirty="0"/>
            <a:t>2020</a:t>
          </a:r>
          <a:endParaRPr lang="en-ID" sz="3000" kern="1200" dirty="0"/>
        </a:p>
      </dsp:txBody>
      <dsp:txXfrm>
        <a:off x="595186" y="3021663"/>
        <a:ext cx="925244" cy="804854"/>
      </dsp:txXfrm>
    </dsp:sp>
    <dsp:sp modelId="{3B0BA221-BDB4-42D2-8AEE-4E8CC4B80E95}">
      <dsp:nvSpPr>
        <dsp:cNvPr id="0" name=""/>
        <dsp:cNvSpPr/>
      </dsp:nvSpPr>
      <dsp:spPr>
        <a:xfrm>
          <a:off x="1412215" y="2172846"/>
          <a:ext cx="216431" cy="2164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A575F-BE69-4A24-ACB4-4D844ADD77FD}">
      <dsp:nvSpPr>
        <dsp:cNvPr id="0" name=""/>
        <dsp:cNvSpPr/>
      </dsp:nvSpPr>
      <dsp:spPr>
        <a:xfrm>
          <a:off x="1520431" y="2281061"/>
          <a:ext cx="1136265" cy="1545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83" tIns="0" rIns="0" bIns="0" numCol="1" spcCol="1270" anchor="t" anchorCtr="0">
          <a:noAutofit/>
        </a:bodyPr>
        <a:lstStyle/>
        <a:p>
          <a:pPr marL="0" lvl="0" indent="0" algn="l" defTabSz="1333500">
            <a:lnSpc>
              <a:spcPct val="90000"/>
            </a:lnSpc>
            <a:spcBef>
              <a:spcPct val="0"/>
            </a:spcBef>
            <a:spcAft>
              <a:spcPct val="35000"/>
            </a:spcAft>
            <a:buNone/>
          </a:pPr>
          <a:r>
            <a:rPr lang="en-US" sz="3000" kern="1200" dirty="0"/>
            <a:t>2025</a:t>
          </a:r>
          <a:endParaRPr lang="en-ID" sz="3000" kern="1200" dirty="0"/>
        </a:p>
      </dsp:txBody>
      <dsp:txXfrm>
        <a:off x="1520431" y="2281061"/>
        <a:ext cx="1136265" cy="1545456"/>
      </dsp:txXfrm>
    </dsp:sp>
    <dsp:sp modelId="{CD4363D0-694C-439C-B096-42BBC5DDC31A}">
      <dsp:nvSpPr>
        <dsp:cNvPr id="0" name=""/>
        <dsp:cNvSpPr/>
      </dsp:nvSpPr>
      <dsp:spPr>
        <a:xfrm>
          <a:off x="2534954" y="1593215"/>
          <a:ext cx="286771" cy="2867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96ADB-E73D-44A7-80BB-B26E0FEF2AC3}">
      <dsp:nvSpPr>
        <dsp:cNvPr id="0" name=""/>
        <dsp:cNvSpPr/>
      </dsp:nvSpPr>
      <dsp:spPr>
        <a:xfrm>
          <a:off x="2678340" y="1736601"/>
          <a:ext cx="1136265" cy="208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954" tIns="0" rIns="0" bIns="0" numCol="1" spcCol="1270" anchor="t" anchorCtr="0">
          <a:noAutofit/>
        </a:bodyPr>
        <a:lstStyle/>
        <a:p>
          <a:pPr marL="0" lvl="0" indent="0" algn="l" defTabSz="1333500">
            <a:lnSpc>
              <a:spcPct val="90000"/>
            </a:lnSpc>
            <a:spcBef>
              <a:spcPct val="0"/>
            </a:spcBef>
            <a:spcAft>
              <a:spcPct val="35000"/>
            </a:spcAft>
            <a:buNone/>
          </a:pPr>
          <a:r>
            <a:rPr lang="en-US" sz="3000" kern="1200" dirty="0"/>
            <a:t>2030</a:t>
          </a:r>
          <a:endParaRPr lang="en-ID" sz="3000" kern="1200" dirty="0"/>
        </a:p>
      </dsp:txBody>
      <dsp:txXfrm>
        <a:off x="2678340" y="1736601"/>
        <a:ext cx="1136265" cy="2089916"/>
      </dsp:txXfrm>
    </dsp:sp>
    <dsp:sp modelId="{A550D941-EBAE-431B-89E6-8EAD8B7E3139}">
      <dsp:nvSpPr>
        <dsp:cNvPr id="0" name=""/>
        <dsp:cNvSpPr/>
      </dsp:nvSpPr>
      <dsp:spPr>
        <a:xfrm>
          <a:off x="3757792" y="1209725"/>
          <a:ext cx="384165" cy="3841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7D9E7-27EC-4ACD-92F3-8AE4986DC96B}">
      <dsp:nvSpPr>
        <dsp:cNvPr id="0" name=""/>
        <dsp:cNvSpPr/>
      </dsp:nvSpPr>
      <dsp:spPr>
        <a:xfrm>
          <a:off x="4017892" y="1217385"/>
          <a:ext cx="1136265" cy="616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62" tIns="0" rIns="0" bIns="0" numCol="1" spcCol="1270" anchor="t" anchorCtr="0">
          <a:noAutofit/>
        </a:bodyPr>
        <a:lstStyle/>
        <a:p>
          <a:pPr marL="0" lvl="0" indent="0" algn="l" defTabSz="1333500">
            <a:lnSpc>
              <a:spcPct val="90000"/>
            </a:lnSpc>
            <a:spcBef>
              <a:spcPct val="0"/>
            </a:spcBef>
            <a:spcAft>
              <a:spcPct val="35000"/>
            </a:spcAft>
            <a:buNone/>
          </a:pPr>
          <a:r>
            <a:rPr lang="en-US" sz="3000" kern="1200" dirty="0"/>
            <a:t>2030s</a:t>
          </a:r>
          <a:endParaRPr lang="en-ID" sz="3000" kern="1200" dirty="0"/>
        </a:p>
      </dsp:txBody>
      <dsp:txXfrm>
        <a:off x="4017892" y="1217385"/>
        <a:ext cx="1136265" cy="616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97AA1-761D-4D1E-9EA2-A4EEEB16FBD4}">
      <dsp:nvSpPr>
        <dsp:cNvPr id="0" name=""/>
        <dsp:cNvSpPr/>
      </dsp:nvSpPr>
      <dsp:spPr>
        <a:xfrm rot="16200000">
          <a:off x="719436" y="1385020"/>
          <a:ext cx="2932806" cy="1792255"/>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ctr" defTabSz="711200">
            <a:lnSpc>
              <a:spcPct val="90000"/>
            </a:lnSpc>
            <a:spcBef>
              <a:spcPct val="0"/>
            </a:spcBef>
            <a:spcAft>
              <a:spcPct val="35000"/>
            </a:spcAft>
            <a:buNone/>
          </a:pPr>
          <a:r>
            <a:rPr lang="en-US" sz="1600" b="1" i="0" u="none" kern="1200" dirty="0"/>
            <a:t>Country</a:t>
          </a:r>
          <a:br>
            <a:rPr lang="en-US" sz="1600" b="1" i="0" u="none" kern="1200" dirty="0"/>
          </a:br>
          <a:endParaRPr lang="en-ID" sz="1600" kern="1200" dirty="0"/>
        </a:p>
        <a:p>
          <a:pPr marL="0" lvl="0" indent="0" algn="ctr" defTabSz="711200">
            <a:lnSpc>
              <a:spcPct val="90000"/>
            </a:lnSpc>
            <a:spcBef>
              <a:spcPct val="0"/>
            </a:spcBef>
            <a:spcAft>
              <a:spcPct val="35000"/>
            </a:spcAft>
            <a:buNone/>
          </a:pPr>
          <a:r>
            <a:rPr lang="en-US" sz="1600" b="0" i="0" u="none" kern="1200" dirty="0"/>
            <a:t>Canada</a:t>
          </a:r>
          <a:endParaRPr lang="en-ID" sz="1600" kern="1200" dirty="0"/>
        </a:p>
        <a:p>
          <a:pPr marL="0" lvl="0" indent="0" algn="ctr" defTabSz="711200">
            <a:lnSpc>
              <a:spcPct val="90000"/>
            </a:lnSpc>
            <a:spcBef>
              <a:spcPct val="0"/>
            </a:spcBef>
            <a:spcAft>
              <a:spcPct val="35000"/>
            </a:spcAft>
            <a:buNone/>
          </a:pPr>
          <a:r>
            <a:rPr lang="en-US" sz="1600" b="0" i="0" u="none" kern="1200" dirty="0"/>
            <a:t>China</a:t>
          </a:r>
          <a:endParaRPr lang="en-ID" sz="1600" kern="1200" dirty="0"/>
        </a:p>
        <a:p>
          <a:pPr marL="0" lvl="0" indent="0" algn="ctr" defTabSz="711200">
            <a:lnSpc>
              <a:spcPct val="90000"/>
            </a:lnSpc>
            <a:spcBef>
              <a:spcPct val="0"/>
            </a:spcBef>
            <a:spcAft>
              <a:spcPct val="35000"/>
            </a:spcAft>
            <a:buNone/>
          </a:pPr>
          <a:r>
            <a:rPr lang="en-US" sz="1600" b="0" i="0" u="none" kern="1200" dirty="0"/>
            <a:t>Denmark</a:t>
          </a:r>
          <a:endParaRPr lang="en-ID" sz="1600" kern="1200" dirty="0"/>
        </a:p>
        <a:p>
          <a:pPr marL="0" lvl="0" indent="0" algn="ctr" defTabSz="711200">
            <a:lnSpc>
              <a:spcPct val="90000"/>
            </a:lnSpc>
            <a:spcBef>
              <a:spcPct val="0"/>
            </a:spcBef>
            <a:spcAft>
              <a:spcPct val="35000"/>
            </a:spcAft>
            <a:buNone/>
          </a:pPr>
          <a:r>
            <a:rPr lang="en-US" sz="1600" b="0" i="0" u="none" kern="1200" dirty="0"/>
            <a:t>Indonesia</a:t>
          </a:r>
          <a:endParaRPr lang="en-ID" sz="1600" kern="1200" dirty="0"/>
        </a:p>
        <a:p>
          <a:pPr marL="0" lvl="0" indent="0" algn="ctr" defTabSz="711200">
            <a:lnSpc>
              <a:spcPct val="90000"/>
            </a:lnSpc>
            <a:spcBef>
              <a:spcPct val="0"/>
            </a:spcBef>
            <a:spcAft>
              <a:spcPct val="35000"/>
            </a:spcAft>
            <a:buNone/>
          </a:pPr>
          <a:r>
            <a:rPr lang="en-US" sz="1600" b="0" i="0" u="none" kern="1200" dirty="0"/>
            <a:t>Russia</a:t>
          </a:r>
          <a:endParaRPr lang="en-ID" sz="1600" kern="1200" dirty="0"/>
        </a:p>
        <a:p>
          <a:pPr marL="0" lvl="0" indent="0" algn="ctr" defTabSz="711200">
            <a:lnSpc>
              <a:spcPct val="90000"/>
            </a:lnSpc>
            <a:spcBef>
              <a:spcPct val="0"/>
            </a:spcBef>
            <a:spcAft>
              <a:spcPct val="35000"/>
            </a:spcAft>
            <a:buNone/>
          </a:pPr>
          <a:r>
            <a:rPr lang="en-US" sz="1600" b="0" i="0" u="none" kern="1200" dirty="0"/>
            <a:t>United Kingdom</a:t>
          </a:r>
          <a:endParaRPr lang="en-ID" sz="1600" kern="1200" dirty="0"/>
        </a:p>
        <a:p>
          <a:pPr marL="0" lvl="0" indent="0" algn="ctr" defTabSz="711200">
            <a:lnSpc>
              <a:spcPct val="90000"/>
            </a:lnSpc>
            <a:spcBef>
              <a:spcPct val="0"/>
            </a:spcBef>
            <a:spcAft>
              <a:spcPct val="35000"/>
            </a:spcAft>
            <a:buNone/>
          </a:pPr>
          <a:r>
            <a:rPr lang="en-US" sz="1600" b="0" i="0" u="none" kern="1200" dirty="0"/>
            <a:t>United State</a:t>
          </a:r>
          <a:endParaRPr lang="en-ID" sz="1600" kern="1200" dirty="0"/>
        </a:p>
      </dsp:txBody>
      <dsp:txXfrm rot="5400000">
        <a:off x="1377217" y="902251"/>
        <a:ext cx="1704749" cy="2757794"/>
      </dsp:txXfrm>
    </dsp:sp>
    <dsp:sp modelId="{3D1CAF02-D74D-4AC0-8091-EFFBA6F37767}">
      <dsp:nvSpPr>
        <dsp:cNvPr id="0" name=""/>
        <dsp:cNvSpPr/>
      </dsp:nvSpPr>
      <dsp:spPr>
        <a:xfrm rot="5400000">
          <a:off x="2593075" y="1385020"/>
          <a:ext cx="2932806" cy="1792255"/>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ctr" defTabSz="711200">
            <a:lnSpc>
              <a:spcPct val="90000"/>
            </a:lnSpc>
            <a:spcBef>
              <a:spcPct val="0"/>
            </a:spcBef>
            <a:spcAft>
              <a:spcPct val="35000"/>
            </a:spcAft>
            <a:buNone/>
          </a:pPr>
          <a:r>
            <a:rPr lang="en-US" sz="1600" b="1" i="0" u="none" kern="1200" dirty="0"/>
            <a:t>Estimated Operation</a:t>
          </a:r>
          <a:endParaRPr lang="en-ID" sz="1600" kern="1200" dirty="0"/>
        </a:p>
        <a:p>
          <a:pPr marL="0" lvl="0" indent="0" algn="ctr" defTabSz="711200">
            <a:lnSpc>
              <a:spcPct val="90000"/>
            </a:lnSpc>
            <a:spcBef>
              <a:spcPct val="0"/>
            </a:spcBef>
            <a:spcAft>
              <a:spcPct val="35000"/>
            </a:spcAft>
            <a:buNone/>
          </a:pPr>
          <a:r>
            <a:rPr lang="en-US" sz="1600" b="0" i="0" u="none" kern="1200" dirty="0"/>
            <a:t>2025-2040</a:t>
          </a:r>
          <a:endParaRPr lang="en-ID" sz="1600" kern="1200" dirty="0"/>
        </a:p>
        <a:p>
          <a:pPr marL="0" lvl="0" indent="0" algn="ctr" defTabSz="711200">
            <a:lnSpc>
              <a:spcPct val="90000"/>
            </a:lnSpc>
            <a:spcBef>
              <a:spcPct val="0"/>
            </a:spcBef>
            <a:spcAft>
              <a:spcPct val="35000"/>
            </a:spcAft>
            <a:buNone/>
          </a:pPr>
          <a:r>
            <a:rPr lang="en-US" sz="1600" b="0" i="0" u="none" kern="1200" dirty="0"/>
            <a:t>2025</a:t>
          </a:r>
          <a:endParaRPr lang="en-ID" sz="1600" kern="1200" dirty="0"/>
        </a:p>
        <a:p>
          <a:pPr marL="0" lvl="0" indent="0" algn="ctr" defTabSz="711200">
            <a:lnSpc>
              <a:spcPct val="90000"/>
            </a:lnSpc>
            <a:spcBef>
              <a:spcPct val="0"/>
            </a:spcBef>
            <a:spcAft>
              <a:spcPct val="35000"/>
            </a:spcAft>
            <a:buNone/>
          </a:pPr>
          <a:r>
            <a:rPr lang="en-US" sz="1600" b="0" i="0" u="none" kern="1200" dirty="0"/>
            <a:t>2027</a:t>
          </a:r>
          <a:endParaRPr lang="en-ID" sz="1600" kern="1200" dirty="0"/>
        </a:p>
        <a:p>
          <a:pPr marL="0" lvl="0" indent="0" algn="ctr" defTabSz="711200">
            <a:lnSpc>
              <a:spcPct val="90000"/>
            </a:lnSpc>
            <a:spcBef>
              <a:spcPct val="0"/>
            </a:spcBef>
            <a:spcAft>
              <a:spcPct val="35000"/>
            </a:spcAft>
            <a:buNone/>
          </a:pPr>
          <a:r>
            <a:rPr lang="en-US" sz="1600" b="0" i="0" u="none" kern="1200" dirty="0"/>
            <a:t>2035</a:t>
          </a:r>
          <a:endParaRPr lang="en-ID" sz="1600" kern="1200" dirty="0"/>
        </a:p>
        <a:p>
          <a:pPr marL="0" lvl="0" indent="0" algn="ctr" defTabSz="711200">
            <a:lnSpc>
              <a:spcPct val="90000"/>
            </a:lnSpc>
            <a:spcBef>
              <a:spcPct val="0"/>
            </a:spcBef>
            <a:spcAft>
              <a:spcPct val="35000"/>
            </a:spcAft>
            <a:buNone/>
          </a:pPr>
          <a:r>
            <a:rPr lang="en-US" sz="1600" b="0" i="0" u="none" kern="1200" dirty="0"/>
            <a:t>2031</a:t>
          </a:r>
          <a:endParaRPr lang="en-ID" sz="1600" kern="1200" dirty="0"/>
        </a:p>
        <a:p>
          <a:pPr marL="0" lvl="0" indent="0" algn="ctr" defTabSz="711200">
            <a:lnSpc>
              <a:spcPct val="90000"/>
            </a:lnSpc>
            <a:spcBef>
              <a:spcPct val="0"/>
            </a:spcBef>
            <a:spcAft>
              <a:spcPct val="35000"/>
            </a:spcAft>
            <a:buNone/>
          </a:pPr>
          <a:r>
            <a:rPr lang="en-US" sz="1600" b="0" i="0" u="none" kern="1200" dirty="0"/>
            <a:t>2030</a:t>
          </a:r>
          <a:endParaRPr lang="en-ID" sz="1600" kern="1200" dirty="0"/>
        </a:p>
        <a:p>
          <a:pPr marL="0" lvl="0" indent="0" algn="ctr" defTabSz="711200">
            <a:lnSpc>
              <a:spcPct val="90000"/>
            </a:lnSpc>
            <a:spcBef>
              <a:spcPct val="0"/>
            </a:spcBef>
            <a:spcAft>
              <a:spcPct val="35000"/>
            </a:spcAft>
            <a:buNone/>
          </a:pPr>
          <a:r>
            <a:rPr lang="en-US" sz="1600" b="0" i="0" u="none" kern="1200" dirty="0"/>
            <a:t>2030</a:t>
          </a:r>
          <a:endParaRPr lang="en-ID" sz="1600" kern="1200" dirty="0"/>
        </a:p>
      </dsp:txBody>
      <dsp:txXfrm rot="-5400000">
        <a:off x="3163350" y="902251"/>
        <a:ext cx="1704749" cy="2757794"/>
      </dsp:txXfrm>
    </dsp:sp>
    <dsp:sp modelId="{06FD4085-4A20-4430-A827-97A9408A9487}">
      <dsp:nvSpPr>
        <dsp:cNvPr id="0" name=""/>
        <dsp:cNvSpPr/>
      </dsp:nvSpPr>
      <dsp:spPr>
        <a:xfrm>
          <a:off x="2185656" y="0"/>
          <a:ext cx="1873638" cy="187354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95902-6B16-41C1-B997-4122C8E56BF5}">
      <dsp:nvSpPr>
        <dsp:cNvPr id="0" name=""/>
        <dsp:cNvSpPr/>
      </dsp:nvSpPr>
      <dsp:spPr>
        <a:xfrm rot="10800000">
          <a:off x="2185656" y="2798007"/>
          <a:ext cx="1873638" cy="187354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67210-76F7-48D3-BA3D-43F6AE088557}">
      <dsp:nvSpPr>
        <dsp:cNvPr id="0" name=""/>
        <dsp:cNvSpPr/>
      </dsp:nvSpPr>
      <dsp:spPr>
        <a:xfrm>
          <a:off x="62898" y="629165"/>
          <a:ext cx="912529" cy="30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Global Radioxenon Increased</a:t>
          </a:r>
          <a:endParaRPr lang="en-ID" sz="900" kern="1200" dirty="0"/>
        </a:p>
      </dsp:txBody>
      <dsp:txXfrm>
        <a:off x="62898" y="629165"/>
        <a:ext cx="912529" cy="300720"/>
      </dsp:txXfrm>
    </dsp:sp>
    <dsp:sp modelId="{7E34CAA8-FB22-4ECB-86C0-6ECD2B9E4DCE}">
      <dsp:nvSpPr>
        <dsp:cNvPr id="0" name=""/>
        <dsp:cNvSpPr/>
      </dsp:nvSpPr>
      <dsp:spPr>
        <a:xfrm>
          <a:off x="61861" y="537705"/>
          <a:ext cx="72587" cy="725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67802-D290-4C96-B492-E7FFDBCC2128}">
      <dsp:nvSpPr>
        <dsp:cNvPr id="0" name=""/>
        <dsp:cNvSpPr/>
      </dsp:nvSpPr>
      <dsp:spPr>
        <a:xfrm>
          <a:off x="112672" y="436082"/>
          <a:ext cx="72587" cy="725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B6088-6909-47D5-A1FF-12083B9DB38D}">
      <dsp:nvSpPr>
        <dsp:cNvPr id="0" name=""/>
        <dsp:cNvSpPr/>
      </dsp:nvSpPr>
      <dsp:spPr>
        <a:xfrm>
          <a:off x="234620" y="456407"/>
          <a:ext cx="114066" cy="1140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8742A-7A64-4D4F-9CEA-32A667987DB3}">
      <dsp:nvSpPr>
        <dsp:cNvPr id="0" name=""/>
        <dsp:cNvSpPr/>
      </dsp:nvSpPr>
      <dsp:spPr>
        <a:xfrm>
          <a:off x="336242" y="344622"/>
          <a:ext cx="72587" cy="725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64CB81-82D1-4783-90C2-74FB40576A29}">
      <dsp:nvSpPr>
        <dsp:cNvPr id="0" name=""/>
        <dsp:cNvSpPr/>
      </dsp:nvSpPr>
      <dsp:spPr>
        <a:xfrm>
          <a:off x="468352" y="303973"/>
          <a:ext cx="72587" cy="725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2AF36E-0E43-44C9-9EB0-3E74A9082755}">
      <dsp:nvSpPr>
        <dsp:cNvPr id="0" name=""/>
        <dsp:cNvSpPr/>
      </dsp:nvSpPr>
      <dsp:spPr>
        <a:xfrm>
          <a:off x="630948" y="375109"/>
          <a:ext cx="72587" cy="725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681B3-53CD-4952-B5E7-01833DB843F2}">
      <dsp:nvSpPr>
        <dsp:cNvPr id="0" name=""/>
        <dsp:cNvSpPr/>
      </dsp:nvSpPr>
      <dsp:spPr>
        <a:xfrm>
          <a:off x="732570" y="425920"/>
          <a:ext cx="114066" cy="1140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1FB1F-663A-424F-803D-FE4298A5E667}">
      <dsp:nvSpPr>
        <dsp:cNvPr id="0" name=""/>
        <dsp:cNvSpPr/>
      </dsp:nvSpPr>
      <dsp:spPr>
        <a:xfrm>
          <a:off x="874842" y="537705"/>
          <a:ext cx="72587" cy="725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190D5-3406-4E44-B81F-2006B6EC6EED}">
      <dsp:nvSpPr>
        <dsp:cNvPr id="0" name=""/>
        <dsp:cNvSpPr/>
      </dsp:nvSpPr>
      <dsp:spPr>
        <a:xfrm>
          <a:off x="935816" y="649490"/>
          <a:ext cx="72587" cy="725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09FFDC-55A3-48C8-9A34-3ACA6B7CE145}">
      <dsp:nvSpPr>
        <dsp:cNvPr id="0" name=""/>
        <dsp:cNvSpPr/>
      </dsp:nvSpPr>
      <dsp:spPr>
        <a:xfrm>
          <a:off x="407378" y="436082"/>
          <a:ext cx="186653" cy="186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6A86E9-427B-4B45-B45F-957A2BA53DD6}">
      <dsp:nvSpPr>
        <dsp:cNvPr id="0" name=""/>
        <dsp:cNvSpPr/>
      </dsp:nvSpPr>
      <dsp:spPr>
        <a:xfrm>
          <a:off x="11050" y="822248"/>
          <a:ext cx="72587" cy="725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9EDD0-1085-48DF-8666-58A50F6E0339}">
      <dsp:nvSpPr>
        <dsp:cNvPr id="0" name=""/>
        <dsp:cNvSpPr/>
      </dsp:nvSpPr>
      <dsp:spPr>
        <a:xfrm>
          <a:off x="72023" y="913709"/>
          <a:ext cx="114066" cy="1140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BE196-12F3-4B44-AFE8-F2613E3AEB4F}">
      <dsp:nvSpPr>
        <dsp:cNvPr id="0" name=""/>
        <dsp:cNvSpPr/>
      </dsp:nvSpPr>
      <dsp:spPr>
        <a:xfrm>
          <a:off x="224457" y="995007"/>
          <a:ext cx="165914" cy="1659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B4DD7-981A-4747-8345-CBD772D646E3}">
      <dsp:nvSpPr>
        <dsp:cNvPr id="0" name=""/>
        <dsp:cNvSpPr/>
      </dsp:nvSpPr>
      <dsp:spPr>
        <a:xfrm>
          <a:off x="437865" y="1127116"/>
          <a:ext cx="72587" cy="725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61143-4F3C-489B-8CB0-9CD7188C81E2}">
      <dsp:nvSpPr>
        <dsp:cNvPr id="0" name=""/>
        <dsp:cNvSpPr/>
      </dsp:nvSpPr>
      <dsp:spPr>
        <a:xfrm>
          <a:off x="478514" y="995007"/>
          <a:ext cx="114066" cy="1140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1896D9-87BB-4E6A-BC60-E703C15E3CA7}">
      <dsp:nvSpPr>
        <dsp:cNvPr id="0" name=""/>
        <dsp:cNvSpPr/>
      </dsp:nvSpPr>
      <dsp:spPr>
        <a:xfrm>
          <a:off x="580137" y="1137278"/>
          <a:ext cx="72587" cy="725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AC2FA-CD36-4AF6-AD91-533F1050B3C2}">
      <dsp:nvSpPr>
        <dsp:cNvPr id="0" name=""/>
        <dsp:cNvSpPr/>
      </dsp:nvSpPr>
      <dsp:spPr>
        <a:xfrm>
          <a:off x="671597" y="974682"/>
          <a:ext cx="165914" cy="1659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95F4C-ACEF-4913-ACF3-AF2F1C8CA6EB}">
      <dsp:nvSpPr>
        <dsp:cNvPr id="0" name=""/>
        <dsp:cNvSpPr/>
      </dsp:nvSpPr>
      <dsp:spPr>
        <a:xfrm>
          <a:off x="895167" y="934033"/>
          <a:ext cx="114066" cy="1140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992B1-5103-4DE1-B3ED-6EA984CC22DA}">
      <dsp:nvSpPr>
        <dsp:cNvPr id="0" name=""/>
        <dsp:cNvSpPr/>
      </dsp:nvSpPr>
      <dsp:spPr>
        <a:xfrm>
          <a:off x="1009233" y="456238"/>
          <a:ext cx="334996" cy="63954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17FA95-BA7A-4511-9F95-556E61BED75C}">
      <dsp:nvSpPr>
        <dsp:cNvPr id="0" name=""/>
        <dsp:cNvSpPr/>
      </dsp:nvSpPr>
      <dsp:spPr>
        <a:xfrm>
          <a:off x="1283321" y="456238"/>
          <a:ext cx="334996" cy="63954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AFCC58-6B44-43FC-A089-4D5317E1650E}">
      <dsp:nvSpPr>
        <dsp:cNvPr id="0" name=""/>
        <dsp:cNvSpPr/>
      </dsp:nvSpPr>
      <dsp:spPr>
        <a:xfrm>
          <a:off x="1654862" y="403385"/>
          <a:ext cx="776582" cy="77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2028</a:t>
          </a:r>
          <a:endParaRPr lang="en-ID" sz="1400" kern="1200" dirty="0"/>
        </a:p>
      </dsp:txBody>
      <dsp:txXfrm>
        <a:off x="1768590" y="517113"/>
        <a:ext cx="549126" cy="54912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0.49262</cdr:x>
      <cdr:y>0.89562</cdr:y>
    </cdr:from>
    <cdr:to>
      <cdr:x>0.75561</cdr:x>
      <cdr:y>0.99791</cdr:y>
    </cdr:to>
    <cdr:sp macro="" textlink="">
      <cdr:nvSpPr>
        <cdr:cNvPr id="2" name="TextBox 1">
          <a:extLst xmlns:a="http://schemas.openxmlformats.org/drawingml/2006/main">
            <a:ext uri="{FF2B5EF4-FFF2-40B4-BE49-F238E27FC236}">
              <a16:creationId xmlns:a16="http://schemas.microsoft.com/office/drawing/2014/main" id="{B9116522-54E9-E8C0-B323-F41D8C60680F}"/>
            </a:ext>
          </a:extLst>
        </cdr:cNvPr>
        <cdr:cNvSpPr txBox="1"/>
      </cdr:nvSpPr>
      <cdr:spPr>
        <a:xfrm xmlns:a="http://schemas.openxmlformats.org/drawingml/2006/main">
          <a:off x="2438400" y="2724150"/>
          <a:ext cx="1301750" cy="311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D" sz="1100" b="1">
              <a:solidFill>
                <a:schemeClr val="accent1"/>
              </a:solidFill>
            </a:rPr>
            <a:t>Radioxenon</a:t>
          </a:r>
          <a:r>
            <a:rPr lang="en-ID" sz="1100" b="1" baseline="0">
              <a:solidFill>
                <a:schemeClr val="accent1"/>
              </a:solidFill>
            </a:rPr>
            <a:t> Source</a:t>
          </a:r>
          <a:endParaRPr lang="en-ID" sz="1100" b="1">
            <a:solidFill>
              <a:schemeClr val="accent1"/>
            </a:solidFill>
          </a:endParaRPr>
        </a:p>
      </cdr:txBody>
    </cdr:sp>
  </cdr:relSizeAnchor>
  <cdr:relSizeAnchor xmlns:cdr="http://schemas.openxmlformats.org/drawingml/2006/chartDrawing">
    <cdr:from>
      <cdr:x>0.00257</cdr:x>
      <cdr:y>0.26096</cdr:y>
    </cdr:from>
    <cdr:to>
      <cdr:x>0.05516</cdr:x>
      <cdr:y>0.59603</cdr:y>
    </cdr:to>
    <cdr:sp macro="" textlink="">
      <cdr:nvSpPr>
        <cdr:cNvPr id="3" name="TextBox 1">
          <a:extLst xmlns:a="http://schemas.openxmlformats.org/drawingml/2006/main">
            <a:ext uri="{FF2B5EF4-FFF2-40B4-BE49-F238E27FC236}">
              <a16:creationId xmlns:a16="http://schemas.microsoft.com/office/drawing/2014/main" id="{091863EC-B128-DE3B-1375-CC874520A004}"/>
            </a:ext>
          </a:extLst>
        </cdr:cNvPr>
        <cdr:cNvSpPr txBox="1"/>
      </cdr:nvSpPr>
      <cdr:spPr>
        <a:xfrm xmlns:a="http://schemas.openxmlformats.org/drawingml/2006/main" rot="16200000">
          <a:off x="-366712" y="1173163"/>
          <a:ext cx="1019176" cy="260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D" sz="1100" b="1">
              <a:solidFill>
                <a:schemeClr val="accent1"/>
              </a:solidFill>
            </a:rPr>
            <a:t>Emission (Bq/day)</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marketwatch.com/press-release/molten-salt-reactor-market-till-2030-2023-05-23" TargetMode="External"/><Relationship Id="rId3" Type="http://schemas.openxmlformats.org/officeDocument/2006/relationships/hyperlink" Target="https://aris.iaea.org/sites/MSR.html" TargetMode="External"/><Relationship Id="rId7" Type="http://schemas.openxmlformats.org/officeDocument/2006/relationships/hyperlink" Target="https://www.world-nuclear-news.org/Articles/Chinese-molten-salt-reactor-cleared-for-start-up"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www.powermag.com/china-approves-commissioning-of-thorium-powered-reactor/" TargetMode="External"/><Relationship Id="rId5" Type="http://schemas.openxmlformats.org/officeDocument/2006/relationships/hyperlink" Target="http://www.thoriumenergyworld.com/china.html" TargetMode="External"/><Relationship Id="rId10" Type="http://schemas.openxmlformats.org/officeDocument/2006/relationships/hyperlink" Target="https://dataintelo.com/report/molten-salt-reactor-market/" TargetMode="External"/><Relationship Id="rId4" Type="http://schemas.openxmlformats.org/officeDocument/2006/relationships/hyperlink" Target="https://handwiki.org/wiki/Engineering:Molten_salt_reactor" TargetMode="External"/><Relationship Id="rId9" Type="http://schemas.openxmlformats.org/officeDocument/2006/relationships/hyperlink" Target="https://www.visiongain.com/report/molten-salt-reactors-market-20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31216"/>
          </a:xfrm>
          <a:prstGeom prst="rect">
            <a:avLst/>
          </a:prstGeom>
          <a:noFill/>
        </p:spPr>
        <p:txBody>
          <a:bodyPr wrap="square" rtlCol="0">
            <a:spAutoFit/>
          </a:bodyPr>
          <a:lstStyle/>
          <a:p>
            <a:pPr algn="ctr"/>
            <a:r>
              <a:rPr lang="en-ID"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Recent Developments of Molten Salt Reactor Technology and its Possible </a:t>
            </a:r>
            <a:r>
              <a:rPr lang="en-ID" b="1" dirty="0">
                <a:solidFill>
                  <a:schemeClr val="bg1"/>
                </a:solidFill>
                <a:latin typeface="Arial" panose="020B0604020202020204" pitchFamily="34" charset="0"/>
                <a:ea typeface="Calibri" panose="020F0502020204030204" pitchFamily="34" charset="0"/>
                <a:cs typeface="Times New Roman" panose="02020603050405020304" pitchFamily="18" charset="0"/>
              </a:rPr>
              <a:t>I</a:t>
            </a:r>
            <a:r>
              <a:rPr lang="en-ID"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mpact on Global Radioxenon Emission</a:t>
            </a:r>
            <a:endParaRPr lang="en-ID"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AT" dirty="0">
                <a:solidFill>
                  <a:schemeClr val="bg1"/>
                </a:solidFill>
                <a:latin typeface="Arial" panose="020B0604020202020204" pitchFamily="34" charset="0"/>
                <a:cs typeface="Arial" panose="020B0604020202020204" pitchFamily="34" charset="0"/>
              </a:rPr>
              <a:t>[</a:t>
            </a:r>
            <a:r>
              <a:rPr lang="en-US" sz="1800" dirty="0">
                <a:solidFill>
                  <a:schemeClr val="bg1"/>
                </a:solidFill>
                <a:effectLst/>
                <a:latin typeface="Arial" panose="020B0604020202020204" pitchFamily="34" charset="0"/>
                <a:ea typeface="Arial MT"/>
                <a:cs typeface="Arial" panose="020B0604020202020204" pitchFamily="34" charset="0"/>
              </a:rPr>
              <a:t>Sri Sundari Retnoasih</a:t>
            </a:r>
            <a:r>
              <a:rPr lang="en-US" sz="1800" baseline="30000" dirty="0">
                <a:solidFill>
                  <a:schemeClr val="bg1"/>
                </a:solidFill>
                <a:effectLst/>
                <a:latin typeface="Arial" panose="020B0604020202020204" pitchFamily="34" charset="0"/>
                <a:ea typeface="Arial MT"/>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Tatiana Boitsova</a:t>
            </a:r>
            <a:r>
              <a:rPr lang="en-US" sz="1800" baseline="30000" dirty="0">
                <a:solidFill>
                  <a:schemeClr val="bg1"/>
                </a:solidFill>
                <a:effectLst/>
                <a:latin typeface="Arial" panose="020B0604020202020204" pitchFamily="34" charset="0"/>
                <a:ea typeface="Arial MT"/>
                <a:cs typeface="Arial" panose="020B0604020202020204" pitchFamily="34" charset="0"/>
              </a:rPr>
              <a:t>2</a:t>
            </a:r>
            <a:r>
              <a:rPr lang="en-US" dirty="0">
                <a:solidFill>
                  <a:schemeClr val="bg1"/>
                </a:solidFill>
                <a:latin typeface="Arial" panose="020B0604020202020204" pitchFamily="34" charset="0"/>
                <a:cs typeface="Arial" panose="020B0604020202020204" pitchFamily="34" charset="0"/>
              </a:rPr>
              <a:t>]</a:t>
            </a:r>
            <a:endParaRPr lang="en-AT" dirty="0">
              <a:solidFill>
                <a:schemeClr val="bg1"/>
              </a:solidFill>
              <a:latin typeface="Arial" panose="020B0604020202020204" pitchFamily="34" charset="0"/>
              <a:cs typeface="Arial" panose="020B0604020202020204" pitchFamily="34" charset="0"/>
            </a:endParaRPr>
          </a:p>
          <a:p>
            <a:pPr algn="ctr"/>
            <a:r>
              <a:rPr lang="en-US" sz="1400" baseline="30000" dirty="0">
                <a:solidFill>
                  <a:schemeClr val="bg1"/>
                </a:solidFill>
                <a:effectLst/>
                <a:latin typeface="Arial" panose="020B0604020202020204" pitchFamily="34" charset="0"/>
                <a:ea typeface="Arial MT"/>
                <a:cs typeface="Arial" panose="020B0604020202020204" pitchFamily="34" charset="0"/>
              </a:rPr>
              <a:t>1</a:t>
            </a:r>
            <a:r>
              <a:rPr lang="en-US" sz="1400" dirty="0">
                <a:solidFill>
                  <a:schemeClr val="bg1"/>
                </a:solidFill>
                <a:latin typeface="Arial" panose="020B0604020202020204" pitchFamily="34" charset="0"/>
                <a:cs typeface="Arial" panose="020B0604020202020204" pitchFamily="34" charset="0"/>
              </a:rPr>
              <a:t>National Research and Innovation Agency of Republic of Indonesia (BRIN)</a:t>
            </a:r>
            <a:br>
              <a:rPr lang="en-US" sz="1400" dirty="0">
                <a:solidFill>
                  <a:schemeClr val="bg1"/>
                </a:solidFill>
                <a:latin typeface="Arial" panose="020B0604020202020204" pitchFamily="34" charset="0"/>
                <a:cs typeface="Arial" panose="020B0604020202020204" pitchFamily="34" charset="0"/>
              </a:rPr>
            </a:br>
            <a:r>
              <a:rPr lang="en-US" sz="1400" baseline="30000" dirty="0">
                <a:solidFill>
                  <a:schemeClr val="bg1"/>
                </a:solidFill>
                <a:effectLst/>
                <a:latin typeface="Arial" panose="020B0604020202020204" pitchFamily="34" charset="0"/>
                <a:ea typeface="Arial MT"/>
                <a:cs typeface="Arial" panose="020B0604020202020204" pitchFamily="34" charset="0"/>
              </a:rPr>
              <a:t>2</a:t>
            </a:r>
            <a:r>
              <a:rPr lang="en-US" sz="1400" dirty="0">
                <a:solidFill>
                  <a:schemeClr val="bg1"/>
                </a:solidFill>
                <a:latin typeface="Arial" panose="020B0604020202020204" pitchFamily="34" charset="0"/>
                <a:cs typeface="Arial" panose="020B0604020202020204" pitchFamily="34" charset="0"/>
              </a:rPr>
              <a:t>CTBTO Preparatory Commission OSI/T</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effectLst/>
                <a:latin typeface="Arial" panose="020B0604020202020204" pitchFamily="34" charset="0"/>
                <a:ea typeface="Calibri" panose="020F0502020204030204" pitchFamily="34" charset="0"/>
                <a:cs typeface="Arial" panose="020B0604020202020204" pitchFamily="34" charset="0"/>
              </a:rPr>
              <a:t>The recent development of MSR showed that a potential Radioxenon release can be increased. </a:t>
            </a:r>
            <a:r>
              <a:rPr lang="en-US" sz="1200" dirty="0">
                <a:latin typeface="Arial" panose="020B0604020202020204" pitchFamily="34" charset="0"/>
                <a:ea typeface="Calibri" panose="020F0502020204030204" pitchFamily="34" charset="0"/>
                <a:cs typeface="Arial" panose="020B0604020202020204" pitchFamily="34" charset="0"/>
              </a:rPr>
              <a:t>The aim of this research is to </a:t>
            </a:r>
            <a:r>
              <a:rPr lang="en-US" sz="1200" dirty="0">
                <a:effectLst/>
                <a:latin typeface="Arial" panose="020B0604020202020204" pitchFamily="34" charset="0"/>
                <a:ea typeface="Calibri" panose="020F0502020204030204" pitchFamily="34" charset="0"/>
                <a:cs typeface="Arial" panose="020B0604020202020204" pitchFamily="34" charset="0"/>
              </a:rPr>
              <a:t>provide an update on the MSRs’ development in the world to estimate the likelihood time of an increase in overall Radioxenon emissions.</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P2.4-592 </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study literature is the approach for this research by using literatures from different resources which consist 18 scientific journals, 23 websites, 5 technical reports, and 8 presentations which cover several main topics to</a:t>
            </a:r>
            <a:r>
              <a:rPr lang="en-US" sz="1200" dirty="0">
                <a:effectLst/>
                <a:latin typeface="Arial" panose="020B0604020202020204" pitchFamily="34" charset="0"/>
                <a:ea typeface="Calibri" panose="020F0502020204030204" pitchFamily="34" charset="0"/>
                <a:cs typeface="Arial" panose="020B0604020202020204" pitchFamily="34" charset="0"/>
              </a:rPr>
              <a:t> estimate the increase in Radioxenon emissions. </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 literature showed that China is the leading country for having an excellent progress for the MSR development by 2025. </a:t>
            </a:r>
            <a:r>
              <a:rPr lang="en-ID" sz="1200" dirty="0">
                <a:solidFill>
                  <a:srgbClr val="000000"/>
                </a:solidFill>
                <a:effectLst/>
                <a:latin typeface="Roboto-Regular"/>
                <a:ea typeface="Calibri" panose="020F0502020204030204" pitchFamily="34" charset="0"/>
                <a:cs typeface="Times New Roman" panose="02020603050405020304" pitchFamily="18" charset="0"/>
              </a:rPr>
              <a:t>Another following countries such as UK, Canada, US, Denmark, Russia and Indonesia are expected to start their operation between late 2020s – 2030s</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ea typeface="Calibri" panose="020F0502020204030204" pitchFamily="34" charset="0"/>
                <a:cs typeface="Arial" panose="020B0604020202020204" pitchFamily="34" charset="0"/>
              </a:rPr>
              <a:t>China expects to start the operation of their experimental reactor on 2025, following by another countries which expect to start on late 2020s – early 2030s.</a:t>
            </a:r>
            <a:r>
              <a:rPr lang="en-US" sz="1200" dirty="0">
                <a:effectLst/>
                <a:latin typeface="Arial" panose="020B0604020202020204" pitchFamily="34" charset="0"/>
                <a:ea typeface="Calibri" panose="020F0502020204030204" pitchFamily="34" charset="0"/>
                <a:cs typeface="Arial" panose="020B0604020202020204" pitchFamily="34" charset="0"/>
              </a:rPr>
              <a:t>  According to research, the first increase in global Radioxenon emissions due to the MSR's operation could be expected in 2028. </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Gambar 21">
            <a:extLst>
              <a:ext uri="{FF2B5EF4-FFF2-40B4-BE49-F238E27FC236}">
                <a16:creationId xmlns:a16="http://schemas.microsoft.com/office/drawing/2014/main" id="{57C5B9AC-21CE-5DE0-B801-49F19FAE837C}"/>
              </a:ext>
            </a:extLst>
          </p:cNvPr>
          <p:cNvPicPr>
            <a:picLocks noChangeAspect="1"/>
          </p:cNvPicPr>
          <p:nvPr/>
        </p:nvPicPr>
        <p:blipFill>
          <a:blip r:embed="rId2" cstate="print">
            <a:extLst>
              <a:ext uri="{28A0092B-C50C-407E-A947-70E740481C1C}">
                <a14:useLocalDpi xmlns:a14="http://schemas.microsoft.com/office/drawing/2010/main" val="0"/>
              </a:ext>
            </a:extLst>
          </a:blip>
          <a:srcRect l="4070" r="15491" b="37825"/>
          <a:stretch>
            <a:fillRect/>
          </a:stretch>
        </p:blipFill>
        <p:spPr bwMode="auto">
          <a:xfrm>
            <a:off x="10181871" y="245621"/>
            <a:ext cx="1811655" cy="742950"/>
          </a:xfrm>
          <a:prstGeom prst="rect">
            <a:avLst/>
          </a:prstGeom>
          <a:noFill/>
          <a:ln>
            <a:noFill/>
          </a:ln>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P2.4-592</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6" name="Gambar 21">
            <a:extLst>
              <a:ext uri="{FF2B5EF4-FFF2-40B4-BE49-F238E27FC236}">
                <a16:creationId xmlns:a16="http://schemas.microsoft.com/office/drawing/2014/main" id="{7786B4AC-0677-BABA-751A-EE3408D1FBDE}"/>
              </a:ext>
            </a:extLst>
          </p:cNvPr>
          <p:cNvPicPr>
            <a:picLocks noChangeAspect="1"/>
          </p:cNvPicPr>
          <p:nvPr/>
        </p:nvPicPr>
        <p:blipFill>
          <a:blip r:embed="rId2" cstate="print">
            <a:extLst>
              <a:ext uri="{28A0092B-C50C-407E-A947-70E740481C1C}">
                <a14:useLocalDpi xmlns:a14="http://schemas.microsoft.com/office/drawing/2010/main" val="0"/>
              </a:ext>
            </a:extLst>
          </a:blip>
          <a:srcRect l="4070" r="15491" b="37825"/>
          <a:stretch>
            <a:fillRect/>
          </a:stretch>
        </p:blipFill>
        <p:spPr bwMode="auto">
          <a:xfrm>
            <a:off x="10181871" y="245621"/>
            <a:ext cx="1811655" cy="742950"/>
          </a:xfrm>
          <a:prstGeom prst="rect">
            <a:avLst/>
          </a:prstGeom>
          <a:noFill/>
          <a:ln>
            <a:noFill/>
          </a:ln>
        </p:spPr>
      </p:pic>
      <p:graphicFrame>
        <p:nvGraphicFramePr>
          <p:cNvPr id="8" name="Chart 7">
            <a:extLst>
              <a:ext uri="{FF2B5EF4-FFF2-40B4-BE49-F238E27FC236}">
                <a16:creationId xmlns:a16="http://schemas.microsoft.com/office/drawing/2014/main" id="{571A965C-A017-BA93-8127-BEE5CD9C2409}"/>
              </a:ext>
            </a:extLst>
          </p:cNvPr>
          <p:cNvGraphicFramePr>
            <a:graphicFrameLocks/>
          </p:cNvGraphicFramePr>
          <p:nvPr>
            <p:extLst>
              <p:ext uri="{D42A27DB-BD31-4B8C-83A1-F6EECF244321}">
                <p14:modId xmlns:p14="http://schemas.microsoft.com/office/powerpoint/2010/main" val="250633875"/>
              </p:ext>
            </p:extLst>
          </p:nvPr>
        </p:nvGraphicFramePr>
        <p:xfrm>
          <a:off x="1574800" y="1127760"/>
          <a:ext cx="6634480" cy="390518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A2736F5-6F00-A6E9-77A8-7B6467DA0B84}"/>
              </a:ext>
            </a:extLst>
          </p:cNvPr>
          <p:cNvSpPr txBox="1"/>
          <p:nvPr/>
        </p:nvSpPr>
        <p:spPr>
          <a:xfrm>
            <a:off x="528319" y="4865213"/>
            <a:ext cx="9834881" cy="1938992"/>
          </a:xfrm>
          <a:prstGeom prst="rect">
            <a:avLst/>
          </a:prstGeom>
          <a:noFill/>
        </p:spPr>
        <p:txBody>
          <a:bodyPr wrap="square">
            <a:spAutoFit/>
          </a:bodyPr>
          <a:lstStyle/>
          <a:p>
            <a:pPr algn="just"/>
            <a:r>
              <a:rPr lang="en-US" sz="2000" dirty="0">
                <a:effectLst/>
                <a:latin typeface="Arial" panose="020B0604020202020204" pitchFamily="34" charset="0"/>
                <a:ea typeface="Calibri" panose="020F0502020204030204" pitchFamily="34" charset="0"/>
                <a:cs typeface="Arial" panose="020B0604020202020204" pitchFamily="34" charset="0"/>
              </a:rPr>
              <a:t>Radionuclide detection is </a:t>
            </a:r>
            <a:r>
              <a:rPr lang="en-US" sz="2000" dirty="0">
                <a:latin typeface="Arial" panose="020B0604020202020204" pitchFamily="34" charset="0"/>
                <a:ea typeface="Calibri" panose="020F0502020204030204" pitchFamily="34" charset="0"/>
                <a:cs typeface="Arial" panose="020B0604020202020204" pitchFamily="34" charset="0"/>
              </a:rPr>
              <a:t>a</a:t>
            </a:r>
            <a:r>
              <a:rPr lang="en-US" sz="2000" dirty="0">
                <a:effectLst/>
                <a:latin typeface="Arial" panose="020B0604020202020204" pitchFamily="34" charset="0"/>
                <a:ea typeface="Calibri" panose="020F0502020204030204" pitchFamily="34" charset="0"/>
                <a:cs typeface="Arial" panose="020B0604020202020204" pitchFamily="34" charset="0"/>
              </a:rPr>
              <a:t> method that can provide a forensic proof from a nuclear explosion on the International Monitoring System (IMS) technologies. The recent development of generation-IV reactors such as MSR showed that a potential Radioxenon release can be increased based on the operation of these MSRs. </a:t>
            </a:r>
            <a:r>
              <a:rPr lang="en-US" sz="2000" dirty="0">
                <a:latin typeface="Arial" panose="020B0604020202020204" pitchFamily="34" charset="0"/>
                <a:ea typeface="Calibri" panose="020F0502020204030204" pitchFamily="34" charset="0"/>
                <a:cs typeface="Arial" panose="020B0604020202020204" pitchFamily="34" charset="0"/>
              </a:rPr>
              <a:t>The aim of this research is to </a:t>
            </a:r>
            <a:r>
              <a:rPr lang="en-US" sz="2000" dirty="0">
                <a:effectLst/>
                <a:latin typeface="Arial" panose="020B0604020202020204" pitchFamily="34" charset="0"/>
                <a:ea typeface="Calibri" panose="020F0502020204030204" pitchFamily="34" charset="0"/>
                <a:cs typeface="Arial" panose="020B0604020202020204" pitchFamily="34" charset="0"/>
              </a:rPr>
              <a:t>provide an update on the MSRs’ development in the world to estimate the likelihood time of an increase in overall Radioxenon emissions. </a:t>
            </a:r>
            <a:endParaRPr lang="en-ID"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P2.4-592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Gambar 21">
            <a:extLst>
              <a:ext uri="{FF2B5EF4-FFF2-40B4-BE49-F238E27FC236}">
                <a16:creationId xmlns:a16="http://schemas.microsoft.com/office/drawing/2014/main" id="{F5661467-4F59-7522-2CDD-D74C480D2D8B}"/>
              </a:ext>
            </a:extLst>
          </p:cNvPr>
          <p:cNvPicPr>
            <a:picLocks noChangeAspect="1"/>
          </p:cNvPicPr>
          <p:nvPr/>
        </p:nvPicPr>
        <p:blipFill>
          <a:blip r:embed="rId2" cstate="print">
            <a:extLst>
              <a:ext uri="{28A0092B-C50C-407E-A947-70E740481C1C}">
                <a14:useLocalDpi xmlns:a14="http://schemas.microsoft.com/office/drawing/2010/main" val="0"/>
              </a:ext>
            </a:extLst>
          </a:blip>
          <a:srcRect l="4070" r="15491" b="37825"/>
          <a:stretch>
            <a:fillRect/>
          </a:stretch>
        </p:blipFill>
        <p:spPr bwMode="auto">
          <a:xfrm>
            <a:off x="10181871" y="245621"/>
            <a:ext cx="1811655" cy="742950"/>
          </a:xfrm>
          <a:prstGeom prst="rect">
            <a:avLst/>
          </a:prstGeom>
          <a:noFill/>
          <a:ln>
            <a:noFill/>
          </a:ln>
        </p:spPr>
      </p:pic>
      <p:sp>
        <p:nvSpPr>
          <p:cNvPr id="7" name="TextBox 6">
            <a:extLst>
              <a:ext uri="{FF2B5EF4-FFF2-40B4-BE49-F238E27FC236}">
                <a16:creationId xmlns:a16="http://schemas.microsoft.com/office/drawing/2014/main" id="{2B69F002-1995-8F28-16D7-5A97D618FD4C}"/>
              </a:ext>
            </a:extLst>
          </p:cNvPr>
          <p:cNvSpPr txBox="1"/>
          <p:nvPr/>
        </p:nvSpPr>
        <p:spPr>
          <a:xfrm>
            <a:off x="391159" y="1279736"/>
            <a:ext cx="9549769" cy="1323439"/>
          </a:xfrm>
          <a:prstGeom prst="rect">
            <a:avLst/>
          </a:prstGeom>
          <a:noFill/>
        </p:spPr>
        <p:txBody>
          <a:bodyPr wrap="square">
            <a:spAutoFit/>
          </a:bodyPr>
          <a:lstStyle/>
          <a:p>
            <a:pPr algn="just"/>
            <a:r>
              <a:rPr lang="en-US" sz="2000" dirty="0">
                <a:effectLst/>
                <a:latin typeface="Arial" panose="020B0604020202020204" pitchFamily="34" charset="0"/>
                <a:ea typeface="Calibri" panose="020F0502020204030204" pitchFamily="34" charset="0"/>
                <a:cs typeface="Arial" panose="020B0604020202020204" pitchFamily="34" charset="0"/>
              </a:rPr>
              <a:t>This resear</a:t>
            </a:r>
            <a:r>
              <a:rPr lang="en-US" sz="2000" dirty="0">
                <a:latin typeface="Arial" panose="020B0604020202020204" pitchFamily="34" charset="0"/>
                <a:ea typeface="Calibri" panose="020F0502020204030204" pitchFamily="34" charset="0"/>
                <a:cs typeface="Arial" panose="020B0604020202020204" pitchFamily="34" charset="0"/>
              </a:rPr>
              <a:t>ch focus on the several countries which shows the progress.</a:t>
            </a:r>
            <a:r>
              <a:rPr lang="en-ID" sz="2000" dirty="0">
                <a:latin typeface="Arial" panose="020B0604020202020204" pitchFamily="34" charset="0"/>
                <a:ea typeface="Calibri" panose="020F0502020204030204" pitchFamily="34" charset="0"/>
                <a:cs typeface="Arial" panose="020B0604020202020204" pitchFamily="34" charset="0"/>
              </a:rPr>
              <a:t> </a:t>
            </a:r>
            <a:r>
              <a:rPr lang="en-US" sz="2000" i="0" dirty="0">
                <a:solidFill>
                  <a:schemeClr val="tx1"/>
                </a:solidFill>
                <a:effectLst/>
                <a:latin typeface="Arial" panose="020B0604020202020204" pitchFamily="34" charset="0"/>
                <a:cs typeface="Arial" panose="020B0604020202020204" pitchFamily="34" charset="0"/>
              </a:rPr>
              <a:t>25 institutions and companies in many countries are developing MSRs. By country, </a:t>
            </a:r>
            <a:r>
              <a:rPr lang="en-US" sz="2000" dirty="0">
                <a:latin typeface="Arial" panose="020B0604020202020204" pitchFamily="34" charset="0"/>
                <a:cs typeface="Arial" panose="020B0604020202020204" pitchFamily="34" charset="0"/>
              </a:rPr>
              <a:t>China </a:t>
            </a:r>
            <a:r>
              <a:rPr lang="en-US" sz="2000" i="0" dirty="0">
                <a:solidFill>
                  <a:schemeClr val="tx1"/>
                </a:solidFill>
                <a:effectLst/>
                <a:latin typeface="Arial" panose="020B0604020202020204" pitchFamily="34" charset="0"/>
                <a:cs typeface="Arial" panose="020B0604020202020204" pitchFamily="34" charset="0"/>
              </a:rPr>
              <a:t>is leading the development of MSR while the UK, Russia, US, Denmark, Canada, and Indonesia working on the MSR projects</a:t>
            </a:r>
            <a:r>
              <a:rPr lang="en-US" sz="2000" dirty="0">
                <a:solidFill>
                  <a:schemeClr val="tx1"/>
                </a:solidFill>
                <a:latin typeface="Arial" panose="020B0604020202020204" pitchFamily="34" charset="0"/>
                <a:cs typeface="Arial" panose="020B0604020202020204" pitchFamily="34" charset="0"/>
              </a:rPr>
              <a:t> . </a:t>
            </a:r>
            <a:endParaRPr lang="en-ID" sz="2000" dirty="0">
              <a:latin typeface="Arial" panose="020B0604020202020204" pitchFamily="34" charset="0"/>
              <a:cs typeface="Arial" panose="020B0604020202020204" pitchFamily="34" charset="0"/>
            </a:endParaRPr>
          </a:p>
        </p:txBody>
      </p:sp>
      <p:graphicFrame>
        <p:nvGraphicFramePr>
          <p:cNvPr id="8" name="Table 11">
            <a:extLst>
              <a:ext uri="{FF2B5EF4-FFF2-40B4-BE49-F238E27FC236}">
                <a16:creationId xmlns:a16="http://schemas.microsoft.com/office/drawing/2014/main" id="{46E4BEAD-66D6-A4AA-3F9E-B45BEB28A9CB}"/>
              </a:ext>
            </a:extLst>
          </p:cNvPr>
          <p:cNvGraphicFramePr>
            <a:graphicFrameLocks noGrp="1"/>
          </p:cNvGraphicFramePr>
          <p:nvPr>
            <p:extLst>
              <p:ext uri="{D42A27DB-BD31-4B8C-83A1-F6EECF244321}">
                <p14:modId xmlns:p14="http://schemas.microsoft.com/office/powerpoint/2010/main" val="1552219425"/>
              </p:ext>
            </p:extLst>
          </p:nvPr>
        </p:nvGraphicFramePr>
        <p:xfrm>
          <a:off x="596899" y="2753342"/>
          <a:ext cx="9138288" cy="3749023"/>
        </p:xfrm>
        <a:graphic>
          <a:graphicData uri="http://schemas.openxmlformats.org/drawingml/2006/table">
            <a:tbl>
              <a:tblPr firstRow="1" bandRow="1">
                <a:tableStyleId>{5C22544A-7EE6-4342-B048-85BDC9FD1C3A}</a:tableStyleId>
              </a:tblPr>
              <a:tblGrid>
                <a:gridCol w="2284572">
                  <a:extLst>
                    <a:ext uri="{9D8B030D-6E8A-4147-A177-3AD203B41FA5}">
                      <a16:colId xmlns:a16="http://schemas.microsoft.com/office/drawing/2014/main" val="3847448625"/>
                    </a:ext>
                  </a:extLst>
                </a:gridCol>
                <a:gridCol w="2284572">
                  <a:extLst>
                    <a:ext uri="{9D8B030D-6E8A-4147-A177-3AD203B41FA5}">
                      <a16:colId xmlns:a16="http://schemas.microsoft.com/office/drawing/2014/main" val="3255653030"/>
                    </a:ext>
                  </a:extLst>
                </a:gridCol>
                <a:gridCol w="2284572">
                  <a:extLst>
                    <a:ext uri="{9D8B030D-6E8A-4147-A177-3AD203B41FA5}">
                      <a16:colId xmlns:a16="http://schemas.microsoft.com/office/drawing/2014/main" val="3655489090"/>
                    </a:ext>
                  </a:extLst>
                </a:gridCol>
                <a:gridCol w="2284572">
                  <a:extLst>
                    <a:ext uri="{9D8B030D-6E8A-4147-A177-3AD203B41FA5}">
                      <a16:colId xmlns:a16="http://schemas.microsoft.com/office/drawing/2014/main" val="823689045"/>
                    </a:ext>
                  </a:extLst>
                </a:gridCol>
              </a:tblGrid>
              <a:tr h="741564">
                <a:tc>
                  <a:txBody>
                    <a:bodyPr/>
                    <a:lstStyle/>
                    <a:p>
                      <a:pPr algn="ctr"/>
                      <a:r>
                        <a:rPr lang="en-US" dirty="0">
                          <a:solidFill>
                            <a:schemeClr val="tx1"/>
                          </a:solidFill>
                        </a:rPr>
                        <a:t>Country</a:t>
                      </a:r>
                      <a:endParaRPr lang="en-ID" dirty="0">
                        <a:solidFill>
                          <a:schemeClr val="tx1"/>
                        </a:solidFill>
                      </a:endParaRPr>
                    </a:p>
                  </a:txBody>
                  <a:tcPr anchor="c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pPr algn="ctr"/>
                      <a:r>
                        <a:rPr lang="en-US" dirty="0">
                          <a:solidFill>
                            <a:schemeClr val="tx1"/>
                          </a:solidFill>
                        </a:rPr>
                        <a:t>Name of the MSR</a:t>
                      </a:r>
                      <a:endParaRPr lang="en-ID" dirty="0">
                        <a:solidFill>
                          <a:schemeClr val="tx1"/>
                        </a:solidFill>
                      </a:endParaRPr>
                    </a:p>
                  </a:txBody>
                  <a:tcPr anchor="c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pPr algn="ctr"/>
                      <a:r>
                        <a:rPr lang="en-US" dirty="0">
                          <a:solidFill>
                            <a:schemeClr val="tx1"/>
                          </a:solidFill>
                        </a:rPr>
                        <a:t>Stage</a:t>
                      </a:r>
                      <a:endParaRPr lang="en-ID" dirty="0">
                        <a:solidFill>
                          <a:schemeClr val="tx1"/>
                        </a:solidFill>
                      </a:endParaRPr>
                    </a:p>
                  </a:txBody>
                  <a:tcPr anchor="c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pPr algn="ctr"/>
                      <a:r>
                        <a:rPr lang="en-US" dirty="0">
                          <a:solidFill>
                            <a:schemeClr val="tx1"/>
                          </a:solidFill>
                        </a:rPr>
                        <a:t>Estimated Operation</a:t>
                      </a:r>
                      <a:endParaRPr lang="en-ID" dirty="0">
                        <a:solidFill>
                          <a:schemeClr val="tx1"/>
                        </a:solidFill>
                      </a:endParaRPr>
                    </a:p>
                  </a:txBody>
                  <a:tcPr anchor="c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extLst>
                  <a:ext uri="{0D108BD9-81ED-4DB2-BD59-A6C34878D82A}">
                    <a16:rowId xmlns:a16="http://schemas.microsoft.com/office/drawing/2014/main" val="891246409"/>
                  </a:ext>
                </a:extLst>
              </a:tr>
              <a:tr h="429637">
                <a:tc>
                  <a:txBody>
                    <a:bodyPr/>
                    <a:lstStyle/>
                    <a:p>
                      <a:r>
                        <a:rPr lang="en-US" dirty="0"/>
                        <a:t>Canada</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IMSR400</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Conceptual Design</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2025-2040</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extLst>
                  <a:ext uri="{0D108BD9-81ED-4DB2-BD59-A6C34878D82A}">
                    <a16:rowId xmlns:a16="http://schemas.microsoft.com/office/drawing/2014/main" val="1659633283"/>
                  </a:ext>
                </a:extLst>
              </a:tr>
              <a:tr h="429637">
                <a:tc>
                  <a:txBody>
                    <a:bodyPr/>
                    <a:lstStyle/>
                    <a:p>
                      <a:r>
                        <a:rPr lang="en-US" dirty="0"/>
                        <a:t>China</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TMSR-LF1</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Commissioning</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2025</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extLst>
                  <a:ext uri="{0D108BD9-81ED-4DB2-BD59-A6C34878D82A}">
                    <a16:rowId xmlns:a16="http://schemas.microsoft.com/office/drawing/2014/main" val="3862093499"/>
                  </a:ext>
                </a:extLst>
              </a:tr>
              <a:tr h="429637">
                <a:tc>
                  <a:txBody>
                    <a:bodyPr/>
                    <a:lstStyle/>
                    <a:p>
                      <a:r>
                        <a:rPr lang="en-US" dirty="0"/>
                        <a:t>Denmark</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CMSR</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Conceptual Design</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2027</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extLst>
                  <a:ext uri="{0D108BD9-81ED-4DB2-BD59-A6C34878D82A}">
                    <a16:rowId xmlns:a16="http://schemas.microsoft.com/office/drawing/2014/main" val="4144886008"/>
                  </a:ext>
                </a:extLst>
              </a:tr>
              <a:tr h="429637">
                <a:tc>
                  <a:txBody>
                    <a:bodyPr/>
                    <a:lstStyle/>
                    <a:p>
                      <a:r>
                        <a:rPr lang="en-US" dirty="0"/>
                        <a:t>Indonesia</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err="1"/>
                        <a:t>ThorCon</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Detailed Design</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2035</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extLst>
                  <a:ext uri="{0D108BD9-81ED-4DB2-BD59-A6C34878D82A}">
                    <a16:rowId xmlns:a16="http://schemas.microsoft.com/office/drawing/2014/main" val="1372974441"/>
                  </a:ext>
                </a:extLst>
              </a:tr>
              <a:tr h="429637">
                <a:tc>
                  <a:txBody>
                    <a:bodyPr/>
                    <a:lstStyle/>
                    <a:p>
                      <a:r>
                        <a:rPr lang="en-US" dirty="0"/>
                        <a:t>Russia</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ID" sz="1800" b="0" i="0" kern="1200" dirty="0" err="1">
                          <a:solidFill>
                            <a:schemeClr val="dk1"/>
                          </a:solidFill>
                          <a:effectLst/>
                          <a:latin typeface="+mn-lt"/>
                          <a:ea typeface="+mn-ea"/>
                          <a:cs typeface="+mn-cs"/>
                        </a:rPr>
                        <a:t>FLiBe</a:t>
                      </a:r>
                      <a:r>
                        <a:rPr lang="en-ID" sz="1800" b="0" i="0" kern="1200" dirty="0">
                          <a:solidFill>
                            <a:schemeClr val="dk1"/>
                          </a:solidFill>
                          <a:effectLst/>
                          <a:latin typeface="+mn-lt"/>
                          <a:ea typeface="+mn-ea"/>
                          <a:cs typeface="+mn-cs"/>
                        </a:rPr>
                        <a:t> burner MSR</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Conceptual Design</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2031</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extLst>
                  <a:ext uri="{0D108BD9-81ED-4DB2-BD59-A6C34878D82A}">
                    <a16:rowId xmlns:a16="http://schemas.microsoft.com/office/drawing/2014/main" val="3517649541"/>
                  </a:ext>
                </a:extLst>
              </a:tr>
              <a:tr h="429637">
                <a:tc>
                  <a:txBody>
                    <a:bodyPr/>
                    <a:lstStyle/>
                    <a:p>
                      <a:r>
                        <a:rPr lang="en-US" dirty="0"/>
                        <a:t>United Kingdom</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SSR-U</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Basic Design</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2030</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extLst>
                  <a:ext uri="{0D108BD9-81ED-4DB2-BD59-A6C34878D82A}">
                    <a16:rowId xmlns:a16="http://schemas.microsoft.com/office/drawing/2014/main" val="373485598"/>
                  </a:ext>
                </a:extLst>
              </a:tr>
              <a:tr h="429637">
                <a:tc>
                  <a:txBody>
                    <a:bodyPr/>
                    <a:lstStyle/>
                    <a:p>
                      <a:r>
                        <a:rPr lang="en-US" dirty="0"/>
                        <a:t>United State</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LFTR</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Conceptual Design</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tc>
                  <a:txBody>
                    <a:bodyPr/>
                    <a:lstStyle/>
                    <a:p>
                      <a:r>
                        <a:rPr lang="en-US" dirty="0"/>
                        <a:t>2030</a:t>
                      </a:r>
                      <a:endParaRPr lang="en-ID" dirty="0"/>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tcPr>
                </a:tc>
                <a:extLst>
                  <a:ext uri="{0D108BD9-81ED-4DB2-BD59-A6C34878D82A}">
                    <a16:rowId xmlns:a16="http://schemas.microsoft.com/office/drawing/2014/main" val="2650920573"/>
                  </a:ext>
                </a:extLst>
              </a:tr>
            </a:tbl>
          </a:graphicData>
        </a:graphic>
      </p:graphicFrame>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P2.4-592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Gambar 21">
            <a:extLst>
              <a:ext uri="{FF2B5EF4-FFF2-40B4-BE49-F238E27FC236}">
                <a16:creationId xmlns:a16="http://schemas.microsoft.com/office/drawing/2014/main" id="{3151B76A-5351-CE86-3F07-810252A7CF2F}"/>
              </a:ext>
            </a:extLst>
          </p:cNvPr>
          <p:cNvPicPr>
            <a:picLocks noChangeAspect="1"/>
          </p:cNvPicPr>
          <p:nvPr/>
        </p:nvPicPr>
        <p:blipFill>
          <a:blip r:embed="rId2" cstate="print">
            <a:extLst>
              <a:ext uri="{28A0092B-C50C-407E-A947-70E740481C1C}">
                <a14:useLocalDpi xmlns:a14="http://schemas.microsoft.com/office/drawing/2010/main" val="0"/>
              </a:ext>
            </a:extLst>
          </a:blip>
          <a:srcRect l="4070" r="15491" b="37825"/>
          <a:stretch>
            <a:fillRect/>
          </a:stretch>
        </p:blipFill>
        <p:spPr bwMode="auto">
          <a:xfrm>
            <a:off x="10181871" y="245621"/>
            <a:ext cx="1811655" cy="742950"/>
          </a:xfrm>
          <a:prstGeom prst="rect">
            <a:avLst/>
          </a:prstGeom>
          <a:noFill/>
          <a:ln>
            <a:noFill/>
          </a:ln>
        </p:spPr>
      </p:pic>
      <p:sp>
        <p:nvSpPr>
          <p:cNvPr id="7" name="Scroll: Horizontal 6">
            <a:extLst>
              <a:ext uri="{FF2B5EF4-FFF2-40B4-BE49-F238E27FC236}">
                <a16:creationId xmlns:a16="http://schemas.microsoft.com/office/drawing/2014/main" id="{F2FD3CC8-5F17-BEEF-D623-C159CC619DF9}"/>
              </a:ext>
            </a:extLst>
          </p:cNvPr>
          <p:cNvSpPr/>
          <p:nvPr/>
        </p:nvSpPr>
        <p:spPr>
          <a:xfrm>
            <a:off x="4391486" y="1136709"/>
            <a:ext cx="2344594" cy="759700"/>
          </a:xfrm>
          <a:prstGeom prst="horizontalScroll">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Study Literature</a:t>
            </a:r>
            <a:endParaRPr lang="en-ID" dirty="0"/>
          </a:p>
        </p:txBody>
      </p:sp>
      <p:sp>
        <p:nvSpPr>
          <p:cNvPr id="8" name="Rectangle: Rounded Corners 7">
            <a:extLst>
              <a:ext uri="{FF2B5EF4-FFF2-40B4-BE49-F238E27FC236}">
                <a16:creationId xmlns:a16="http://schemas.microsoft.com/office/drawing/2014/main" id="{68E47613-9C46-98A0-B7E1-8043E121EC59}"/>
              </a:ext>
            </a:extLst>
          </p:cNvPr>
          <p:cNvSpPr/>
          <p:nvPr/>
        </p:nvSpPr>
        <p:spPr>
          <a:xfrm>
            <a:off x="3605221" y="2481387"/>
            <a:ext cx="1706099" cy="912053"/>
          </a:xfrm>
          <a:prstGeom prst="round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Radioxenon Inventory from NPP</a:t>
            </a:r>
            <a:endParaRPr lang="en-ID" dirty="0"/>
          </a:p>
        </p:txBody>
      </p:sp>
      <p:sp>
        <p:nvSpPr>
          <p:cNvPr id="9" name="Rectangle: Rounded Corners 8">
            <a:extLst>
              <a:ext uri="{FF2B5EF4-FFF2-40B4-BE49-F238E27FC236}">
                <a16:creationId xmlns:a16="http://schemas.microsoft.com/office/drawing/2014/main" id="{E5E16AFC-90A4-D49A-3656-707791F4E293}"/>
              </a:ext>
            </a:extLst>
          </p:cNvPr>
          <p:cNvSpPr/>
          <p:nvPr/>
        </p:nvSpPr>
        <p:spPr>
          <a:xfrm>
            <a:off x="5466848" y="2481386"/>
            <a:ext cx="1584192" cy="1298134"/>
          </a:xfrm>
          <a:prstGeom prst="round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Simulation of Radioxenon Release from MSRE</a:t>
            </a:r>
            <a:endParaRPr lang="en-ID" dirty="0"/>
          </a:p>
        </p:txBody>
      </p:sp>
      <p:sp>
        <p:nvSpPr>
          <p:cNvPr id="10" name="Rectangle: Rounded Corners 9">
            <a:extLst>
              <a:ext uri="{FF2B5EF4-FFF2-40B4-BE49-F238E27FC236}">
                <a16:creationId xmlns:a16="http://schemas.microsoft.com/office/drawing/2014/main" id="{79CD9C7A-BBF8-CF35-2D97-68F326E052CC}"/>
              </a:ext>
            </a:extLst>
          </p:cNvPr>
          <p:cNvSpPr/>
          <p:nvPr/>
        </p:nvSpPr>
        <p:spPr>
          <a:xfrm>
            <a:off x="7218551" y="2452437"/>
            <a:ext cx="1706099" cy="912053"/>
          </a:xfrm>
          <a:prstGeom prst="round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Estimation of Radioxenon Release</a:t>
            </a:r>
            <a:endParaRPr lang="en-ID" dirty="0"/>
          </a:p>
        </p:txBody>
      </p:sp>
      <p:sp>
        <p:nvSpPr>
          <p:cNvPr id="11" name="Rectangle: Rounded Corners 10">
            <a:extLst>
              <a:ext uri="{FF2B5EF4-FFF2-40B4-BE49-F238E27FC236}">
                <a16:creationId xmlns:a16="http://schemas.microsoft.com/office/drawing/2014/main" id="{97FA6C29-15CE-2099-4952-D4E8021D49E2}"/>
              </a:ext>
            </a:extLst>
          </p:cNvPr>
          <p:cNvSpPr/>
          <p:nvPr/>
        </p:nvSpPr>
        <p:spPr>
          <a:xfrm>
            <a:off x="1971040" y="2470411"/>
            <a:ext cx="1503680" cy="613091"/>
          </a:xfrm>
          <a:prstGeom prst="round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Global Trend of MSR </a:t>
            </a:r>
            <a:endParaRPr lang="en-ID" dirty="0"/>
          </a:p>
        </p:txBody>
      </p:sp>
      <p:grpSp>
        <p:nvGrpSpPr>
          <p:cNvPr id="12" name="Group 11">
            <a:extLst>
              <a:ext uri="{FF2B5EF4-FFF2-40B4-BE49-F238E27FC236}">
                <a16:creationId xmlns:a16="http://schemas.microsoft.com/office/drawing/2014/main" id="{5D015FCE-268F-DF48-331A-D4E70C0DD445}"/>
              </a:ext>
            </a:extLst>
          </p:cNvPr>
          <p:cNvGrpSpPr/>
          <p:nvPr/>
        </p:nvGrpSpPr>
        <p:grpSpPr>
          <a:xfrm rot="5400000">
            <a:off x="5110465" y="-461146"/>
            <a:ext cx="623570" cy="5131478"/>
            <a:chOff x="1816100" y="2423585"/>
            <a:chExt cx="623570" cy="3808824"/>
          </a:xfr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r="100000" b="100000"/>
            </a:path>
            <a:tileRect l="-100000" t="-100000"/>
          </a:gradFill>
        </p:grpSpPr>
        <p:sp>
          <p:nvSpPr>
            <p:cNvPr id="13" name="Arrow: Bent 12">
              <a:extLst>
                <a:ext uri="{FF2B5EF4-FFF2-40B4-BE49-F238E27FC236}">
                  <a16:creationId xmlns:a16="http://schemas.microsoft.com/office/drawing/2014/main" id="{CCC9D20A-AD86-E06F-9B0B-3705FE5AC5D6}"/>
                </a:ext>
              </a:extLst>
            </p:cNvPr>
            <p:cNvSpPr/>
            <p:nvPr/>
          </p:nvSpPr>
          <p:spPr>
            <a:xfrm>
              <a:off x="1816100" y="2423585"/>
              <a:ext cx="622300" cy="1467695"/>
            </a:xfrm>
            <a:prstGeom prst="ben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4" name="Arrow: Bent 13">
              <a:extLst>
                <a:ext uri="{FF2B5EF4-FFF2-40B4-BE49-F238E27FC236}">
                  <a16:creationId xmlns:a16="http://schemas.microsoft.com/office/drawing/2014/main" id="{5FAB3514-C8AE-80C7-9FCE-19C31C07CFD1}"/>
                </a:ext>
              </a:extLst>
            </p:cNvPr>
            <p:cNvSpPr/>
            <p:nvPr/>
          </p:nvSpPr>
          <p:spPr>
            <a:xfrm>
              <a:off x="1816100" y="3522868"/>
              <a:ext cx="622300" cy="1037711"/>
            </a:xfrm>
            <a:prstGeom prst="ben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5" name="Arrow: Bent 14">
              <a:extLst>
                <a:ext uri="{FF2B5EF4-FFF2-40B4-BE49-F238E27FC236}">
                  <a16:creationId xmlns:a16="http://schemas.microsoft.com/office/drawing/2014/main" id="{2DFFE891-C2B4-9F56-46A7-5BFEBA987B8F}"/>
                </a:ext>
              </a:extLst>
            </p:cNvPr>
            <p:cNvSpPr/>
            <p:nvPr/>
          </p:nvSpPr>
          <p:spPr>
            <a:xfrm rot="10800000" flipH="1">
              <a:off x="1817370" y="3716843"/>
              <a:ext cx="622300" cy="1467695"/>
            </a:xfrm>
            <a:prstGeom prst="ben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6" name="Arrow: Bent 15">
              <a:extLst>
                <a:ext uri="{FF2B5EF4-FFF2-40B4-BE49-F238E27FC236}">
                  <a16:creationId xmlns:a16="http://schemas.microsoft.com/office/drawing/2014/main" id="{1D21F2E6-FA62-C6B4-A05D-07C6F3877367}"/>
                </a:ext>
              </a:extLst>
            </p:cNvPr>
            <p:cNvSpPr/>
            <p:nvPr/>
          </p:nvSpPr>
          <p:spPr>
            <a:xfrm flipV="1">
              <a:off x="1816100" y="4764713"/>
              <a:ext cx="622300" cy="1467696"/>
            </a:xfrm>
            <a:prstGeom prst="ben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grpSp>
      <p:sp>
        <p:nvSpPr>
          <p:cNvPr id="17" name="TextBox 16">
            <a:extLst>
              <a:ext uri="{FF2B5EF4-FFF2-40B4-BE49-F238E27FC236}">
                <a16:creationId xmlns:a16="http://schemas.microsoft.com/office/drawing/2014/main" id="{6E3F5ADB-7547-E61B-41EA-A9D4BC86B1F0}"/>
              </a:ext>
            </a:extLst>
          </p:cNvPr>
          <p:cNvSpPr txBox="1"/>
          <p:nvPr/>
        </p:nvSpPr>
        <p:spPr>
          <a:xfrm>
            <a:off x="603350" y="5544545"/>
            <a:ext cx="9307199" cy="1477328"/>
          </a:xfrm>
          <a:prstGeom prst="rect">
            <a:avLst/>
          </a:prstGeom>
          <a:noFill/>
        </p:spPr>
        <p:txBody>
          <a:bodyPr wrap="square">
            <a:spAutoFit/>
          </a:bodyPr>
          <a:lstStyle/>
          <a:p>
            <a:pPr algn="just"/>
            <a:r>
              <a:rPr lang="en-US" dirty="0">
                <a:latin typeface="Arial" panose="020B0604020202020204" pitchFamily="34" charset="0"/>
                <a:cs typeface="Arial" panose="020B0604020202020204" pitchFamily="34" charset="0"/>
              </a:rPr>
              <a:t>The study literature is the approach for this research by using literatures from different resources which consist 18 scientific journals, 23 websites, 5 technical reports, and 8 presentations which cover several main topics as shown at the diagram to</a:t>
            </a:r>
            <a:r>
              <a:rPr lang="en-US" sz="1800" dirty="0">
                <a:effectLst/>
                <a:latin typeface="Arial" panose="020B0604020202020204" pitchFamily="34" charset="0"/>
                <a:ea typeface="Calibri" panose="020F0502020204030204" pitchFamily="34" charset="0"/>
                <a:cs typeface="Arial" panose="020B0604020202020204" pitchFamily="34" charset="0"/>
              </a:rPr>
              <a:t> estimate the likelihood time of an increase in overall Radioxenon emissions. </a:t>
            </a:r>
            <a:endParaRPr lang="en-US" sz="1800" dirty="0">
              <a:latin typeface="Arial" panose="020B0604020202020204" pitchFamily="34" charset="0"/>
              <a:cs typeface="Arial" panose="020B0604020202020204" pitchFamily="34" charset="0"/>
            </a:endParaRPr>
          </a:p>
          <a:p>
            <a:pPr algn="just"/>
            <a:endParaRPr lang="en-ID" sz="18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D3118C14-40A3-6F10-56E7-85E82C94DFDE}"/>
              </a:ext>
            </a:extLst>
          </p:cNvPr>
          <p:cNvPicPr>
            <a:picLocks noChangeAspect="1"/>
          </p:cNvPicPr>
          <p:nvPr/>
        </p:nvPicPr>
        <p:blipFill>
          <a:blip r:embed="rId3"/>
          <a:stretch>
            <a:fillRect/>
          </a:stretch>
        </p:blipFill>
        <p:spPr>
          <a:xfrm>
            <a:off x="690480" y="3286666"/>
            <a:ext cx="2297246" cy="1793334"/>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A93BC291-848E-CB43-229B-0D530FDD8DC8}"/>
              </a:ext>
            </a:extLst>
          </p:cNvPr>
          <p:cNvPicPr>
            <a:picLocks noChangeAspect="1"/>
          </p:cNvPicPr>
          <p:nvPr/>
        </p:nvPicPr>
        <p:blipFill rotWithShape="1">
          <a:blip r:embed="rId4"/>
          <a:srcRect l="26479" t="24029" r="24551" b="15502"/>
          <a:stretch/>
        </p:blipFill>
        <p:spPr bwMode="auto">
          <a:xfrm>
            <a:off x="5466848" y="3864233"/>
            <a:ext cx="2202326" cy="152966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CB9EE016-F7A6-0A1D-A44E-09A86021CB83}"/>
              </a:ext>
            </a:extLst>
          </p:cNvPr>
          <p:cNvSpPr txBox="1"/>
          <p:nvPr/>
        </p:nvSpPr>
        <p:spPr>
          <a:xfrm>
            <a:off x="352539" y="5078295"/>
            <a:ext cx="4531360" cy="169277"/>
          </a:xfrm>
          <a:prstGeom prst="rect">
            <a:avLst/>
          </a:prstGeom>
          <a:noFill/>
        </p:spPr>
        <p:txBody>
          <a:bodyPr wrap="square">
            <a:spAutoFit/>
          </a:bodyPr>
          <a:lstStyle/>
          <a:p>
            <a:r>
              <a:rPr lang="en-ID" sz="500" dirty="0"/>
              <a:t>https://www.maximizemarketresearch.com/market-report/global-molten-salt-reactor-market/102879/</a:t>
            </a:r>
          </a:p>
        </p:txBody>
      </p:sp>
      <p:pic>
        <p:nvPicPr>
          <p:cNvPr id="22" name="Picture 21">
            <a:extLst>
              <a:ext uri="{FF2B5EF4-FFF2-40B4-BE49-F238E27FC236}">
                <a16:creationId xmlns:a16="http://schemas.microsoft.com/office/drawing/2014/main" id="{C0FFB69F-5864-E8F9-9D38-045522A41624}"/>
              </a:ext>
            </a:extLst>
          </p:cNvPr>
          <p:cNvPicPr>
            <a:picLocks noChangeAspect="1"/>
          </p:cNvPicPr>
          <p:nvPr/>
        </p:nvPicPr>
        <p:blipFill rotWithShape="1">
          <a:blip r:embed="rId5"/>
          <a:srcRect l="35010" t="27379" r="14691" b="14516"/>
          <a:stretch/>
        </p:blipFill>
        <p:spPr bwMode="auto">
          <a:xfrm>
            <a:off x="3167103" y="3520354"/>
            <a:ext cx="2202326" cy="143102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FF6EFDAF-530C-247E-5AD8-5079F4373A1C}"/>
              </a:ext>
            </a:extLst>
          </p:cNvPr>
          <p:cNvPicPr>
            <a:picLocks noChangeAspect="1"/>
          </p:cNvPicPr>
          <p:nvPr/>
        </p:nvPicPr>
        <p:blipFill rotWithShape="1">
          <a:blip r:embed="rId6"/>
          <a:srcRect l="26036" t="55150" r="23665" b="15502"/>
          <a:stretch/>
        </p:blipFill>
        <p:spPr bwMode="auto">
          <a:xfrm>
            <a:off x="7861513" y="3401819"/>
            <a:ext cx="2882900" cy="149779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5" name="TextBox 24">
            <a:extLst>
              <a:ext uri="{FF2B5EF4-FFF2-40B4-BE49-F238E27FC236}">
                <a16:creationId xmlns:a16="http://schemas.microsoft.com/office/drawing/2014/main" id="{5FE2371C-5739-2F0D-BFE4-3E9199BFF214}"/>
              </a:ext>
            </a:extLst>
          </p:cNvPr>
          <p:cNvSpPr txBox="1"/>
          <p:nvPr/>
        </p:nvSpPr>
        <p:spPr>
          <a:xfrm>
            <a:off x="3605221" y="5024576"/>
            <a:ext cx="1503680" cy="169277"/>
          </a:xfrm>
          <a:prstGeom prst="rect">
            <a:avLst/>
          </a:prstGeom>
          <a:noFill/>
        </p:spPr>
        <p:txBody>
          <a:bodyPr wrap="square">
            <a:spAutoFit/>
          </a:bodyPr>
          <a:lstStyle/>
          <a:p>
            <a:r>
              <a:rPr lang="en-US" sz="500" dirty="0">
                <a:latin typeface="Arial" panose="020B0604020202020204" pitchFamily="34" charset="0"/>
                <a:cs typeface="Arial" panose="020B0604020202020204" pitchFamily="34" charset="0"/>
              </a:rPr>
              <a:t>Kalinowski, M.B., </a:t>
            </a:r>
            <a:r>
              <a:rPr lang="en-US" sz="500" dirty="0" err="1">
                <a:latin typeface="Arial" panose="020B0604020202020204" pitchFamily="34" charset="0"/>
                <a:cs typeface="Arial" panose="020B0604020202020204" pitchFamily="34" charset="0"/>
              </a:rPr>
              <a:t>Tatlisu</a:t>
            </a:r>
            <a:r>
              <a:rPr lang="en-US" sz="500" dirty="0">
                <a:latin typeface="Arial" panose="020B0604020202020204" pitchFamily="34" charset="0"/>
                <a:cs typeface="Arial" panose="020B0604020202020204" pitchFamily="34" charset="0"/>
              </a:rPr>
              <a:t> Halt. (2021). </a:t>
            </a:r>
            <a:endParaRPr lang="en-ID" sz="500" dirty="0"/>
          </a:p>
        </p:txBody>
      </p:sp>
      <p:sp>
        <p:nvSpPr>
          <p:cNvPr id="27" name="TextBox 26">
            <a:extLst>
              <a:ext uri="{FF2B5EF4-FFF2-40B4-BE49-F238E27FC236}">
                <a16:creationId xmlns:a16="http://schemas.microsoft.com/office/drawing/2014/main" id="{C3060AAD-7941-DD8F-FA1B-E3D16A2F2BB6}"/>
              </a:ext>
            </a:extLst>
          </p:cNvPr>
          <p:cNvSpPr txBox="1"/>
          <p:nvPr/>
        </p:nvSpPr>
        <p:spPr>
          <a:xfrm>
            <a:off x="5665137" y="5399068"/>
            <a:ext cx="1503680" cy="169277"/>
          </a:xfrm>
          <a:prstGeom prst="rect">
            <a:avLst/>
          </a:prstGeom>
          <a:noFill/>
        </p:spPr>
        <p:txBody>
          <a:bodyPr wrap="square">
            <a:spAutoFit/>
          </a:bodyPr>
          <a:lstStyle/>
          <a:p>
            <a:r>
              <a:rPr lang="en-US" sz="500" dirty="0">
                <a:latin typeface="Arial" panose="020B0604020202020204" pitchFamily="34" charset="0"/>
                <a:ea typeface="Calibri" panose="020F0502020204030204" pitchFamily="34" charset="0"/>
                <a:cs typeface="Arial" panose="020B0604020202020204" pitchFamily="34" charset="0"/>
              </a:rPr>
              <a:t>Haas, Derek., Kowalczyk, Joseph. (2020). </a:t>
            </a:r>
            <a:endParaRPr lang="en-ID" sz="500" dirty="0"/>
          </a:p>
        </p:txBody>
      </p:sp>
      <p:sp>
        <p:nvSpPr>
          <p:cNvPr id="29" name="TextBox 28">
            <a:extLst>
              <a:ext uri="{FF2B5EF4-FFF2-40B4-BE49-F238E27FC236}">
                <a16:creationId xmlns:a16="http://schemas.microsoft.com/office/drawing/2014/main" id="{6F26D03F-BA78-682C-1BCE-EB9D0CCB27D8}"/>
              </a:ext>
            </a:extLst>
          </p:cNvPr>
          <p:cNvSpPr txBox="1"/>
          <p:nvPr/>
        </p:nvSpPr>
        <p:spPr>
          <a:xfrm>
            <a:off x="8622111" y="4939937"/>
            <a:ext cx="1288438" cy="169277"/>
          </a:xfrm>
          <a:prstGeom prst="rect">
            <a:avLst/>
          </a:prstGeom>
          <a:noFill/>
        </p:spPr>
        <p:txBody>
          <a:bodyPr wrap="square">
            <a:spAutoFit/>
          </a:bodyPr>
          <a:lstStyle/>
          <a:p>
            <a:r>
              <a:rPr lang="en-US" sz="500" dirty="0">
                <a:latin typeface="Arial" panose="020B0604020202020204" pitchFamily="34" charset="0"/>
                <a:ea typeface="Calibri" panose="020F0502020204030204" pitchFamily="34" charset="0"/>
                <a:cs typeface="Arial" panose="020B0604020202020204" pitchFamily="34" charset="0"/>
              </a:rPr>
              <a:t>Eslinger, P.W., et al. (2021). </a:t>
            </a:r>
            <a:endParaRPr lang="en-ID" sz="500" dirty="0"/>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P2.4-592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Gambar 21">
            <a:extLst>
              <a:ext uri="{FF2B5EF4-FFF2-40B4-BE49-F238E27FC236}">
                <a16:creationId xmlns:a16="http://schemas.microsoft.com/office/drawing/2014/main" id="{971982BC-4379-0363-F715-7063EFF3116F}"/>
              </a:ext>
            </a:extLst>
          </p:cNvPr>
          <p:cNvPicPr>
            <a:picLocks noChangeAspect="1"/>
          </p:cNvPicPr>
          <p:nvPr/>
        </p:nvPicPr>
        <p:blipFill>
          <a:blip r:embed="rId2" cstate="print">
            <a:extLst>
              <a:ext uri="{28A0092B-C50C-407E-A947-70E740481C1C}">
                <a14:useLocalDpi xmlns:a14="http://schemas.microsoft.com/office/drawing/2010/main" val="0"/>
              </a:ext>
            </a:extLst>
          </a:blip>
          <a:srcRect l="4070" r="15491" b="37825"/>
          <a:stretch>
            <a:fillRect/>
          </a:stretch>
        </p:blipFill>
        <p:spPr bwMode="auto">
          <a:xfrm>
            <a:off x="10181871" y="245621"/>
            <a:ext cx="1811655" cy="742950"/>
          </a:xfrm>
          <a:prstGeom prst="rect">
            <a:avLst/>
          </a:prstGeom>
          <a:noFill/>
          <a:ln>
            <a:noFill/>
          </a:ln>
        </p:spPr>
      </p:pic>
      <p:sp>
        <p:nvSpPr>
          <p:cNvPr id="7" name="TextBox 6">
            <a:extLst>
              <a:ext uri="{FF2B5EF4-FFF2-40B4-BE49-F238E27FC236}">
                <a16:creationId xmlns:a16="http://schemas.microsoft.com/office/drawing/2014/main" id="{43F71509-9AE7-2A8F-B3C6-98F32D157C31}"/>
              </a:ext>
            </a:extLst>
          </p:cNvPr>
          <p:cNvSpPr txBox="1"/>
          <p:nvPr/>
        </p:nvSpPr>
        <p:spPr>
          <a:xfrm>
            <a:off x="6549345" y="1823994"/>
            <a:ext cx="4238795" cy="4370427"/>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A literature showed that China is the leading country for having an excellent progress for the MSR development. </a:t>
            </a:r>
            <a:r>
              <a:rPr lang="en-ID" sz="1800" dirty="0">
                <a:solidFill>
                  <a:srgbClr val="000000"/>
                </a:solidFill>
                <a:effectLst/>
                <a:latin typeface="Roboto-Regular"/>
                <a:ea typeface="Calibri" panose="020F0502020204030204" pitchFamily="34" charset="0"/>
                <a:cs typeface="Times New Roman" panose="02020603050405020304" pitchFamily="18" charset="0"/>
              </a:rPr>
              <a:t>SINAP aims for a 2 </a:t>
            </a:r>
            <a:r>
              <a:rPr lang="en-ID" sz="1800" dirty="0" err="1">
                <a:solidFill>
                  <a:srgbClr val="000000"/>
                </a:solidFill>
                <a:effectLst/>
                <a:latin typeface="Roboto-Regular"/>
                <a:ea typeface="Calibri" panose="020F0502020204030204" pitchFamily="34" charset="0"/>
                <a:cs typeface="Times New Roman" panose="02020603050405020304" pitchFamily="18" charset="0"/>
              </a:rPr>
              <a:t>MWt</a:t>
            </a:r>
            <a:r>
              <a:rPr lang="en-ID" sz="1800" dirty="0">
                <a:solidFill>
                  <a:srgbClr val="000000"/>
                </a:solidFill>
                <a:effectLst/>
                <a:latin typeface="Roboto-Regular"/>
                <a:ea typeface="Calibri" panose="020F0502020204030204" pitchFamily="34" charset="0"/>
                <a:cs typeface="Times New Roman" panose="02020603050405020304" pitchFamily="18" charset="0"/>
              </a:rPr>
              <a:t> pilot plant (TMSR-LF1) initially, then a 10 </a:t>
            </a:r>
            <a:r>
              <a:rPr lang="en-ID" sz="1800" dirty="0" err="1">
                <a:solidFill>
                  <a:srgbClr val="000000"/>
                </a:solidFill>
                <a:effectLst/>
                <a:latin typeface="Roboto-Regular"/>
                <a:ea typeface="Calibri" panose="020F0502020204030204" pitchFamily="34" charset="0"/>
                <a:cs typeface="Times New Roman" panose="02020603050405020304" pitchFamily="18" charset="0"/>
              </a:rPr>
              <a:t>MWt</a:t>
            </a:r>
            <a:r>
              <a:rPr lang="en-ID" sz="1800" dirty="0">
                <a:solidFill>
                  <a:srgbClr val="000000"/>
                </a:solidFill>
                <a:effectLst/>
                <a:latin typeface="Roboto-Regular"/>
                <a:ea typeface="Calibri" panose="020F0502020204030204" pitchFamily="34" charset="0"/>
                <a:cs typeface="Times New Roman" panose="02020603050405020304" pitchFamily="18" charset="0"/>
              </a:rPr>
              <a:t> experimental reactor (TMSR-LF2) by 2025, and a 100 </a:t>
            </a:r>
            <a:r>
              <a:rPr lang="en-ID" sz="1800" dirty="0" err="1">
                <a:solidFill>
                  <a:srgbClr val="000000"/>
                </a:solidFill>
                <a:effectLst/>
                <a:latin typeface="Roboto-Regular"/>
                <a:ea typeface="Calibri" panose="020F0502020204030204" pitchFamily="34" charset="0"/>
                <a:cs typeface="Times New Roman" panose="02020603050405020304" pitchFamily="18" charset="0"/>
              </a:rPr>
              <a:t>MWt</a:t>
            </a:r>
            <a:r>
              <a:rPr lang="en-ID" sz="1800" dirty="0">
                <a:solidFill>
                  <a:srgbClr val="000000"/>
                </a:solidFill>
                <a:effectLst/>
                <a:latin typeface="Roboto-Regular"/>
                <a:ea typeface="Calibri" panose="020F0502020204030204" pitchFamily="34" charset="0"/>
                <a:cs typeface="Times New Roman" panose="02020603050405020304" pitchFamily="18" charset="0"/>
              </a:rPr>
              <a:t> demonstration plant (TMSR-LF3) with full electrometallurgical reprocessing by about 2035, followed by 1 a GW demonstration plant. Another following countries such as UK, Canada, US, Denmark, Russia and Indonesia are expected to start their operation between late 2020s – early 2030s</a:t>
            </a:r>
            <a:endParaRPr lang="en-ID" sz="2000" dirty="0">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56515DE8-287D-97F5-E641-7A0CD9242733}"/>
              </a:ext>
            </a:extLst>
          </p:cNvPr>
          <p:cNvGraphicFramePr/>
          <p:nvPr>
            <p:extLst>
              <p:ext uri="{D42A27DB-BD31-4B8C-83A1-F6EECF244321}">
                <p14:modId xmlns:p14="http://schemas.microsoft.com/office/powerpoint/2010/main" val="3537627922"/>
              </p:ext>
            </p:extLst>
          </p:nvPr>
        </p:nvGraphicFramePr>
        <p:xfrm>
          <a:off x="158324" y="1048019"/>
          <a:ext cx="4257584" cy="2936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34099DAC-1A6E-E2D7-FE73-BC825139A9AE}"/>
              </a:ext>
            </a:extLst>
          </p:cNvPr>
          <p:cNvGraphicFramePr/>
          <p:nvPr>
            <p:extLst>
              <p:ext uri="{D42A27DB-BD31-4B8C-83A1-F6EECF244321}">
                <p14:modId xmlns:p14="http://schemas.microsoft.com/office/powerpoint/2010/main" val="1971848537"/>
              </p:ext>
            </p:extLst>
          </p:nvPr>
        </p:nvGraphicFramePr>
        <p:xfrm>
          <a:off x="887063" y="2116966"/>
          <a:ext cx="5410788" cy="42712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a:extLst>
              <a:ext uri="{FF2B5EF4-FFF2-40B4-BE49-F238E27FC236}">
                <a16:creationId xmlns:a16="http://schemas.microsoft.com/office/drawing/2014/main" id="{D441744A-9D2F-2272-E9EB-86AA31CFBE60}"/>
              </a:ext>
            </a:extLst>
          </p:cNvPr>
          <p:cNvSpPr txBox="1"/>
          <p:nvPr/>
        </p:nvSpPr>
        <p:spPr>
          <a:xfrm>
            <a:off x="2455703" y="4659868"/>
            <a:ext cx="3161058" cy="369332"/>
          </a:xfrm>
          <a:prstGeom prst="rect">
            <a:avLst/>
          </a:prstGeom>
          <a:noFill/>
        </p:spPr>
        <p:txBody>
          <a:bodyPr wrap="none" rtlCol="0">
            <a:spAutoFit/>
          </a:bodyPr>
          <a:lstStyle/>
          <a:p>
            <a:r>
              <a:rPr lang="en-US" dirty="0"/>
              <a:t>Commercial Building, Prototype</a:t>
            </a:r>
            <a:endParaRPr lang="en-ID" dirty="0"/>
          </a:p>
        </p:txBody>
      </p:sp>
      <p:sp>
        <p:nvSpPr>
          <p:cNvPr id="16" name="TextBox 15">
            <a:extLst>
              <a:ext uri="{FF2B5EF4-FFF2-40B4-BE49-F238E27FC236}">
                <a16:creationId xmlns:a16="http://schemas.microsoft.com/office/drawing/2014/main" id="{3EC6EC8C-E0FC-1FD5-97EB-3FF40C7ED5F6}"/>
              </a:ext>
            </a:extLst>
          </p:cNvPr>
          <p:cNvSpPr txBox="1"/>
          <p:nvPr/>
        </p:nvSpPr>
        <p:spPr>
          <a:xfrm>
            <a:off x="1380665" y="5416461"/>
            <a:ext cx="3191130" cy="369332"/>
          </a:xfrm>
          <a:prstGeom prst="rect">
            <a:avLst/>
          </a:prstGeom>
          <a:noFill/>
        </p:spPr>
        <p:txBody>
          <a:bodyPr wrap="none" rtlCol="0">
            <a:spAutoFit/>
          </a:bodyPr>
          <a:lstStyle/>
          <a:p>
            <a:r>
              <a:rPr lang="en-US" dirty="0"/>
              <a:t>Design, Licensing, Experimental</a:t>
            </a:r>
            <a:endParaRPr lang="en-ID" dirty="0"/>
          </a:p>
        </p:txBody>
      </p:sp>
      <p:sp>
        <p:nvSpPr>
          <p:cNvPr id="17" name="TextBox 16">
            <a:extLst>
              <a:ext uri="{FF2B5EF4-FFF2-40B4-BE49-F238E27FC236}">
                <a16:creationId xmlns:a16="http://schemas.microsoft.com/office/drawing/2014/main" id="{4FACD222-6321-882A-B7A4-8722FD553187}"/>
              </a:ext>
            </a:extLst>
          </p:cNvPr>
          <p:cNvSpPr txBox="1"/>
          <p:nvPr/>
        </p:nvSpPr>
        <p:spPr>
          <a:xfrm>
            <a:off x="3830474" y="4105724"/>
            <a:ext cx="1611339" cy="369332"/>
          </a:xfrm>
          <a:prstGeom prst="rect">
            <a:avLst/>
          </a:prstGeom>
          <a:noFill/>
        </p:spPr>
        <p:txBody>
          <a:bodyPr wrap="none" rtlCol="0">
            <a:spAutoFit/>
          </a:bodyPr>
          <a:lstStyle/>
          <a:p>
            <a:r>
              <a:rPr lang="en-US" dirty="0"/>
              <a:t>Commissioning</a:t>
            </a:r>
            <a:endParaRPr lang="en-ID" dirty="0"/>
          </a:p>
        </p:txBody>
      </p:sp>
      <p:sp>
        <p:nvSpPr>
          <p:cNvPr id="19" name="TextBox 18">
            <a:extLst>
              <a:ext uri="{FF2B5EF4-FFF2-40B4-BE49-F238E27FC236}">
                <a16:creationId xmlns:a16="http://schemas.microsoft.com/office/drawing/2014/main" id="{B02CDC0C-E513-2F72-F37B-5BDF983CC4BB}"/>
              </a:ext>
            </a:extLst>
          </p:cNvPr>
          <p:cNvSpPr txBox="1"/>
          <p:nvPr/>
        </p:nvSpPr>
        <p:spPr>
          <a:xfrm>
            <a:off x="4985987" y="3607884"/>
            <a:ext cx="1295098" cy="369332"/>
          </a:xfrm>
          <a:prstGeom prst="rect">
            <a:avLst/>
          </a:prstGeom>
          <a:noFill/>
        </p:spPr>
        <p:txBody>
          <a:bodyPr wrap="none" rtlCol="0">
            <a:spAutoFit/>
          </a:bodyPr>
          <a:lstStyle/>
          <a:p>
            <a:r>
              <a:rPr lang="en-US" dirty="0"/>
              <a:t>Operational</a:t>
            </a:r>
            <a:endParaRPr lang="en-ID" dirty="0"/>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P2.4-592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Gambar 21">
            <a:extLst>
              <a:ext uri="{FF2B5EF4-FFF2-40B4-BE49-F238E27FC236}">
                <a16:creationId xmlns:a16="http://schemas.microsoft.com/office/drawing/2014/main" id="{140B0E7E-286B-E8F9-83AD-253097DB0CEC}"/>
              </a:ext>
            </a:extLst>
          </p:cNvPr>
          <p:cNvPicPr>
            <a:picLocks noChangeAspect="1"/>
          </p:cNvPicPr>
          <p:nvPr/>
        </p:nvPicPr>
        <p:blipFill>
          <a:blip r:embed="rId2" cstate="print">
            <a:extLst>
              <a:ext uri="{28A0092B-C50C-407E-A947-70E740481C1C}">
                <a14:useLocalDpi xmlns:a14="http://schemas.microsoft.com/office/drawing/2010/main" val="0"/>
              </a:ext>
            </a:extLst>
          </a:blip>
          <a:srcRect l="4070" r="15491" b="37825"/>
          <a:stretch>
            <a:fillRect/>
          </a:stretch>
        </p:blipFill>
        <p:spPr bwMode="auto">
          <a:xfrm>
            <a:off x="10181871" y="245621"/>
            <a:ext cx="1811655" cy="742950"/>
          </a:xfrm>
          <a:prstGeom prst="rect">
            <a:avLst/>
          </a:prstGeom>
          <a:noFill/>
          <a:ln>
            <a:noFill/>
          </a:ln>
        </p:spPr>
      </p:pic>
      <p:sp>
        <p:nvSpPr>
          <p:cNvPr id="7" name="TextBox 6">
            <a:extLst>
              <a:ext uri="{FF2B5EF4-FFF2-40B4-BE49-F238E27FC236}">
                <a16:creationId xmlns:a16="http://schemas.microsoft.com/office/drawing/2014/main" id="{59FD914C-B2D8-0326-ECEA-644A3B0F8049}"/>
              </a:ext>
            </a:extLst>
          </p:cNvPr>
          <p:cNvSpPr txBox="1"/>
          <p:nvPr/>
        </p:nvSpPr>
        <p:spPr>
          <a:xfrm>
            <a:off x="5262489" y="1572636"/>
            <a:ext cx="4919382" cy="4812664"/>
          </a:xfrm>
          <a:prstGeom prst="rect">
            <a:avLst/>
          </a:prstGeom>
          <a:noFill/>
        </p:spPr>
        <p:txBody>
          <a:bodyPr wrap="square">
            <a:spAutoFit/>
          </a:bodyPr>
          <a:lstStyle/>
          <a:p>
            <a:pPr marL="0" marR="0" algn="just">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The research has been conducted by studying </a:t>
            </a:r>
            <a:r>
              <a:rPr lang="en-US" sz="1800" dirty="0">
                <a:effectLst/>
                <a:latin typeface="Arial" panose="020B0604020202020204" pitchFamily="34" charset="0"/>
                <a:ea typeface="Calibri" panose="020F0502020204030204" pitchFamily="34" charset="0"/>
                <a:cs typeface="Arial" panose="020B0604020202020204" pitchFamily="34" charset="0"/>
              </a:rPr>
              <a:t> literatures which showed that MSRs have been progressively developing in some countries led by China, and following by Canada, the United States, the United Kingdom, Denmark, Indonesia and Russian Federation. Each country has its own stage which currently being dominated on the conceptual design stage. </a:t>
            </a:r>
            <a:r>
              <a:rPr lang="en-US" dirty="0">
                <a:latin typeface="Arial" panose="020B0604020202020204" pitchFamily="34" charset="0"/>
                <a:ea typeface="Calibri" panose="020F0502020204030204" pitchFamily="34" charset="0"/>
                <a:cs typeface="Arial" panose="020B0604020202020204" pitchFamily="34" charset="0"/>
              </a:rPr>
              <a:t>China expects to start the operation of their experimental reactor on 2025, following by another countries which expect to start on late 2020s – early 2030s.</a:t>
            </a:r>
            <a:r>
              <a:rPr lang="en-US" sz="1800" dirty="0">
                <a:effectLst/>
                <a:latin typeface="Arial" panose="020B0604020202020204" pitchFamily="34" charset="0"/>
                <a:ea typeface="Calibri" panose="020F0502020204030204" pitchFamily="34" charset="0"/>
                <a:cs typeface="Arial" panose="020B0604020202020204" pitchFamily="34" charset="0"/>
              </a:rPr>
              <a:t>  According to research, the first increase in global Radioxenon emissions due to the MSR's operation could be expected in 2028. </a:t>
            </a:r>
            <a:endParaRPr lang="en-ID" sz="1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0901FE20-E9BE-3EDC-8F87-6F8985A160F3}"/>
              </a:ext>
            </a:extLst>
          </p:cNvPr>
          <p:cNvGraphicFramePr/>
          <p:nvPr>
            <p:extLst>
              <p:ext uri="{D42A27DB-BD31-4B8C-83A1-F6EECF244321}">
                <p14:modId xmlns:p14="http://schemas.microsoft.com/office/powerpoint/2010/main" val="3657002799"/>
              </p:ext>
            </p:extLst>
          </p:nvPr>
        </p:nvGraphicFramePr>
        <p:xfrm>
          <a:off x="-982830" y="1148080"/>
          <a:ext cx="6245319" cy="456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D58E1FFE-F9F6-9BFD-5533-CBDAF2925E8D}"/>
              </a:ext>
            </a:extLst>
          </p:cNvPr>
          <p:cNvGraphicFramePr/>
          <p:nvPr>
            <p:extLst>
              <p:ext uri="{D42A27DB-BD31-4B8C-83A1-F6EECF244321}">
                <p14:modId xmlns:p14="http://schemas.microsoft.com/office/powerpoint/2010/main" val="2624792236"/>
              </p:ext>
            </p:extLst>
          </p:nvPr>
        </p:nvGraphicFramePr>
        <p:xfrm>
          <a:off x="2467992" y="5344160"/>
          <a:ext cx="2479040" cy="15138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P2.4-592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Gambar 21">
            <a:extLst>
              <a:ext uri="{FF2B5EF4-FFF2-40B4-BE49-F238E27FC236}">
                <a16:creationId xmlns:a16="http://schemas.microsoft.com/office/drawing/2014/main" id="{7EA97DE0-CA75-568C-2007-AF2CA0D406B7}"/>
              </a:ext>
            </a:extLst>
          </p:cNvPr>
          <p:cNvPicPr>
            <a:picLocks noChangeAspect="1"/>
          </p:cNvPicPr>
          <p:nvPr/>
        </p:nvPicPr>
        <p:blipFill>
          <a:blip r:embed="rId2" cstate="print">
            <a:extLst>
              <a:ext uri="{28A0092B-C50C-407E-A947-70E740481C1C}">
                <a14:useLocalDpi xmlns:a14="http://schemas.microsoft.com/office/drawing/2010/main" val="0"/>
              </a:ext>
            </a:extLst>
          </a:blip>
          <a:srcRect l="4070" r="15491" b="37825"/>
          <a:stretch>
            <a:fillRect/>
          </a:stretch>
        </p:blipFill>
        <p:spPr bwMode="auto">
          <a:xfrm>
            <a:off x="10181871" y="245621"/>
            <a:ext cx="1811655" cy="742950"/>
          </a:xfrm>
          <a:prstGeom prst="rect">
            <a:avLst/>
          </a:prstGeom>
          <a:noFill/>
          <a:ln>
            <a:noFill/>
          </a:ln>
        </p:spPr>
      </p:pic>
      <p:sp>
        <p:nvSpPr>
          <p:cNvPr id="7" name="TextBox 6">
            <a:extLst>
              <a:ext uri="{FF2B5EF4-FFF2-40B4-BE49-F238E27FC236}">
                <a16:creationId xmlns:a16="http://schemas.microsoft.com/office/drawing/2014/main" id="{BA87A156-FA63-BD9F-A6D5-A7F52512CDC6}"/>
              </a:ext>
            </a:extLst>
          </p:cNvPr>
          <p:cNvSpPr txBox="1"/>
          <p:nvPr/>
        </p:nvSpPr>
        <p:spPr>
          <a:xfrm>
            <a:off x="250556" y="1228397"/>
            <a:ext cx="9881777" cy="6109365"/>
          </a:xfrm>
          <a:prstGeom prst="rect">
            <a:avLst/>
          </a:prstGeom>
          <a:noFill/>
        </p:spPr>
        <p:txBody>
          <a:bodyPr wrap="square">
            <a:spAutoFit/>
          </a:bodyPr>
          <a:lstStyle/>
          <a:p>
            <a:pPr marL="342900" indent="-34290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Burnett, J.L., et al. (2019). Radionuclide Signature of Molten Salt Reactor. 2019 CTBT Science and Technology Conference. </a:t>
            </a:r>
          </a:p>
          <a:p>
            <a:pPr marL="342900" indent="-342900">
              <a:buFont typeface="Arial" panose="020B0604020202020204" pitchFamily="34" charset="0"/>
              <a:buChar char="•"/>
            </a:pPr>
            <a:r>
              <a:rPr lang="en-US" sz="1300" dirty="0">
                <a:effectLst/>
                <a:latin typeface="Arial" panose="020B0604020202020204" pitchFamily="34" charset="0"/>
                <a:ea typeface="Calibri" panose="020F0502020204030204" pitchFamily="34" charset="0"/>
                <a:cs typeface="Arial" panose="020B0604020202020204" pitchFamily="34" charset="0"/>
              </a:rPr>
              <a:t>E.L. Compere, et al. (1975) Fission Product Behavior in Molten Salt Reactor Experiment. Oak Ridge National Laboratory. </a:t>
            </a:r>
          </a:p>
          <a:p>
            <a:pPr marL="342900" indent="-34290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Eslinger, P.W., et al. (2021). </a:t>
            </a:r>
            <a:r>
              <a:rPr lang="en-US" sz="1300" b="0" i="0" dirty="0">
                <a:effectLst/>
                <a:latin typeface="Arial" panose="020B0604020202020204" pitchFamily="34" charset="0"/>
                <a:cs typeface="Arial" panose="020B0604020202020204" pitchFamily="34" charset="0"/>
              </a:rPr>
              <a:t>Possible impacts of molten salt reactors on the International Monitoring System. Journal of Environmental Radioactivity Vol 234.</a:t>
            </a:r>
          </a:p>
          <a:p>
            <a:pPr marL="342900" indent="-34290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Haas, Derek., Kowalczyk, Joseph. (2020). Radioxenon Emission Estimates for Molten Salt Reactors. </a:t>
            </a:r>
            <a:r>
              <a:rPr lang="en-US" sz="1300" b="0" i="0" dirty="0">
                <a:effectLst/>
                <a:latin typeface="Arial" panose="020B0604020202020204" pitchFamily="34" charset="0"/>
                <a:cs typeface="Arial" panose="020B0604020202020204" pitchFamily="34" charset="0"/>
              </a:rPr>
              <a:t>Workshop on Sources of Man-made Isotope Production.</a:t>
            </a:r>
          </a:p>
          <a:p>
            <a:pPr marL="342900" indent="-34290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IAEA Technical Reports Series No. 489. (2021) Status of Molten Salt Reactor Technology.</a:t>
            </a:r>
          </a:p>
          <a:p>
            <a:pPr marL="342900" indent="-342900">
              <a:buFont typeface="Arial" panose="020B0604020202020204" pitchFamily="34" charset="0"/>
              <a:buChar char="•"/>
            </a:pPr>
            <a:r>
              <a:rPr lang="en-US" sz="1300" dirty="0">
                <a:effectLst/>
                <a:latin typeface="Arial" panose="020B0604020202020204" pitchFamily="34" charset="0"/>
                <a:ea typeface="Calibri" panose="020F0502020204030204" pitchFamily="34" charset="0"/>
                <a:cs typeface="Arial" panose="020B0604020202020204" pitchFamily="34" charset="0"/>
              </a:rPr>
              <a:t>IAEA </a:t>
            </a:r>
            <a:r>
              <a:rPr lang="en-US" sz="1300" dirty="0" err="1">
                <a:effectLst/>
                <a:latin typeface="Arial" panose="020B0604020202020204" pitchFamily="34" charset="0"/>
                <a:ea typeface="Calibri" panose="020F0502020204030204" pitchFamily="34" charset="0"/>
                <a:cs typeface="Arial" panose="020B0604020202020204" pitchFamily="34" charset="0"/>
              </a:rPr>
              <a:t>Nuclea</a:t>
            </a:r>
            <a:r>
              <a:rPr lang="en-US" sz="1300" dirty="0">
                <a:effectLst/>
                <a:latin typeface="Arial" panose="020B0604020202020204" pitchFamily="34" charset="0"/>
                <a:ea typeface="Calibri" panose="020F0502020204030204" pitchFamily="34" charset="0"/>
                <a:cs typeface="Arial" panose="020B0604020202020204" pitchFamily="34" charset="0"/>
              </a:rPr>
              <a:t> </a:t>
            </a:r>
            <a:r>
              <a:rPr lang="en-US" sz="1300" dirty="0">
                <a:latin typeface="Arial" panose="020B0604020202020204" pitchFamily="34" charset="0"/>
                <a:ea typeface="Calibri" panose="020F0502020204030204" pitchFamily="34" charset="0"/>
                <a:cs typeface="Arial" panose="020B0604020202020204" pitchFamily="34" charset="0"/>
              </a:rPr>
              <a:t>Energy Series No. NR-T-1.18 (2021)Technology Roadmap for Small Modular Reactor Development</a:t>
            </a:r>
          </a:p>
          <a:p>
            <a:pPr marL="342900" indent="-342900">
              <a:buFont typeface="Arial" panose="020B0604020202020204" pitchFamily="34" charset="0"/>
              <a:buChar char="•"/>
            </a:pPr>
            <a:r>
              <a:rPr lang="en-US" sz="1300" dirty="0">
                <a:effectLst/>
                <a:latin typeface="Arial" panose="020B0604020202020204" pitchFamily="34" charset="0"/>
                <a:ea typeface="Calibri" panose="020F0502020204030204" pitchFamily="34" charset="0"/>
                <a:cs typeface="Arial" panose="020B0604020202020204" pitchFamily="34" charset="0"/>
              </a:rPr>
              <a:t>IAEA </a:t>
            </a:r>
            <a:r>
              <a:rPr lang="en-US" sz="1300" dirty="0">
                <a:latin typeface="Arial" panose="020B0604020202020204" pitchFamily="34" charset="0"/>
                <a:ea typeface="Calibri" panose="020F0502020204030204" pitchFamily="34" charset="0"/>
                <a:cs typeface="Arial" panose="020B0604020202020204" pitchFamily="34" charset="0"/>
              </a:rPr>
              <a:t>SMR Booklet 2022 Edition. Advances in Small Modular Reactor Technology Developments.</a:t>
            </a:r>
            <a:endParaRPr lang="en-US" sz="13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1300" dirty="0">
                <a:latin typeface="Arial" panose="020B0604020202020204" pitchFamily="34" charset="0"/>
                <a:cs typeface="Arial" panose="020B0604020202020204" pitchFamily="34" charset="0"/>
              </a:rPr>
              <a:t>Kalinowski, M.B., </a:t>
            </a:r>
            <a:r>
              <a:rPr lang="en-US" sz="1300" dirty="0" err="1">
                <a:latin typeface="Arial" panose="020B0604020202020204" pitchFamily="34" charset="0"/>
                <a:cs typeface="Arial" panose="020B0604020202020204" pitchFamily="34" charset="0"/>
              </a:rPr>
              <a:t>Tatlisu</a:t>
            </a:r>
            <a:r>
              <a:rPr lang="en-US" sz="1300" dirty="0">
                <a:latin typeface="Arial" panose="020B0604020202020204" pitchFamily="34" charset="0"/>
                <a:cs typeface="Arial" panose="020B0604020202020204" pitchFamily="34" charset="0"/>
              </a:rPr>
              <a:t> Halt. (2021). </a:t>
            </a:r>
            <a:r>
              <a:rPr lang="en-US" sz="1300" i="0" dirty="0">
                <a:effectLst/>
                <a:latin typeface="Arial" panose="020B0604020202020204" pitchFamily="34" charset="0"/>
                <a:cs typeface="Arial" panose="020B0604020202020204" pitchFamily="34" charset="0"/>
              </a:rPr>
              <a:t>Global Radioxenon Emission Inventory from Nuclear Power Plants for the Calendar Year 2014. Pure and Applied Geophysics</a:t>
            </a:r>
            <a:r>
              <a:rPr lang="en-US" sz="1300" dirty="0">
                <a:latin typeface="Arial" panose="020B0604020202020204" pitchFamily="34" charset="0"/>
                <a:cs typeface="Arial" panose="020B0604020202020204" pitchFamily="34" charset="0"/>
              </a:rPr>
              <a:t> Vol 178.</a:t>
            </a:r>
          </a:p>
          <a:p>
            <a:pPr marL="342900" indent="-342900">
              <a:buFont typeface="Arial" panose="020B0604020202020204" pitchFamily="34" charset="0"/>
              <a:buChar char="•"/>
            </a:pPr>
            <a:r>
              <a:rPr lang="en-ID" sz="1300" b="0" i="0" dirty="0">
                <a:effectLst/>
                <a:latin typeface="Arial" panose="020B0604020202020204" pitchFamily="34" charset="0"/>
                <a:cs typeface="Arial" panose="020B0604020202020204" pitchFamily="34" charset="0"/>
              </a:rPr>
              <a:t>Kalinowski, M.B., </a:t>
            </a:r>
            <a:r>
              <a:rPr lang="en-ID" sz="1300" b="0" i="0" dirty="0" err="1">
                <a:effectLst/>
                <a:latin typeface="Arial" panose="020B0604020202020204" pitchFamily="34" charset="0"/>
                <a:cs typeface="Arial" panose="020B0604020202020204" pitchFamily="34" charset="0"/>
              </a:rPr>
              <a:t>Tuma</a:t>
            </a:r>
            <a:r>
              <a:rPr lang="en-ID" sz="1300" b="0" i="0" dirty="0">
                <a:effectLst/>
                <a:latin typeface="Arial" panose="020B0604020202020204" pitchFamily="34" charset="0"/>
                <a:cs typeface="Arial" panose="020B0604020202020204" pitchFamily="34" charset="0"/>
              </a:rPr>
              <a:t>, M.P., 2009. Global radioxenon emission inventory based on nu</a:t>
            </a:r>
            <a:r>
              <a:rPr lang="en-ID" sz="1300" i="0" dirty="0">
                <a:effectLst/>
                <a:latin typeface="Arial" panose="020B0604020202020204" pitchFamily="34" charset="0"/>
                <a:cs typeface="Arial" panose="020B0604020202020204" pitchFamily="34" charset="0"/>
              </a:rPr>
              <a:t>clear power reactor reports. </a:t>
            </a:r>
            <a:r>
              <a:rPr lang="en-ID" sz="1300" i="1" dirty="0">
                <a:effectLst/>
                <a:latin typeface="Arial" panose="020B0604020202020204" pitchFamily="34" charset="0"/>
                <a:cs typeface="Arial" panose="020B0604020202020204" pitchFamily="34" charset="0"/>
              </a:rPr>
              <a:t>J. Environ. </a:t>
            </a:r>
            <a:r>
              <a:rPr lang="en-ID" sz="1300" i="1" dirty="0" err="1">
                <a:effectLst/>
                <a:latin typeface="Arial" panose="020B0604020202020204" pitchFamily="34" charset="0"/>
                <a:cs typeface="Arial" panose="020B0604020202020204" pitchFamily="34" charset="0"/>
              </a:rPr>
              <a:t>Radioact</a:t>
            </a:r>
            <a:r>
              <a:rPr lang="en-ID" sz="1300" i="1" dirty="0">
                <a:effectLst/>
                <a:latin typeface="Arial" panose="020B0604020202020204" pitchFamily="34" charset="0"/>
                <a:cs typeface="Arial" panose="020B0604020202020204" pitchFamily="34" charset="0"/>
              </a:rPr>
              <a:t>. </a:t>
            </a:r>
            <a:r>
              <a:rPr lang="en-ID" sz="1300" i="0" dirty="0">
                <a:effectLst/>
                <a:latin typeface="Arial" panose="020B0604020202020204" pitchFamily="34" charset="0"/>
                <a:cs typeface="Arial" panose="020B0604020202020204" pitchFamily="34" charset="0"/>
              </a:rPr>
              <a:t>100(1), 58-70. </a:t>
            </a:r>
          </a:p>
          <a:p>
            <a:pPr marL="342900" indent="-342900">
              <a:buFont typeface="Arial" panose="020B0604020202020204" pitchFamily="34" charset="0"/>
              <a:buChar char="•"/>
            </a:pPr>
            <a:r>
              <a:rPr lang="en-ID" sz="1300" i="0" dirty="0">
                <a:effectLst/>
                <a:latin typeface="Arial" panose="020B0604020202020204" pitchFamily="34" charset="0"/>
                <a:cs typeface="Arial" panose="020B0604020202020204" pitchFamily="34" charset="0"/>
              </a:rPr>
              <a:t>Kim, B.J., et al. (2010). </a:t>
            </a:r>
            <a:r>
              <a:rPr lang="en-US" sz="1300" i="0" dirty="0">
                <a:effectLst/>
                <a:latin typeface="Arial" panose="020B0604020202020204" pitchFamily="34" charset="0"/>
                <a:cs typeface="Arial" panose="020B0604020202020204" pitchFamily="34" charset="0"/>
              </a:rPr>
              <a:t>Monitoring for Xenon Radionuclides and CTBT Verification. </a:t>
            </a:r>
            <a:r>
              <a:rPr lang="en-US" sz="1300" i="1" dirty="0">
                <a:effectLst/>
                <a:latin typeface="Arial" panose="020B0604020202020204" pitchFamily="34" charset="0"/>
                <a:cs typeface="Arial" panose="020B0604020202020204" pitchFamily="34" charset="0"/>
              </a:rPr>
              <a:t>Transactions of the Korean Nuclear Society Autumn Meeting</a:t>
            </a:r>
            <a:endParaRPr lang="en-ID" sz="1300" i="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ID" sz="1300" dirty="0">
                <a:latin typeface="Arial" panose="020B0604020202020204" pitchFamily="34" charset="0"/>
                <a:cs typeface="Arial" panose="020B0604020202020204" pitchFamily="34" charset="0"/>
              </a:rPr>
              <a:t>LEE, Tae Joon. (2022). Global Trend of Molten Salt Reactor. </a:t>
            </a:r>
            <a:r>
              <a:rPr lang="en-US" sz="1300" dirty="0">
                <a:effectLst/>
                <a:latin typeface="Arial" panose="020B0604020202020204" pitchFamily="34" charset="0"/>
                <a:cs typeface="Arial" panose="020B0604020202020204" pitchFamily="34" charset="0"/>
              </a:rPr>
              <a:t>Transactions of the Korean Nuclear Society Spring Meeting.</a:t>
            </a:r>
          </a:p>
          <a:p>
            <a:pPr marL="342900" indent="-342900">
              <a:buFont typeface="Arial" panose="020B0604020202020204" pitchFamily="34" charset="0"/>
              <a:buChar char="•"/>
            </a:pPr>
            <a:r>
              <a:rPr lang="en-US" sz="1300" dirty="0" err="1">
                <a:latin typeface="Arial" panose="020B0604020202020204" pitchFamily="34" charset="0"/>
                <a:cs typeface="Arial" panose="020B0604020202020204" pitchFamily="34" charset="0"/>
              </a:rPr>
              <a:t>Lobner</a:t>
            </a:r>
            <a:r>
              <a:rPr lang="en-US" sz="1300" dirty="0">
                <a:latin typeface="Arial" panose="020B0604020202020204" pitchFamily="34" charset="0"/>
                <a:cs typeface="Arial" panose="020B0604020202020204" pitchFamily="34" charset="0"/>
              </a:rPr>
              <a:t>, Peter. 2021. Denmark’s Seaborg Technologies CMSR Power Barge Concept. Seaborg Technologies.</a:t>
            </a:r>
          </a:p>
          <a:p>
            <a:pPr marL="342900" indent="-342900">
              <a:buFont typeface="Arial" panose="020B0604020202020204" pitchFamily="34" charset="0"/>
              <a:buChar char="•"/>
            </a:pPr>
            <a:r>
              <a:rPr lang="en-US" sz="1300" dirty="0">
                <a:latin typeface="Arial" panose="020B0604020202020204" pitchFamily="34" charset="0"/>
                <a:cs typeface="Arial" panose="020B0604020202020204" pitchFamily="34" charset="0"/>
              </a:rPr>
              <a:t>T.W. Bowyer. 2020. A review of Global Radioxenon Background Research and Issues.</a:t>
            </a:r>
          </a:p>
          <a:p>
            <a:pPr marL="342900" indent="-342900">
              <a:buFont typeface="Arial" panose="020B0604020202020204" pitchFamily="34" charset="0"/>
              <a:buChar char="•"/>
            </a:pPr>
            <a:r>
              <a:rPr lang="en-US" sz="13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https://aris.iaea.org/sites/MSR.html</a:t>
            </a:r>
            <a:endParaRPr lang="en-US" sz="13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ID" sz="1300" dirty="0" err="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Engineering:Molten</a:t>
            </a:r>
            <a:r>
              <a:rPr lang="en-ID" sz="13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salt reactor - </a:t>
            </a:r>
            <a:r>
              <a:rPr lang="en-ID" sz="1300" dirty="0" err="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HandWiki</a:t>
            </a:r>
            <a:endParaRPr lang="en-US" sz="13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ID" sz="1300" u="sng" dirty="0">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http://www.thoriumenergyworld.com/china.html</a:t>
            </a:r>
            <a:endParaRPr lang="en-ID" sz="13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ID" sz="1300" u="sng" dirty="0">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https://www.powermag.com/china-approves-commissioning-of-thorium-powered-reactor/</a:t>
            </a:r>
            <a:endParaRPr lang="en-ID" sz="13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ID" sz="1300" u="sng" dirty="0">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https://www.world-nuclear-news.org/Articles/Chinese-molten-salt-reactor-cleared-for-start-up</a:t>
            </a:r>
            <a:endParaRPr lang="en-ID" sz="13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ID" sz="1300" u="sng" dirty="0">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https://www.marketwatch.com/press-release/molten-salt-reactor-market-till-2030-2023-05-23</a:t>
            </a:r>
            <a:endParaRPr lang="en-ID" sz="13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ID" sz="1300" u="sng" dirty="0">
                <a:effectLst/>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https://www.visiongain.com/report/molten-salt-reactors-market-2021/</a:t>
            </a:r>
            <a:endParaRPr lang="en-ID" sz="13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ID" sz="1300" u="sng" dirty="0">
                <a:effectLst/>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https://dataintelo.com/report/molten-salt-reactor-market/</a:t>
            </a:r>
            <a:endParaRPr lang="en-ID" sz="1300" u="sng"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ID" sz="1300" dirty="0">
                <a:latin typeface="Arial" panose="020B0604020202020204" pitchFamily="34" charset="0"/>
                <a:cs typeface="Arial" panose="020B0604020202020204" pitchFamily="34" charset="0"/>
              </a:rPr>
              <a:t>https://smrroadmap.ca/</a:t>
            </a:r>
            <a:br>
              <a:rPr lang="en-ID" sz="1300" dirty="0">
                <a:latin typeface="Arial" panose="020B0604020202020204" pitchFamily="34" charset="0"/>
                <a:cs typeface="Arial" panose="020B0604020202020204" pitchFamily="34" charset="0"/>
              </a:rPr>
            </a:br>
            <a:br>
              <a:rPr lang="en-ID" sz="2000" dirty="0"/>
            </a:br>
            <a:endParaRPr lang="en-US" sz="2000" b="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3132</TotalTime>
  <Words>1318</Words>
  <Application>Microsoft Office PowerPoint</Application>
  <PresentationFormat>Widescreen</PresentationFormat>
  <Paragraphs>135</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Roboto-Regular</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Sri Sundari Retnoasih</cp:lastModifiedBy>
  <cp:revision>84</cp:revision>
  <dcterms:created xsi:type="dcterms:W3CDTF">2023-04-18T13:25:54Z</dcterms:created>
  <dcterms:modified xsi:type="dcterms:W3CDTF">2023-06-10T13:41:09Z</dcterms:modified>
</cp:coreProperties>
</file>