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DACE1-AB67-23D1-A4DB-3905AA716C1A}" v="10" dt="2023-06-09T12:14:46.042"/>
    <p1510:client id="{FD543A7F-FC11-4605-99E0-F31F9791621D}" v="5" dt="2023-06-08T14:12:04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3" d="100"/>
          <a:sy n="103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INKARD Megan" userId="S::megan.slinkard@ctbto.org::03dfe2e6-e0b2-46d7-9610-438680334cf1" providerId="AD" clId="Web-{3CFDACE1-AB67-23D1-A4DB-3905AA716C1A}"/>
    <pc:docChg chg="modSld">
      <pc:chgData name="SLINKARD Megan" userId="S::megan.slinkard@ctbto.org::03dfe2e6-e0b2-46d7-9610-438680334cf1" providerId="AD" clId="Web-{3CFDACE1-AB67-23D1-A4DB-3905AA716C1A}" dt="2023-06-09T12:14:43.229" v="3" actId="20577"/>
      <pc:docMkLst>
        <pc:docMk/>
      </pc:docMkLst>
      <pc:sldChg chg="modSp">
        <pc:chgData name="SLINKARD Megan" userId="S::megan.slinkard@ctbto.org::03dfe2e6-e0b2-46d7-9610-438680334cf1" providerId="AD" clId="Web-{3CFDACE1-AB67-23D1-A4DB-3905AA716C1A}" dt="2023-06-09T12:14:43.229" v="3" actId="20577"/>
        <pc:sldMkLst>
          <pc:docMk/>
          <pc:sldMk cId="607453612" sldId="256"/>
        </pc:sldMkLst>
        <pc:spChg chg="mod">
          <ac:chgData name="SLINKARD Megan" userId="S::megan.slinkard@ctbto.org::03dfe2e6-e0b2-46d7-9610-438680334cf1" providerId="AD" clId="Web-{3CFDACE1-AB67-23D1-A4DB-3905AA716C1A}" dt="2023-06-09T12:14:43.229" v="3" actId="20577"/>
          <ac:spMkLst>
            <pc:docMk/>
            <pc:sldMk cId="607453612" sldId="256"/>
            <ac:spMk id="5" creationId="{ED75002F-7AB9-00FF-33E0-20A610574C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added value of using the multi model approach in defining the Possible Source Region (PSR): the Fukushima incident as use case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Kuśmierczyk-Michulec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Schoemaker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A.Tipka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Y. Kijima, B. Liu, M. Kalinowski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5002F-7AB9-00FF-33E0-20A610574C86}"/>
              </a:ext>
            </a:extLst>
          </p:cNvPr>
          <p:cNvSpPr txBox="1"/>
          <p:nvPr/>
        </p:nvSpPr>
        <p:spPr>
          <a:xfrm>
            <a:off x="259465" y="1195236"/>
            <a:ext cx="1167307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How does an ensemble of ATM models help in determining </a:t>
            </a:r>
          </a:p>
          <a:p>
            <a:r>
              <a:rPr lang="en-GB" i="1" dirty="0">
                <a:solidFill>
                  <a:srgbClr val="FF0000"/>
                </a:solidFill>
              </a:rPr>
              <a:t>the PSR when multiple radionuclides are involved?</a:t>
            </a:r>
            <a:r>
              <a:rPr lang="en-GB" dirty="0"/>
              <a:t>			</a:t>
            </a:r>
            <a:r>
              <a:rPr lang="en-GB" i="1" dirty="0">
                <a:solidFill>
                  <a:srgbClr val="FF0000"/>
                </a:solidFill>
              </a:rPr>
              <a:t>Case study of the Fukushima incident</a:t>
            </a:r>
            <a:r>
              <a:rPr lang="en-GB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61712-95A5-7F25-B2A3-D278A238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765" y="1427815"/>
            <a:ext cx="999831" cy="219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F5EFD2-F796-8EC6-F499-C496653E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77" y="1994972"/>
            <a:ext cx="3700141" cy="2129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674124-5F5E-7891-4369-754156C28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77" y="4277870"/>
            <a:ext cx="3000345" cy="2478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674FE6-49FE-8B2A-E1CD-BAD2A1F69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174" y="2730655"/>
            <a:ext cx="3952571" cy="24785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EFF3C2-DD0C-8282-B86C-EC861998F5BE}"/>
              </a:ext>
            </a:extLst>
          </p:cNvPr>
          <p:cNvSpPr txBox="1"/>
          <p:nvPr/>
        </p:nvSpPr>
        <p:spPr>
          <a:xfrm>
            <a:off x="4090919" y="2227550"/>
            <a:ext cx="370014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For this study, we will look at the radioactivity measurements registered in the aftermath of the Fukushima incident by the IMS network. </a:t>
            </a:r>
          </a:p>
          <a:p>
            <a:endParaRPr lang="en-GB" sz="1600" dirty="0"/>
          </a:p>
          <a:p>
            <a:r>
              <a:rPr lang="en-GB" sz="1600" dirty="0"/>
              <a:t>Taking advantage of additional models delivered by the CTBTO-WMO response system, a Multiple Model Possible Source Region (MMPSR) is calculated. </a:t>
            </a:r>
          </a:p>
          <a:p>
            <a:endParaRPr lang="en-GB" sz="1600" dirty="0"/>
          </a:p>
          <a:p>
            <a:r>
              <a:rPr lang="en-GB" sz="1600" dirty="0"/>
              <a:t>The question is whether using multiple models or multiple radionuclides helps identifying the source of radioactive detections.  </a:t>
            </a:r>
          </a:p>
          <a:p>
            <a:endParaRPr lang="en-GB" sz="1600" dirty="0"/>
          </a:p>
          <a:p>
            <a:r>
              <a:rPr lang="en-GB" sz="1600" dirty="0"/>
              <a:t>This question will be address in this presentation.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0B2145-5BF5-02A6-6011-FD2326E19A92}"/>
              </a:ext>
            </a:extLst>
          </p:cNvPr>
          <p:cNvSpPr txBox="1"/>
          <p:nvPr/>
        </p:nvSpPr>
        <p:spPr>
          <a:xfrm>
            <a:off x="8201608" y="5449078"/>
            <a:ext cx="3830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Multiple Model Possible Source Region (MMPSR) calculated using 9 ATM models, for two radionuclides I-131 and Cs-137.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4b6365-0a16-4533-8e61-2a9e9cbb827c" xsi:nil="true"/>
    <lcf76f155ced4ddcb4097134ff3c332f xmlns="e9d2dd27-5e48-4563-a988-16ec1f66754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45FCED3F20148B304B2C259176AA0" ma:contentTypeVersion="14" ma:contentTypeDescription="Create a new document." ma:contentTypeScope="" ma:versionID="5b49a89fa24a89b87d9fdda712914d81">
  <xsd:schema xmlns:xsd="http://www.w3.org/2001/XMLSchema" xmlns:xs="http://www.w3.org/2001/XMLSchema" xmlns:p="http://schemas.microsoft.com/office/2006/metadata/properties" xmlns:ns2="e9d2dd27-5e48-4563-a988-16ec1f667544" xmlns:ns3="414b6365-0a16-4533-8e61-2a9e9cbb827c" targetNamespace="http://schemas.microsoft.com/office/2006/metadata/properties" ma:root="true" ma:fieldsID="9ada2d0513303415c029097e09940717" ns2:_="" ns3:_="">
    <xsd:import namespace="e9d2dd27-5e48-4563-a988-16ec1f667544"/>
    <xsd:import namespace="414b6365-0a16-4533-8e61-2a9e9cbb8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2dd27-5e48-4563-a988-16ec1f667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b6365-0a16-4533-8e61-2a9e9cbb8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fcc17e5-8f47-4aa8-a237-0d5d82f62ffb}" ma:internalName="TaxCatchAll" ma:showField="CatchAllData" ma:web="414b6365-0a16-4533-8e61-2a9e9cbb8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7F268-3E7C-44C4-87BC-0D212187BEBB}">
  <ds:schemaRefs>
    <ds:schemaRef ds:uri="http://schemas.microsoft.com/office/2006/metadata/properties"/>
    <ds:schemaRef ds:uri="http://schemas.microsoft.com/office/infopath/2007/PartnerControls"/>
    <ds:schemaRef ds:uri="414b6365-0a16-4533-8e61-2a9e9cbb827c"/>
    <ds:schemaRef ds:uri="e9d2dd27-5e48-4563-a988-16ec1f667544"/>
  </ds:schemaRefs>
</ds:datastoreItem>
</file>

<file path=customXml/itemProps2.xml><?xml version="1.0" encoding="utf-8"?>
<ds:datastoreItem xmlns:ds="http://schemas.openxmlformats.org/officeDocument/2006/customXml" ds:itemID="{6F863BBA-BB65-4054-9386-5CA409AB10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4197C5-046B-496C-BE95-6C67F54A1F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d2dd27-5e48-4563-a988-16ec1f667544"/>
    <ds:schemaRef ds:uri="414b6365-0a16-4533-8e61-2a9e9cbb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174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KUSMIERCZYK-MICHULEC Jolanta</cp:lastModifiedBy>
  <cp:revision>23</cp:revision>
  <dcterms:created xsi:type="dcterms:W3CDTF">2023-04-18T13:25:54Z</dcterms:created>
  <dcterms:modified xsi:type="dcterms:W3CDTF">2023-06-09T12:14:47Z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0x01010059945FCED3F20148B304B2C259176AA0</vt:lpwstr>
  </property>
  <property fmtid="{D5CDD505-2E9C-101B-9397-08002B2CF9AE}" pid="3" name="MediaServiceImageTags">
    <vt:lpwstr/>
  </property>
</Properties>
</file>