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5"/>
  </p:notesMasterIdLst>
  <p:sldIdLst>
    <p:sldId id="261" r:id="rId6"/>
    <p:sldId id="256" r:id="rId7"/>
    <p:sldId id="262" r:id="rId8"/>
    <p:sldId id="263" r:id="rId9"/>
    <p:sldId id="264" r:id="rId10"/>
    <p:sldId id="268" r:id="rId11"/>
    <p:sldId id="267" r:id="rId12"/>
    <p:sldId id="265" r:id="rId13"/>
    <p:sldId id="266" r:id="rId14"/>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8"/>
            <p14:sldId id="267"/>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A1E03-14CF-210C-5547-192EBA08E0D6}" v="13" dt="2023-06-09T12:10:37.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103" d="100"/>
          <a:sy n="103" d="100"/>
        </p:scale>
        <p:origin x="11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INKARD Megan" userId="S::megan.slinkard@ctbto.org::03dfe2e6-e0b2-46d7-9610-438680334cf1" providerId="AD" clId="Web-{2F9A1E03-14CF-210C-5547-192EBA08E0D6}"/>
    <pc:docChg chg="modSld">
      <pc:chgData name="SLINKARD Megan" userId="S::megan.slinkard@ctbto.org::03dfe2e6-e0b2-46d7-9610-438680334cf1" providerId="AD" clId="Web-{2F9A1E03-14CF-210C-5547-192EBA08E0D6}" dt="2023-06-09T12:10:35.140" v="5" actId="20577"/>
      <pc:docMkLst>
        <pc:docMk/>
      </pc:docMkLst>
      <pc:sldChg chg="modSp">
        <pc:chgData name="SLINKARD Megan" userId="S::megan.slinkard@ctbto.org::03dfe2e6-e0b2-46d7-9610-438680334cf1" providerId="AD" clId="Web-{2F9A1E03-14CF-210C-5547-192EBA08E0D6}" dt="2023-06-09T12:10:35.140" v="5" actId="20577"/>
        <pc:sldMkLst>
          <pc:docMk/>
          <pc:sldMk cId="2295552553" sldId="264"/>
        </pc:sldMkLst>
        <pc:spChg chg="mod">
          <ac:chgData name="SLINKARD Megan" userId="S::megan.slinkard@ctbto.org::03dfe2e6-e0b2-46d7-9610-438680334cf1" providerId="AD" clId="Web-{2F9A1E03-14CF-210C-5547-192EBA08E0D6}" dt="2023-06-09T12:10:35.140" v="5" actId="20577"/>
          <ac:spMkLst>
            <pc:docMk/>
            <pc:sldMk cId="2295552553" sldId="264"/>
            <ac:spMk id="12" creationId="{90470B82-1137-D00F-6E49-193B250E7409}"/>
          </ac:spMkLst>
        </pc:spChg>
      </pc:sldChg>
    </pc:docChg>
  </pc:docChgLst>
  <pc:docChgLst>
    <pc:chgData name="KUSMIERCZYK-MICHULEC Jolanta" userId="05d9cbd9-4c11-4f85-b68a-7266e5115767" providerId="ADAL" clId="{4347C750-F510-4DAB-8747-2DF302092F23}"/>
    <pc:docChg chg="modSld">
      <pc:chgData name="KUSMIERCZYK-MICHULEC Jolanta" userId="05d9cbd9-4c11-4f85-b68a-7266e5115767" providerId="ADAL" clId="{4347C750-F510-4DAB-8747-2DF302092F23}" dt="2023-06-09T06:56:48.846" v="11" actId="20577"/>
      <pc:docMkLst>
        <pc:docMk/>
      </pc:docMkLst>
      <pc:sldChg chg="modSp mod">
        <pc:chgData name="KUSMIERCZYK-MICHULEC Jolanta" userId="05d9cbd9-4c11-4f85-b68a-7266e5115767" providerId="ADAL" clId="{4347C750-F510-4DAB-8747-2DF302092F23}" dt="2023-06-09T06:56:48.846" v="11" actId="20577"/>
        <pc:sldMkLst>
          <pc:docMk/>
          <pc:sldMk cId="607453612" sldId="256"/>
        </pc:sldMkLst>
        <pc:spChg chg="mod">
          <ac:chgData name="KUSMIERCZYK-MICHULEC Jolanta" userId="05d9cbd9-4c11-4f85-b68a-7266e5115767" providerId="ADAL" clId="{4347C750-F510-4DAB-8747-2DF302092F23}" dt="2023-06-09T06:56:48.846" v="11" actId="20577"/>
          <ac:spMkLst>
            <pc:docMk/>
            <pc:sldMk cId="607453612" sldId="256"/>
            <ac:spMk id="8" creationId="{301C1E24-941F-9B9A-5DB7-9E3B194EEAB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detections at RN14 related to the Fukushima accident</a:t>
            </a:r>
          </a:p>
        </c:rich>
      </c:tx>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Sheet2!$L$1</c:f>
              <c:strCache>
                <c:ptCount val="1"/>
                <c:pt idx="0">
                  <c:v>Cs-134</c:v>
                </c:pt>
              </c:strCache>
            </c:strRef>
          </c:tx>
          <c:spPr>
            <a:ln w="28575" cap="rnd">
              <a:solidFill>
                <a:srgbClr val="002060"/>
              </a:solidFill>
              <a:prstDash val="sysDash"/>
              <a:round/>
            </a:ln>
            <a:effectLst/>
          </c:spPr>
          <c:marker>
            <c:symbol val="circle"/>
            <c:size val="5"/>
            <c:spPr>
              <a:solidFill>
                <a:schemeClr val="accent1"/>
              </a:solidFill>
              <a:ln w="9525">
                <a:solidFill>
                  <a:srgbClr val="002060"/>
                </a:solidFill>
              </a:ln>
              <a:effectLst/>
            </c:spPr>
          </c:marker>
          <c:cat>
            <c:numRef>
              <c:f>Sheet2!$K$2:$K$45</c:f>
              <c:numCache>
                <c:formatCode>d\-mmm</c:formatCode>
                <c:ptCount val="44"/>
                <c:pt idx="0">
                  <c:v>45003</c:v>
                </c:pt>
                <c:pt idx="1">
                  <c:v>45004</c:v>
                </c:pt>
                <c:pt idx="2">
                  <c:v>45005</c:v>
                </c:pt>
                <c:pt idx="3">
                  <c:v>45006</c:v>
                </c:pt>
                <c:pt idx="4">
                  <c:v>45007</c:v>
                </c:pt>
                <c:pt idx="5">
                  <c:v>45008</c:v>
                </c:pt>
                <c:pt idx="6">
                  <c:v>45009</c:v>
                </c:pt>
                <c:pt idx="7">
                  <c:v>45010</c:v>
                </c:pt>
                <c:pt idx="8">
                  <c:v>45011</c:v>
                </c:pt>
                <c:pt idx="9">
                  <c:v>45012</c:v>
                </c:pt>
                <c:pt idx="10">
                  <c:v>45013</c:v>
                </c:pt>
                <c:pt idx="11">
                  <c:v>45014</c:v>
                </c:pt>
                <c:pt idx="12">
                  <c:v>45015</c:v>
                </c:pt>
                <c:pt idx="13">
                  <c:v>45016</c:v>
                </c:pt>
                <c:pt idx="14">
                  <c:v>45017</c:v>
                </c:pt>
                <c:pt idx="15">
                  <c:v>45018</c:v>
                </c:pt>
                <c:pt idx="16">
                  <c:v>45019</c:v>
                </c:pt>
                <c:pt idx="17">
                  <c:v>45020</c:v>
                </c:pt>
                <c:pt idx="18">
                  <c:v>45021</c:v>
                </c:pt>
                <c:pt idx="19">
                  <c:v>45022</c:v>
                </c:pt>
                <c:pt idx="20">
                  <c:v>45023</c:v>
                </c:pt>
                <c:pt idx="21">
                  <c:v>45024</c:v>
                </c:pt>
                <c:pt idx="22">
                  <c:v>45025</c:v>
                </c:pt>
                <c:pt idx="23">
                  <c:v>45026</c:v>
                </c:pt>
                <c:pt idx="24">
                  <c:v>45027</c:v>
                </c:pt>
                <c:pt idx="25">
                  <c:v>45028</c:v>
                </c:pt>
                <c:pt idx="26">
                  <c:v>45029</c:v>
                </c:pt>
                <c:pt idx="27">
                  <c:v>45030</c:v>
                </c:pt>
                <c:pt idx="28">
                  <c:v>45031</c:v>
                </c:pt>
                <c:pt idx="29">
                  <c:v>45032</c:v>
                </c:pt>
                <c:pt idx="30">
                  <c:v>45033</c:v>
                </c:pt>
                <c:pt idx="31">
                  <c:v>45034</c:v>
                </c:pt>
                <c:pt idx="32">
                  <c:v>45035</c:v>
                </c:pt>
                <c:pt idx="33">
                  <c:v>45036</c:v>
                </c:pt>
                <c:pt idx="34">
                  <c:v>45037</c:v>
                </c:pt>
                <c:pt idx="35">
                  <c:v>45038</c:v>
                </c:pt>
                <c:pt idx="36">
                  <c:v>45039</c:v>
                </c:pt>
                <c:pt idx="37">
                  <c:v>45040</c:v>
                </c:pt>
                <c:pt idx="38">
                  <c:v>45041</c:v>
                </c:pt>
                <c:pt idx="39">
                  <c:v>45042</c:v>
                </c:pt>
                <c:pt idx="40">
                  <c:v>45043</c:v>
                </c:pt>
                <c:pt idx="41">
                  <c:v>45044</c:v>
                </c:pt>
                <c:pt idx="42">
                  <c:v>45045</c:v>
                </c:pt>
                <c:pt idx="43">
                  <c:v>45046</c:v>
                </c:pt>
              </c:numCache>
            </c:numRef>
          </c:cat>
          <c:val>
            <c:numRef>
              <c:f>Sheet2!$L$2:$L$45</c:f>
              <c:numCache>
                <c:formatCode>General</c:formatCode>
                <c:ptCount val="44"/>
                <c:pt idx="0">
                  <c:v>21.42</c:v>
                </c:pt>
                <c:pt idx="1">
                  <c:v>81.849999999999994</c:v>
                </c:pt>
                <c:pt idx="2">
                  <c:v>142.72999999999999</c:v>
                </c:pt>
                <c:pt idx="3">
                  <c:v>107.28</c:v>
                </c:pt>
                <c:pt idx="4">
                  <c:v>69.44</c:v>
                </c:pt>
                <c:pt idx="5">
                  <c:v>75.75</c:v>
                </c:pt>
                <c:pt idx="6">
                  <c:v>107.66</c:v>
                </c:pt>
                <c:pt idx="7">
                  <c:v>301.77999999999997</c:v>
                </c:pt>
                <c:pt idx="8">
                  <c:v>82.23</c:v>
                </c:pt>
                <c:pt idx="9">
                  <c:v>58.8</c:v>
                </c:pt>
                <c:pt idx="10">
                  <c:v>9.41</c:v>
                </c:pt>
                <c:pt idx="11">
                  <c:v>7.12</c:v>
                </c:pt>
                <c:pt idx="12">
                  <c:v>15.12</c:v>
                </c:pt>
                <c:pt idx="13">
                  <c:v>0.93</c:v>
                </c:pt>
                <c:pt idx="14">
                  <c:v>3.32</c:v>
                </c:pt>
                <c:pt idx="15">
                  <c:v>6.49</c:v>
                </c:pt>
                <c:pt idx="16">
                  <c:v>43.13</c:v>
                </c:pt>
                <c:pt idx="17">
                  <c:v>89.91</c:v>
                </c:pt>
                <c:pt idx="18">
                  <c:v>17.3</c:v>
                </c:pt>
                <c:pt idx="19">
                  <c:v>34.24</c:v>
                </c:pt>
                <c:pt idx="20">
                  <c:v>65.16</c:v>
                </c:pt>
                <c:pt idx="21">
                  <c:v>36.340000000000003</c:v>
                </c:pt>
                <c:pt idx="22">
                  <c:v>37.909999999999997</c:v>
                </c:pt>
                <c:pt idx="23">
                  <c:v>31.47</c:v>
                </c:pt>
                <c:pt idx="24">
                  <c:v>14.43</c:v>
                </c:pt>
                <c:pt idx="25">
                  <c:v>16.23</c:v>
                </c:pt>
                <c:pt idx="26">
                  <c:v>17.82</c:v>
                </c:pt>
                <c:pt idx="27">
                  <c:v>18.64</c:v>
                </c:pt>
                <c:pt idx="28">
                  <c:v>20.39</c:v>
                </c:pt>
                <c:pt idx="29">
                  <c:v>35.68</c:v>
                </c:pt>
                <c:pt idx="30">
                  <c:v>29.68</c:v>
                </c:pt>
                <c:pt idx="31">
                  <c:v>15.75</c:v>
                </c:pt>
                <c:pt idx="32">
                  <c:v>17.59</c:v>
                </c:pt>
                <c:pt idx="33">
                  <c:v>29.64</c:v>
                </c:pt>
                <c:pt idx="34">
                  <c:v>15.21</c:v>
                </c:pt>
                <c:pt idx="35">
                  <c:v>15.18</c:v>
                </c:pt>
                <c:pt idx="36">
                  <c:v>41.27</c:v>
                </c:pt>
                <c:pt idx="37">
                  <c:v>33.1</c:v>
                </c:pt>
                <c:pt idx="38">
                  <c:v>19.82</c:v>
                </c:pt>
                <c:pt idx="39">
                  <c:v>1.45</c:v>
                </c:pt>
                <c:pt idx="41">
                  <c:v>2.67</c:v>
                </c:pt>
                <c:pt idx="42">
                  <c:v>3.62</c:v>
                </c:pt>
                <c:pt idx="43">
                  <c:v>2.35</c:v>
                </c:pt>
              </c:numCache>
            </c:numRef>
          </c:val>
          <c:smooth val="0"/>
          <c:extLst>
            <c:ext xmlns:c16="http://schemas.microsoft.com/office/drawing/2014/chart" uri="{C3380CC4-5D6E-409C-BE32-E72D297353CC}">
              <c16:uniqueId val="{00000000-DC49-48F7-9D80-27E59A8A540E}"/>
            </c:ext>
          </c:extLst>
        </c:ser>
        <c:ser>
          <c:idx val="1"/>
          <c:order val="1"/>
          <c:tx>
            <c:strRef>
              <c:f>Sheet2!$M$1</c:f>
              <c:strCache>
                <c:ptCount val="1"/>
                <c:pt idx="0">
                  <c:v>Cs-137</c:v>
                </c:pt>
              </c:strCache>
            </c:strRef>
          </c:tx>
          <c:spPr>
            <a:ln w="28575" cap="rnd">
              <a:solidFill>
                <a:srgbClr val="09C7A3"/>
              </a:solidFill>
              <a:prstDash val="sysDash"/>
              <a:round/>
            </a:ln>
            <a:effectLst/>
          </c:spPr>
          <c:marker>
            <c:symbol val="diamond"/>
            <c:size val="7"/>
            <c:spPr>
              <a:noFill/>
              <a:ln w="9525">
                <a:solidFill>
                  <a:schemeClr val="tx1"/>
                </a:solidFill>
                <a:prstDash val="sysDash"/>
              </a:ln>
              <a:effectLst/>
            </c:spPr>
          </c:marker>
          <c:cat>
            <c:numRef>
              <c:f>Sheet2!$K$2:$K$45</c:f>
              <c:numCache>
                <c:formatCode>d\-mmm</c:formatCode>
                <c:ptCount val="44"/>
                <c:pt idx="0">
                  <c:v>45003</c:v>
                </c:pt>
                <c:pt idx="1">
                  <c:v>45004</c:v>
                </c:pt>
                <c:pt idx="2">
                  <c:v>45005</c:v>
                </c:pt>
                <c:pt idx="3">
                  <c:v>45006</c:v>
                </c:pt>
                <c:pt idx="4">
                  <c:v>45007</c:v>
                </c:pt>
                <c:pt idx="5">
                  <c:v>45008</c:v>
                </c:pt>
                <c:pt idx="6">
                  <c:v>45009</c:v>
                </c:pt>
                <c:pt idx="7">
                  <c:v>45010</c:v>
                </c:pt>
                <c:pt idx="8">
                  <c:v>45011</c:v>
                </c:pt>
                <c:pt idx="9">
                  <c:v>45012</c:v>
                </c:pt>
                <c:pt idx="10">
                  <c:v>45013</c:v>
                </c:pt>
                <c:pt idx="11">
                  <c:v>45014</c:v>
                </c:pt>
                <c:pt idx="12">
                  <c:v>45015</c:v>
                </c:pt>
                <c:pt idx="13">
                  <c:v>45016</c:v>
                </c:pt>
                <c:pt idx="14">
                  <c:v>45017</c:v>
                </c:pt>
                <c:pt idx="15">
                  <c:v>45018</c:v>
                </c:pt>
                <c:pt idx="16">
                  <c:v>45019</c:v>
                </c:pt>
                <c:pt idx="17">
                  <c:v>45020</c:v>
                </c:pt>
                <c:pt idx="18">
                  <c:v>45021</c:v>
                </c:pt>
                <c:pt idx="19">
                  <c:v>45022</c:v>
                </c:pt>
                <c:pt idx="20">
                  <c:v>45023</c:v>
                </c:pt>
                <c:pt idx="21">
                  <c:v>45024</c:v>
                </c:pt>
                <c:pt idx="22">
                  <c:v>45025</c:v>
                </c:pt>
                <c:pt idx="23">
                  <c:v>45026</c:v>
                </c:pt>
                <c:pt idx="24">
                  <c:v>45027</c:v>
                </c:pt>
                <c:pt idx="25">
                  <c:v>45028</c:v>
                </c:pt>
                <c:pt idx="26">
                  <c:v>45029</c:v>
                </c:pt>
                <c:pt idx="27">
                  <c:v>45030</c:v>
                </c:pt>
                <c:pt idx="28">
                  <c:v>45031</c:v>
                </c:pt>
                <c:pt idx="29">
                  <c:v>45032</c:v>
                </c:pt>
                <c:pt idx="30">
                  <c:v>45033</c:v>
                </c:pt>
                <c:pt idx="31">
                  <c:v>45034</c:v>
                </c:pt>
                <c:pt idx="32">
                  <c:v>45035</c:v>
                </c:pt>
                <c:pt idx="33">
                  <c:v>45036</c:v>
                </c:pt>
                <c:pt idx="34">
                  <c:v>45037</c:v>
                </c:pt>
                <c:pt idx="35">
                  <c:v>45038</c:v>
                </c:pt>
                <c:pt idx="36">
                  <c:v>45039</c:v>
                </c:pt>
                <c:pt idx="37">
                  <c:v>45040</c:v>
                </c:pt>
                <c:pt idx="38">
                  <c:v>45041</c:v>
                </c:pt>
                <c:pt idx="39">
                  <c:v>45042</c:v>
                </c:pt>
                <c:pt idx="40">
                  <c:v>45043</c:v>
                </c:pt>
                <c:pt idx="41">
                  <c:v>45044</c:v>
                </c:pt>
                <c:pt idx="42">
                  <c:v>45045</c:v>
                </c:pt>
                <c:pt idx="43">
                  <c:v>45046</c:v>
                </c:pt>
              </c:numCache>
            </c:numRef>
          </c:cat>
          <c:val>
            <c:numRef>
              <c:f>Sheet2!$M$2:$M$45</c:f>
              <c:numCache>
                <c:formatCode>General</c:formatCode>
                <c:ptCount val="44"/>
                <c:pt idx="0">
                  <c:v>31.3</c:v>
                </c:pt>
                <c:pt idx="1">
                  <c:v>106.2</c:v>
                </c:pt>
                <c:pt idx="2">
                  <c:v>197.54</c:v>
                </c:pt>
                <c:pt idx="3">
                  <c:v>154.13999999999999</c:v>
                </c:pt>
                <c:pt idx="4">
                  <c:v>96.16</c:v>
                </c:pt>
                <c:pt idx="5">
                  <c:v>103.32</c:v>
                </c:pt>
                <c:pt idx="6">
                  <c:v>150.27000000000001</c:v>
                </c:pt>
                <c:pt idx="7">
                  <c:v>392.48</c:v>
                </c:pt>
                <c:pt idx="8">
                  <c:v>107.22</c:v>
                </c:pt>
                <c:pt idx="9">
                  <c:v>74.77</c:v>
                </c:pt>
                <c:pt idx="10">
                  <c:v>12.09</c:v>
                </c:pt>
                <c:pt idx="11">
                  <c:v>9.58</c:v>
                </c:pt>
                <c:pt idx="12">
                  <c:v>17.809999999999999</c:v>
                </c:pt>
                <c:pt idx="13">
                  <c:v>1.1499999999999999</c:v>
                </c:pt>
                <c:pt idx="14">
                  <c:v>3.53</c:v>
                </c:pt>
                <c:pt idx="15">
                  <c:v>8.14</c:v>
                </c:pt>
                <c:pt idx="16">
                  <c:v>55.48</c:v>
                </c:pt>
                <c:pt idx="17">
                  <c:v>113.88</c:v>
                </c:pt>
                <c:pt idx="18">
                  <c:v>22.61</c:v>
                </c:pt>
                <c:pt idx="19">
                  <c:v>44.91</c:v>
                </c:pt>
                <c:pt idx="20">
                  <c:v>84.99</c:v>
                </c:pt>
                <c:pt idx="21">
                  <c:v>50.06</c:v>
                </c:pt>
                <c:pt idx="22">
                  <c:v>48.45</c:v>
                </c:pt>
                <c:pt idx="23">
                  <c:v>42.1</c:v>
                </c:pt>
                <c:pt idx="24">
                  <c:v>18.73</c:v>
                </c:pt>
                <c:pt idx="25">
                  <c:v>20.38</c:v>
                </c:pt>
                <c:pt idx="26">
                  <c:v>22.3</c:v>
                </c:pt>
                <c:pt idx="27">
                  <c:v>23.71</c:v>
                </c:pt>
                <c:pt idx="28">
                  <c:v>27.64</c:v>
                </c:pt>
                <c:pt idx="29">
                  <c:v>47.28</c:v>
                </c:pt>
                <c:pt idx="30">
                  <c:v>40.729999999999997</c:v>
                </c:pt>
                <c:pt idx="31">
                  <c:v>20.8</c:v>
                </c:pt>
                <c:pt idx="32">
                  <c:v>24.01</c:v>
                </c:pt>
                <c:pt idx="33">
                  <c:v>39.26</c:v>
                </c:pt>
                <c:pt idx="34">
                  <c:v>20.53</c:v>
                </c:pt>
                <c:pt idx="35">
                  <c:v>19.760000000000002</c:v>
                </c:pt>
                <c:pt idx="36">
                  <c:v>52.73</c:v>
                </c:pt>
                <c:pt idx="37">
                  <c:v>41.03</c:v>
                </c:pt>
                <c:pt idx="38">
                  <c:v>23.55</c:v>
                </c:pt>
                <c:pt idx="39">
                  <c:v>1.9</c:v>
                </c:pt>
                <c:pt idx="40">
                  <c:v>0.68</c:v>
                </c:pt>
                <c:pt idx="41">
                  <c:v>2.5499999999999998</c:v>
                </c:pt>
                <c:pt idx="42">
                  <c:v>5.05</c:v>
                </c:pt>
                <c:pt idx="43">
                  <c:v>2.42</c:v>
                </c:pt>
              </c:numCache>
            </c:numRef>
          </c:val>
          <c:smooth val="0"/>
          <c:extLst>
            <c:ext xmlns:c16="http://schemas.microsoft.com/office/drawing/2014/chart" uri="{C3380CC4-5D6E-409C-BE32-E72D297353CC}">
              <c16:uniqueId val="{00000001-DC49-48F7-9D80-27E59A8A540E}"/>
            </c:ext>
          </c:extLst>
        </c:ser>
        <c:dLbls>
          <c:showLegendKey val="0"/>
          <c:showVal val="0"/>
          <c:showCatName val="0"/>
          <c:showSerName val="0"/>
          <c:showPercent val="0"/>
          <c:showBubbleSize val="0"/>
        </c:dLbls>
        <c:marker val="1"/>
        <c:smooth val="0"/>
        <c:axId val="1149974736"/>
        <c:axId val="1149975984"/>
      </c:lineChart>
      <c:lineChart>
        <c:grouping val="standard"/>
        <c:varyColors val="0"/>
        <c:ser>
          <c:idx val="2"/>
          <c:order val="2"/>
          <c:tx>
            <c:strRef>
              <c:f>Sheet2!$N$1</c:f>
              <c:strCache>
                <c:ptCount val="1"/>
                <c:pt idx="0">
                  <c:v>I-131</c:v>
                </c:pt>
              </c:strCache>
            </c:strRef>
          </c:tx>
          <c:spPr>
            <a:ln w="28575" cap="rnd">
              <a:solidFill>
                <a:srgbClr val="FF0000"/>
              </a:solidFill>
              <a:prstDash val="sysDash"/>
              <a:round/>
            </a:ln>
            <a:effectLst/>
          </c:spPr>
          <c:marker>
            <c:symbol val="circle"/>
            <c:size val="6"/>
            <c:spPr>
              <a:solidFill>
                <a:srgbClr val="FF0000"/>
              </a:solidFill>
              <a:ln w="9525">
                <a:solidFill>
                  <a:schemeClr val="tx1"/>
                </a:solidFill>
              </a:ln>
              <a:effectLst/>
            </c:spPr>
          </c:marker>
          <c:cat>
            <c:numRef>
              <c:f>Sheet2!$K$2:$K$45</c:f>
              <c:numCache>
                <c:formatCode>d\-mmm</c:formatCode>
                <c:ptCount val="44"/>
                <c:pt idx="0">
                  <c:v>45003</c:v>
                </c:pt>
                <c:pt idx="1">
                  <c:v>45004</c:v>
                </c:pt>
                <c:pt idx="2">
                  <c:v>45005</c:v>
                </c:pt>
                <c:pt idx="3">
                  <c:v>45006</c:v>
                </c:pt>
                <c:pt idx="4">
                  <c:v>45007</c:v>
                </c:pt>
                <c:pt idx="5">
                  <c:v>45008</c:v>
                </c:pt>
                <c:pt idx="6">
                  <c:v>45009</c:v>
                </c:pt>
                <c:pt idx="7">
                  <c:v>45010</c:v>
                </c:pt>
                <c:pt idx="8">
                  <c:v>45011</c:v>
                </c:pt>
                <c:pt idx="9">
                  <c:v>45012</c:v>
                </c:pt>
                <c:pt idx="10">
                  <c:v>45013</c:v>
                </c:pt>
                <c:pt idx="11">
                  <c:v>45014</c:v>
                </c:pt>
                <c:pt idx="12">
                  <c:v>45015</c:v>
                </c:pt>
                <c:pt idx="13">
                  <c:v>45016</c:v>
                </c:pt>
                <c:pt idx="14">
                  <c:v>45017</c:v>
                </c:pt>
                <c:pt idx="15">
                  <c:v>45018</c:v>
                </c:pt>
                <c:pt idx="16">
                  <c:v>45019</c:v>
                </c:pt>
                <c:pt idx="17">
                  <c:v>45020</c:v>
                </c:pt>
                <c:pt idx="18">
                  <c:v>45021</c:v>
                </c:pt>
                <c:pt idx="19">
                  <c:v>45022</c:v>
                </c:pt>
                <c:pt idx="20">
                  <c:v>45023</c:v>
                </c:pt>
                <c:pt idx="21">
                  <c:v>45024</c:v>
                </c:pt>
                <c:pt idx="22">
                  <c:v>45025</c:v>
                </c:pt>
                <c:pt idx="23">
                  <c:v>45026</c:v>
                </c:pt>
                <c:pt idx="24">
                  <c:v>45027</c:v>
                </c:pt>
                <c:pt idx="25">
                  <c:v>45028</c:v>
                </c:pt>
                <c:pt idx="26">
                  <c:v>45029</c:v>
                </c:pt>
                <c:pt idx="27">
                  <c:v>45030</c:v>
                </c:pt>
                <c:pt idx="28">
                  <c:v>45031</c:v>
                </c:pt>
                <c:pt idx="29">
                  <c:v>45032</c:v>
                </c:pt>
                <c:pt idx="30">
                  <c:v>45033</c:v>
                </c:pt>
                <c:pt idx="31">
                  <c:v>45034</c:v>
                </c:pt>
                <c:pt idx="32">
                  <c:v>45035</c:v>
                </c:pt>
                <c:pt idx="33">
                  <c:v>45036</c:v>
                </c:pt>
                <c:pt idx="34">
                  <c:v>45037</c:v>
                </c:pt>
                <c:pt idx="35">
                  <c:v>45038</c:v>
                </c:pt>
                <c:pt idx="36">
                  <c:v>45039</c:v>
                </c:pt>
                <c:pt idx="37">
                  <c:v>45040</c:v>
                </c:pt>
                <c:pt idx="38">
                  <c:v>45041</c:v>
                </c:pt>
                <c:pt idx="39">
                  <c:v>45042</c:v>
                </c:pt>
                <c:pt idx="40">
                  <c:v>45043</c:v>
                </c:pt>
                <c:pt idx="41">
                  <c:v>45044</c:v>
                </c:pt>
                <c:pt idx="42">
                  <c:v>45045</c:v>
                </c:pt>
                <c:pt idx="43">
                  <c:v>45046</c:v>
                </c:pt>
              </c:numCache>
            </c:numRef>
          </c:cat>
          <c:val>
            <c:numRef>
              <c:f>Sheet2!$N$2:$N$45</c:f>
              <c:numCache>
                <c:formatCode>General</c:formatCode>
                <c:ptCount val="44"/>
                <c:pt idx="0">
                  <c:v>594.07000000000005</c:v>
                </c:pt>
                <c:pt idx="1">
                  <c:v>2212.46</c:v>
                </c:pt>
                <c:pt idx="2">
                  <c:v>3336.89</c:v>
                </c:pt>
                <c:pt idx="3">
                  <c:v>2787.18</c:v>
                </c:pt>
                <c:pt idx="4">
                  <c:v>1332.47</c:v>
                </c:pt>
                <c:pt idx="5">
                  <c:v>1039.76</c:v>
                </c:pt>
                <c:pt idx="6">
                  <c:v>1478.57</c:v>
                </c:pt>
                <c:pt idx="7">
                  <c:v>2434.35</c:v>
                </c:pt>
                <c:pt idx="8">
                  <c:v>469.44</c:v>
                </c:pt>
                <c:pt idx="9">
                  <c:v>666.41</c:v>
                </c:pt>
                <c:pt idx="10">
                  <c:v>412.56</c:v>
                </c:pt>
                <c:pt idx="11">
                  <c:v>276.58999999999997</c:v>
                </c:pt>
                <c:pt idx="12">
                  <c:v>292.47000000000003</c:v>
                </c:pt>
                <c:pt idx="13">
                  <c:v>26.7</c:v>
                </c:pt>
                <c:pt idx="14">
                  <c:v>86.66</c:v>
                </c:pt>
                <c:pt idx="15">
                  <c:v>132.84</c:v>
                </c:pt>
                <c:pt idx="16">
                  <c:v>405.21</c:v>
                </c:pt>
                <c:pt idx="17">
                  <c:v>457.05</c:v>
                </c:pt>
                <c:pt idx="18">
                  <c:v>87.35</c:v>
                </c:pt>
                <c:pt idx="19">
                  <c:v>137.6</c:v>
                </c:pt>
                <c:pt idx="20">
                  <c:v>186.63</c:v>
                </c:pt>
                <c:pt idx="21">
                  <c:v>114.19</c:v>
                </c:pt>
                <c:pt idx="22">
                  <c:v>114.81</c:v>
                </c:pt>
                <c:pt idx="23">
                  <c:v>80.98</c:v>
                </c:pt>
                <c:pt idx="24">
                  <c:v>30.15</c:v>
                </c:pt>
                <c:pt idx="25">
                  <c:v>57.52</c:v>
                </c:pt>
                <c:pt idx="26">
                  <c:v>53.21</c:v>
                </c:pt>
                <c:pt idx="27">
                  <c:v>78.08</c:v>
                </c:pt>
                <c:pt idx="28">
                  <c:v>66.56</c:v>
                </c:pt>
                <c:pt idx="29">
                  <c:v>71.069999999999993</c:v>
                </c:pt>
                <c:pt idx="30">
                  <c:v>64.59</c:v>
                </c:pt>
                <c:pt idx="31">
                  <c:v>39.369999999999997</c:v>
                </c:pt>
                <c:pt idx="32">
                  <c:v>42.69</c:v>
                </c:pt>
                <c:pt idx="33">
                  <c:v>40.85</c:v>
                </c:pt>
                <c:pt idx="34">
                  <c:v>31.71</c:v>
                </c:pt>
                <c:pt idx="35">
                  <c:v>29.59</c:v>
                </c:pt>
                <c:pt idx="36">
                  <c:v>63.27</c:v>
                </c:pt>
                <c:pt idx="37">
                  <c:v>54.77</c:v>
                </c:pt>
                <c:pt idx="38">
                  <c:v>27.19</c:v>
                </c:pt>
                <c:pt idx="39">
                  <c:v>6.31</c:v>
                </c:pt>
                <c:pt idx="40">
                  <c:v>4.3099999999999996</c:v>
                </c:pt>
                <c:pt idx="41">
                  <c:v>5.35</c:v>
                </c:pt>
                <c:pt idx="42">
                  <c:v>7.16</c:v>
                </c:pt>
                <c:pt idx="43">
                  <c:v>6.73</c:v>
                </c:pt>
              </c:numCache>
            </c:numRef>
          </c:val>
          <c:smooth val="0"/>
          <c:extLst>
            <c:ext xmlns:c16="http://schemas.microsoft.com/office/drawing/2014/chart" uri="{C3380CC4-5D6E-409C-BE32-E72D297353CC}">
              <c16:uniqueId val="{00000002-DC49-48F7-9D80-27E59A8A540E}"/>
            </c:ext>
          </c:extLst>
        </c:ser>
        <c:dLbls>
          <c:showLegendKey val="0"/>
          <c:showVal val="0"/>
          <c:showCatName val="0"/>
          <c:showSerName val="0"/>
          <c:showPercent val="0"/>
          <c:showBubbleSize val="0"/>
        </c:dLbls>
        <c:marker val="1"/>
        <c:smooth val="0"/>
        <c:axId val="1968278400"/>
        <c:axId val="1968261760"/>
      </c:lineChart>
      <c:dateAx>
        <c:axId val="1149974736"/>
        <c:scaling>
          <c:orientation val="minMax"/>
        </c:scaling>
        <c:delete val="0"/>
        <c:axPos val="b"/>
        <c:majorGridlines>
          <c:spPr>
            <a:ln w="9525" cap="flat" cmpd="sng" algn="ctr">
              <a:solidFill>
                <a:schemeClr val="tx1">
                  <a:lumMod val="15000"/>
                  <a:lumOff val="85000"/>
                </a:schemeClr>
              </a:solidFill>
              <a:round/>
            </a:ln>
            <a:effectLst/>
          </c:spPr>
        </c:majorGridlines>
        <c:numFmt formatCode="d\-mmm"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975984"/>
        <c:crosses val="autoZero"/>
        <c:auto val="1"/>
        <c:lblOffset val="100"/>
        <c:baseTimeUnit val="days"/>
      </c:dateAx>
      <c:valAx>
        <c:axId val="1149975984"/>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activity concentration of Cs-134 &amp;Cs-137 [</a:t>
                </a:r>
                <a:r>
                  <a:rPr lang="en-GB">
                    <a:sym typeface="Symbol" panose="05050102010706020507" pitchFamily="18" charset="2"/>
                  </a:rPr>
                  <a:t>Bq/m</a:t>
                </a:r>
                <a:r>
                  <a:rPr lang="en-GB" baseline="30000">
                    <a:sym typeface="Symbol" panose="05050102010706020507" pitchFamily="18" charset="2"/>
                  </a:rPr>
                  <a:t>3</a:t>
                </a:r>
                <a:r>
                  <a:rPr lang="en-GB">
                    <a:sym typeface="Symbol" panose="05050102010706020507" pitchFamily="18" charset="2"/>
                  </a:rPr>
                  <a:t>]</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974736"/>
        <c:crosses val="autoZero"/>
        <c:crossBetween val="between"/>
      </c:valAx>
      <c:valAx>
        <c:axId val="1968261760"/>
        <c:scaling>
          <c:logBase val="10"/>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t>activity concentration of I-131 [</a:t>
                </a:r>
                <a:r>
                  <a:rPr lang="en-GB" sz="1100">
                    <a:sym typeface="Symbol" panose="05050102010706020507" pitchFamily="18" charset="2"/>
                  </a:rPr>
                  <a:t></a:t>
                </a:r>
                <a:r>
                  <a:rPr lang="en-GB" sz="1100"/>
                  <a:t>Bq/m</a:t>
                </a:r>
                <a:r>
                  <a:rPr lang="en-GB" sz="1100" baseline="30000"/>
                  <a:t>3</a:t>
                </a:r>
                <a:r>
                  <a:rPr lang="en-GB" sz="1100"/>
                  <a:t>]</a:t>
                </a:r>
              </a:p>
            </c:rich>
          </c:tx>
          <c:layout>
            <c:manualLayout>
              <c:xMode val="edge"/>
              <c:yMode val="edge"/>
              <c:x val="0.91879097384926334"/>
              <c:y val="0.180846634281748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8278400"/>
        <c:crosses val="max"/>
        <c:crossBetween val="between"/>
      </c:valAx>
      <c:dateAx>
        <c:axId val="1968278400"/>
        <c:scaling>
          <c:orientation val="minMax"/>
        </c:scaling>
        <c:delete val="1"/>
        <c:axPos val="b"/>
        <c:numFmt formatCode="d\-mmm" sourceLinked="1"/>
        <c:majorTickMark val="out"/>
        <c:minorTickMark val="none"/>
        <c:tickLblPos val="nextTo"/>
        <c:crossAx val="196826176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prstDash val="dash"/>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Plume arrival at RN14, emitted</a:t>
            </a:r>
            <a:r>
              <a:rPr lang="en-GB" baseline="0"/>
              <a:t> on 12 March 2011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1"/>
          <c:order val="0"/>
          <c:spPr>
            <a:ln w="28575" cap="rnd">
              <a:solidFill>
                <a:srgbClr val="A11776"/>
              </a:solidFill>
              <a:round/>
            </a:ln>
            <a:effectLst/>
          </c:spPr>
          <c:marker>
            <c:symbol val="circle"/>
            <c:size val="5"/>
            <c:spPr>
              <a:solidFill>
                <a:srgbClr val="F77DE6"/>
              </a:solidFill>
              <a:ln w="9525">
                <a:solidFill>
                  <a:srgbClr val="A11776"/>
                </a:solidFill>
              </a:ln>
              <a:effectLst/>
            </c:spPr>
          </c:marker>
          <c:cat>
            <c:numRef>
              <c:f>'12March'!$A$5:$A$184</c:f>
              <c:numCache>
                <c:formatCode>General</c:formatCode>
                <c:ptCount val="180"/>
                <c:pt idx="0">
                  <c:v>2011031812</c:v>
                </c:pt>
                <c:pt idx="1">
                  <c:v>2011031813</c:v>
                </c:pt>
                <c:pt idx="2">
                  <c:v>2011031814</c:v>
                </c:pt>
                <c:pt idx="3">
                  <c:v>2011031815</c:v>
                </c:pt>
                <c:pt idx="4">
                  <c:v>2011031816</c:v>
                </c:pt>
                <c:pt idx="5">
                  <c:v>2011031817</c:v>
                </c:pt>
                <c:pt idx="6">
                  <c:v>2011031818</c:v>
                </c:pt>
                <c:pt idx="7">
                  <c:v>2011031819</c:v>
                </c:pt>
                <c:pt idx="8">
                  <c:v>2011031820</c:v>
                </c:pt>
                <c:pt idx="9">
                  <c:v>2011031821</c:v>
                </c:pt>
                <c:pt idx="10">
                  <c:v>2011031822</c:v>
                </c:pt>
                <c:pt idx="11">
                  <c:v>2011031823</c:v>
                </c:pt>
                <c:pt idx="12">
                  <c:v>2011031900</c:v>
                </c:pt>
                <c:pt idx="13">
                  <c:v>2011031901</c:v>
                </c:pt>
                <c:pt idx="14">
                  <c:v>2011031902</c:v>
                </c:pt>
                <c:pt idx="15">
                  <c:v>2011031903</c:v>
                </c:pt>
                <c:pt idx="16">
                  <c:v>2011031904</c:v>
                </c:pt>
                <c:pt idx="17">
                  <c:v>2011031905</c:v>
                </c:pt>
                <c:pt idx="18">
                  <c:v>2011031906</c:v>
                </c:pt>
                <c:pt idx="19">
                  <c:v>2011031907</c:v>
                </c:pt>
                <c:pt idx="20">
                  <c:v>2011031908</c:v>
                </c:pt>
                <c:pt idx="21">
                  <c:v>2011031909</c:v>
                </c:pt>
                <c:pt idx="22">
                  <c:v>2011031910</c:v>
                </c:pt>
                <c:pt idx="23">
                  <c:v>2011031911</c:v>
                </c:pt>
                <c:pt idx="24">
                  <c:v>2011031912</c:v>
                </c:pt>
                <c:pt idx="25">
                  <c:v>2011031913</c:v>
                </c:pt>
                <c:pt idx="26">
                  <c:v>2011031914</c:v>
                </c:pt>
                <c:pt idx="27">
                  <c:v>2011031915</c:v>
                </c:pt>
                <c:pt idx="28">
                  <c:v>2011031916</c:v>
                </c:pt>
                <c:pt idx="29">
                  <c:v>2011031917</c:v>
                </c:pt>
                <c:pt idx="30">
                  <c:v>2011031918</c:v>
                </c:pt>
                <c:pt idx="31">
                  <c:v>2011031919</c:v>
                </c:pt>
                <c:pt idx="32">
                  <c:v>2011031920</c:v>
                </c:pt>
                <c:pt idx="33">
                  <c:v>2011031921</c:v>
                </c:pt>
                <c:pt idx="34">
                  <c:v>2011031922</c:v>
                </c:pt>
                <c:pt idx="35">
                  <c:v>2011031923</c:v>
                </c:pt>
                <c:pt idx="36">
                  <c:v>2011032000</c:v>
                </c:pt>
                <c:pt idx="37">
                  <c:v>2011032001</c:v>
                </c:pt>
                <c:pt idx="38">
                  <c:v>2011032002</c:v>
                </c:pt>
                <c:pt idx="39">
                  <c:v>2011032003</c:v>
                </c:pt>
                <c:pt idx="40">
                  <c:v>2011032004</c:v>
                </c:pt>
                <c:pt idx="41">
                  <c:v>2011032005</c:v>
                </c:pt>
                <c:pt idx="42">
                  <c:v>2011032006</c:v>
                </c:pt>
                <c:pt idx="43">
                  <c:v>2011032007</c:v>
                </c:pt>
                <c:pt idx="44">
                  <c:v>2011032008</c:v>
                </c:pt>
                <c:pt idx="45">
                  <c:v>2011032009</c:v>
                </c:pt>
                <c:pt idx="46">
                  <c:v>2011032010</c:v>
                </c:pt>
                <c:pt idx="47">
                  <c:v>2011032011</c:v>
                </c:pt>
                <c:pt idx="48">
                  <c:v>2011032012</c:v>
                </c:pt>
                <c:pt idx="49">
                  <c:v>2011032013</c:v>
                </c:pt>
                <c:pt idx="50">
                  <c:v>2011032014</c:v>
                </c:pt>
                <c:pt idx="51">
                  <c:v>2011032015</c:v>
                </c:pt>
                <c:pt idx="52">
                  <c:v>2011032016</c:v>
                </c:pt>
                <c:pt idx="53">
                  <c:v>2011032017</c:v>
                </c:pt>
                <c:pt idx="54">
                  <c:v>2011032018</c:v>
                </c:pt>
                <c:pt idx="55">
                  <c:v>2011032019</c:v>
                </c:pt>
                <c:pt idx="56">
                  <c:v>2011032020</c:v>
                </c:pt>
                <c:pt idx="57">
                  <c:v>2011032021</c:v>
                </c:pt>
                <c:pt idx="58">
                  <c:v>2011032022</c:v>
                </c:pt>
                <c:pt idx="59">
                  <c:v>2011032023</c:v>
                </c:pt>
                <c:pt idx="60">
                  <c:v>2011032100</c:v>
                </c:pt>
                <c:pt idx="61">
                  <c:v>2011032101</c:v>
                </c:pt>
                <c:pt idx="62">
                  <c:v>2011032102</c:v>
                </c:pt>
                <c:pt idx="63">
                  <c:v>2011032103</c:v>
                </c:pt>
                <c:pt idx="64">
                  <c:v>2011032104</c:v>
                </c:pt>
                <c:pt idx="65">
                  <c:v>2011032105</c:v>
                </c:pt>
                <c:pt idx="66">
                  <c:v>2011032106</c:v>
                </c:pt>
                <c:pt idx="67">
                  <c:v>2011032107</c:v>
                </c:pt>
                <c:pt idx="68">
                  <c:v>2011032108</c:v>
                </c:pt>
                <c:pt idx="69">
                  <c:v>2011032109</c:v>
                </c:pt>
                <c:pt idx="70">
                  <c:v>2011032110</c:v>
                </c:pt>
                <c:pt idx="71">
                  <c:v>2011032111</c:v>
                </c:pt>
                <c:pt idx="72">
                  <c:v>2011032112</c:v>
                </c:pt>
                <c:pt idx="73">
                  <c:v>2011032113</c:v>
                </c:pt>
                <c:pt idx="74">
                  <c:v>2011032114</c:v>
                </c:pt>
                <c:pt idx="75">
                  <c:v>2011032115</c:v>
                </c:pt>
                <c:pt idx="76">
                  <c:v>2011032116</c:v>
                </c:pt>
                <c:pt idx="77">
                  <c:v>2011032117</c:v>
                </c:pt>
                <c:pt idx="78">
                  <c:v>2011032118</c:v>
                </c:pt>
                <c:pt idx="79">
                  <c:v>2011032119</c:v>
                </c:pt>
                <c:pt idx="80">
                  <c:v>2011032120</c:v>
                </c:pt>
                <c:pt idx="81">
                  <c:v>2011032121</c:v>
                </c:pt>
                <c:pt idx="82">
                  <c:v>2011032122</c:v>
                </c:pt>
                <c:pt idx="83">
                  <c:v>2011032123</c:v>
                </c:pt>
                <c:pt idx="84">
                  <c:v>2011032200</c:v>
                </c:pt>
                <c:pt idx="85">
                  <c:v>2011032201</c:v>
                </c:pt>
                <c:pt idx="86">
                  <c:v>2011032202</c:v>
                </c:pt>
                <c:pt idx="87">
                  <c:v>2011032203</c:v>
                </c:pt>
                <c:pt idx="88">
                  <c:v>2011032204</c:v>
                </c:pt>
                <c:pt idx="89">
                  <c:v>2011032205</c:v>
                </c:pt>
                <c:pt idx="90">
                  <c:v>2011032206</c:v>
                </c:pt>
                <c:pt idx="91">
                  <c:v>2011032207</c:v>
                </c:pt>
                <c:pt idx="92">
                  <c:v>2011032208</c:v>
                </c:pt>
                <c:pt idx="93">
                  <c:v>2011032209</c:v>
                </c:pt>
                <c:pt idx="94">
                  <c:v>2011032210</c:v>
                </c:pt>
                <c:pt idx="95">
                  <c:v>2011032211</c:v>
                </c:pt>
                <c:pt idx="96">
                  <c:v>2011032212</c:v>
                </c:pt>
                <c:pt idx="97">
                  <c:v>2011032213</c:v>
                </c:pt>
                <c:pt idx="98">
                  <c:v>2011032214</c:v>
                </c:pt>
                <c:pt idx="99">
                  <c:v>2011032215</c:v>
                </c:pt>
                <c:pt idx="100">
                  <c:v>2011032216</c:v>
                </c:pt>
                <c:pt idx="101">
                  <c:v>2011032217</c:v>
                </c:pt>
                <c:pt idx="102">
                  <c:v>2011032218</c:v>
                </c:pt>
                <c:pt idx="103">
                  <c:v>2011032219</c:v>
                </c:pt>
                <c:pt idx="104">
                  <c:v>2011032220</c:v>
                </c:pt>
                <c:pt idx="105">
                  <c:v>2011032221</c:v>
                </c:pt>
                <c:pt idx="106">
                  <c:v>2011032222</c:v>
                </c:pt>
                <c:pt idx="107">
                  <c:v>2011032223</c:v>
                </c:pt>
                <c:pt idx="108">
                  <c:v>2011032300</c:v>
                </c:pt>
                <c:pt idx="109">
                  <c:v>2011032301</c:v>
                </c:pt>
                <c:pt idx="110">
                  <c:v>2011032302</c:v>
                </c:pt>
                <c:pt idx="111">
                  <c:v>2011032303</c:v>
                </c:pt>
                <c:pt idx="112">
                  <c:v>2011032304</c:v>
                </c:pt>
                <c:pt idx="113">
                  <c:v>2011032305</c:v>
                </c:pt>
                <c:pt idx="114">
                  <c:v>2011032306</c:v>
                </c:pt>
                <c:pt idx="115">
                  <c:v>2011032307</c:v>
                </c:pt>
                <c:pt idx="116">
                  <c:v>2011032308</c:v>
                </c:pt>
                <c:pt idx="117">
                  <c:v>2011032309</c:v>
                </c:pt>
                <c:pt idx="118">
                  <c:v>2011032310</c:v>
                </c:pt>
                <c:pt idx="119">
                  <c:v>2011032311</c:v>
                </c:pt>
                <c:pt idx="120">
                  <c:v>2011032312</c:v>
                </c:pt>
                <c:pt idx="121">
                  <c:v>2011032313</c:v>
                </c:pt>
                <c:pt idx="122">
                  <c:v>2011032314</c:v>
                </c:pt>
                <c:pt idx="123">
                  <c:v>2011032315</c:v>
                </c:pt>
                <c:pt idx="124">
                  <c:v>2011032316</c:v>
                </c:pt>
                <c:pt idx="125">
                  <c:v>2011032317</c:v>
                </c:pt>
                <c:pt idx="126">
                  <c:v>2011032318</c:v>
                </c:pt>
                <c:pt idx="127">
                  <c:v>2011032319</c:v>
                </c:pt>
                <c:pt idx="128">
                  <c:v>2011032320</c:v>
                </c:pt>
                <c:pt idx="129">
                  <c:v>2011032321</c:v>
                </c:pt>
                <c:pt idx="130">
                  <c:v>2011032322</c:v>
                </c:pt>
                <c:pt idx="131">
                  <c:v>2011032323</c:v>
                </c:pt>
                <c:pt idx="132">
                  <c:v>2011032400</c:v>
                </c:pt>
                <c:pt idx="133">
                  <c:v>2011032401</c:v>
                </c:pt>
                <c:pt idx="134">
                  <c:v>2011032402</c:v>
                </c:pt>
                <c:pt idx="135">
                  <c:v>2011032403</c:v>
                </c:pt>
                <c:pt idx="136">
                  <c:v>2011032404</c:v>
                </c:pt>
                <c:pt idx="137">
                  <c:v>2011032405</c:v>
                </c:pt>
                <c:pt idx="138">
                  <c:v>2011032406</c:v>
                </c:pt>
                <c:pt idx="139">
                  <c:v>2011032407</c:v>
                </c:pt>
                <c:pt idx="140">
                  <c:v>2011032408</c:v>
                </c:pt>
                <c:pt idx="141">
                  <c:v>2011032409</c:v>
                </c:pt>
                <c:pt idx="142">
                  <c:v>2011032410</c:v>
                </c:pt>
                <c:pt idx="143">
                  <c:v>2011032411</c:v>
                </c:pt>
                <c:pt idx="144">
                  <c:v>2011032412</c:v>
                </c:pt>
                <c:pt idx="145">
                  <c:v>2011032413</c:v>
                </c:pt>
                <c:pt idx="146">
                  <c:v>2011032414</c:v>
                </c:pt>
                <c:pt idx="147">
                  <c:v>2011032415</c:v>
                </c:pt>
                <c:pt idx="148">
                  <c:v>2011032416</c:v>
                </c:pt>
                <c:pt idx="149">
                  <c:v>2011032417</c:v>
                </c:pt>
                <c:pt idx="150">
                  <c:v>2011032418</c:v>
                </c:pt>
                <c:pt idx="151">
                  <c:v>2011032419</c:v>
                </c:pt>
                <c:pt idx="152">
                  <c:v>2011032420</c:v>
                </c:pt>
                <c:pt idx="153">
                  <c:v>2011032421</c:v>
                </c:pt>
                <c:pt idx="154">
                  <c:v>2011032422</c:v>
                </c:pt>
                <c:pt idx="155">
                  <c:v>2011032423</c:v>
                </c:pt>
                <c:pt idx="156">
                  <c:v>2011032500</c:v>
                </c:pt>
                <c:pt idx="157">
                  <c:v>2011032501</c:v>
                </c:pt>
                <c:pt idx="158">
                  <c:v>2011032502</c:v>
                </c:pt>
                <c:pt idx="159">
                  <c:v>2011032503</c:v>
                </c:pt>
                <c:pt idx="160">
                  <c:v>2011032504</c:v>
                </c:pt>
                <c:pt idx="161">
                  <c:v>2011032505</c:v>
                </c:pt>
                <c:pt idx="162">
                  <c:v>2011032506</c:v>
                </c:pt>
                <c:pt idx="163">
                  <c:v>2011032507</c:v>
                </c:pt>
                <c:pt idx="164">
                  <c:v>2011032508</c:v>
                </c:pt>
                <c:pt idx="165">
                  <c:v>2011032509</c:v>
                </c:pt>
                <c:pt idx="166">
                  <c:v>2011032510</c:v>
                </c:pt>
                <c:pt idx="167">
                  <c:v>2011032511</c:v>
                </c:pt>
                <c:pt idx="168">
                  <c:v>2011032512</c:v>
                </c:pt>
                <c:pt idx="169">
                  <c:v>2011032513</c:v>
                </c:pt>
                <c:pt idx="170">
                  <c:v>2011032514</c:v>
                </c:pt>
                <c:pt idx="171">
                  <c:v>2011032515</c:v>
                </c:pt>
                <c:pt idx="172">
                  <c:v>2011032516</c:v>
                </c:pt>
                <c:pt idx="173">
                  <c:v>2011032517</c:v>
                </c:pt>
                <c:pt idx="174">
                  <c:v>2011032518</c:v>
                </c:pt>
                <c:pt idx="175">
                  <c:v>2011032519</c:v>
                </c:pt>
                <c:pt idx="176">
                  <c:v>2011032520</c:v>
                </c:pt>
                <c:pt idx="177">
                  <c:v>2011032521</c:v>
                </c:pt>
                <c:pt idx="178">
                  <c:v>2011032522</c:v>
                </c:pt>
                <c:pt idx="179">
                  <c:v>2011032523</c:v>
                </c:pt>
              </c:numCache>
            </c:numRef>
          </c:cat>
          <c:val>
            <c:numRef>
              <c:f>'12March'!$B$5:$B$184</c:f>
              <c:numCache>
                <c:formatCode>0.00E+00</c:formatCode>
                <c:ptCount val="180"/>
                <c:pt idx="0">
                  <c:v>7.9440701000000004E-20</c:v>
                </c:pt>
                <c:pt idx="1">
                  <c:v>5.3848879E-19</c:v>
                </c:pt>
                <c:pt idx="2">
                  <c:v>8.5896884999999999E-19</c:v>
                </c:pt>
                <c:pt idx="3">
                  <c:v>1.3124431000000001E-18</c:v>
                </c:pt>
                <c:pt idx="4">
                  <c:v>3.6217709999999998E-18</c:v>
                </c:pt>
                <c:pt idx="5">
                  <c:v>3.364882E-18</c:v>
                </c:pt>
                <c:pt idx="6">
                  <c:v>2.2449849E-18</c:v>
                </c:pt>
                <c:pt idx="7">
                  <c:v>3.5186910999999998E-18</c:v>
                </c:pt>
                <c:pt idx="8">
                  <c:v>3.6154008999999999E-18</c:v>
                </c:pt>
                <c:pt idx="9">
                  <c:v>4.1756011000000003E-18</c:v>
                </c:pt>
                <c:pt idx="10">
                  <c:v>5.3904097000000003E-18</c:v>
                </c:pt>
                <c:pt idx="11">
                  <c:v>8.0064473999999995E-18</c:v>
                </c:pt>
                <c:pt idx="12">
                  <c:v>7.3124114000000006E-18</c:v>
                </c:pt>
                <c:pt idx="13">
                  <c:v>5.9514329999999998E-18</c:v>
                </c:pt>
                <c:pt idx="14">
                  <c:v>8.4897623999999995E-18</c:v>
                </c:pt>
                <c:pt idx="15">
                  <c:v>8.7337369E-18</c:v>
                </c:pt>
                <c:pt idx="16">
                  <c:v>7.5740602999999996E-18</c:v>
                </c:pt>
                <c:pt idx="17">
                  <c:v>7.7424129999999995E-18</c:v>
                </c:pt>
                <c:pt idx="18">
                  <c:v>8.9800489000000003E-18</c:v>
                </c:pt>
                <c:pt idx="19">
                  <c:v>1.067414E-17</c:v>
                </c:pt>
                <c:pt idx="20">
                  <c:v>1.1553100000000001E-17</c:v>
                </c:pt>
                <c:pt idx="21">
                  <c:v>8.3985012000000008E-18</c:v>
                </c:pt>
                <c:pt idx="22">
                  <c:v>4.7914830000000001E-18</c:v>
                </c:pt>
                <c:pt idx="23">
                  <c:v>5.6254250000000002E-18</c:v>
                </c:pt>
                <c:pt idx="24">
                  <c:v>7.3218107000000001E-18</c:v>
                </c:pt>
                <c:pt idx="25">
                  <c:v>9.0010593000000003E-18</c:v>
                </c:pt>
                <c:pt idx="26">
                  <c:v>1.1664041000000001E-17</c:v>
                </c:pt>
                <c:pt idx="27">
                  <c:v>1.5210699999999999E-17</c:v>
                </c:pt>
                <c:pt idx="28">
                  <c:v>1.7764101E-17</c:v>
                </c:pt>
                <c:pt idx="29">
                  <c:v>2.3255269999999999E-17</c:v>
                </c:pt>
                <c:pt idx="30">
                  <c:v>2.4779369999999999E-17</c:v>
                </c:pt>
                <c:pt idx="31">
                  <c:v>2.4070719000000001E-17</c:v>
                </c:pt>
                <c:pt idx="32">
                  <c:v>2.124466E-17</c:v>
                </c:pt>
                <c:pt idx="33">
                  <c:v>1.8854561E-17</c:v>
                </c:pt>
                <c:pt idx="34">
                  <c:v>1.9782029000000001E-17</c:v>
                </c:pt>
                <c:pt idx="35">
                  <c:v>1.6345451000000001E-17</c:v>
                </c:pt>
                <c:pt idx="36">
                  <c:v>1.5873960000000001E-17</c:v>
                </c:pt>
                <c:pt idx="37">
                  <c:v>1.6446750999999999E-17</c:v>
                </c:pt>
                <c:pt idx="38">
                  <c:v>1.6163601E-17</c:v>
                </c:pt>
                <c:pt idx="39">
                  <c:v>1.4435469999999999E-17</c:v>
                </c:pt>
                <c:pt idx="40">
                  <c:v>1.3374480999999999E-17</c:v>
                </c:pt>
                <c:pt idx="41">
                  <c:v>1.2846780000000001E-17</c:v>
                </c:pt>
                <c:pt idx="42">
                  <c:v>1.301435E-17</c:v>
                </c:pt>
                <c:pt idx="43">
                  <c:v>1.511745E-17</c:v>
                </c:pt>
                <c:pt idx="44">
                  <c:v>1.7200820000000001E-17</c:v>
                </c:pt>
                <c:pt idx="45">
                  <c:v>2.0440189000000001E-17</c:v>
                </c:pt>
                <c:pt idx="46">
                  <c:v>2.4154739000000001E-17</c:v>
                </c:pt>
                <c:pt idx="47">
                  <c:v>2.0782130000000001E-17</c:v>
                </c:pt>
                <c:pt idx="48">
                  <c:v>1.9196739E-17</c:v>
                </c:pt>
                <c:pt idx="49">
                  <c:v>2.4710269999999999E-17</c:v>
                </c:pt>
                <c:pt idx="50">
                  <c:v>2.2979229999999999E-17</c:v>
                </c:pt>
                <c:pt idx="51">
                  <c:v>2.5915031E-17</c:v>
                </c:pt>
                <c:pt idx="52">
                  <c:v>3.4882311999999998E-17</c:v>
                </c:pt>
                <c:pt idx="53">
                  <c:v>3.514484E-17</c:v>
                </c:pt>
                <c:pt idx="54">
                  <c:v>2.8487239999999999E-17</c:v>
                </c:pt>
                <c:pt idx="55">
                  <c:v>2.8193250000000002E-17</c:v>
                </c:pt>
                <c:pt idx="56">
                  <c:v>2.409163E-17</c:v>
                </c:pt>
                <c:pt idx="57">
                  <c:v>1.4519831000000001E-17</c:v>
                </c:pt>
                <c:pt idx="58">
                  <c:v>1.3544800000000001E-17</c:v>
                </c:pt>
                <c:pt idx="59">
                  <c:v>1.0457489000000001E-17</c:v>
                </c:pt>
                <c:pt idx="60">
                  <c:v>7.2471220999999994E-18</c:v>
                </c:pt>
                <c:pt idx="61">
                  <c:v>8.2932433000000002E-18</c:v>
                </c:pt>
                <c:pt idx="62">
                  <c:v>8.4636202000000005E-18</c:v>
                </c:pt>
                <c:pt idx="63">
                  <c:v>7.8452622000000003E-18</c:v>
                </c:pt>
                <c:pt idx="64">
                  <c:v>8.4934598999999994E-18</c:v>
                </c:pt>
                <c:pt idx="65">
                  <c:v>9.0065765999999998E-18</c:v>
                </c:pt>
                <c:pt idx="66">
                  <c:v>8.0931897E-18</c:v>
                </c:pt>
                <c:pt idx="67">
                  <c:v>7.1198685999999998E-18</c:v>
                </c:pt>
                <c:pt idx="68">
                  <c:v>6.5759651000000001E-18</c:v>
                </c:pt>
                <c:pt idx="69">
                  <c:v>4.8129442000000002E-18</c:v>
                </c:pt>
                <c:pt idx="70">
                  <c:v>2.757098E-18</c:v>
                </c:pt>
                <c:pt idx="71">
                  <c:v>2.3810061000000001E-18</c:v>
                </c:pt>
                <c:pt idx="72">
                  <c:v>2.7332739999999999E-18</c:v>
                </c:pt>
                <c:pt idx="73">
                  <c:v>2.874859E-18</c:v>
                </c:pt>
                <c:pt idx="74">
                  <c:v>3.7316702E-18</c:v>
                </c:pt>
                <c:pt idx="75">
                  <c:v>5.1805216999999999E-18</c:v>
                </c:pt>
                <c:pt idx="76">
                  <c:v>6.0525379999999999E-18</c:v>
                </c:pt>
                <c:pt idx="77">
                  <c:v>6.2814730999999998E-18</c:v>
                </c:pt>
                <c:pt idx="78">
                  <c:v>5.1940320999999997E-18</c:v>
                </c:pt>
                <c:pt idx="79">
                  <c:v>3.5438432000000002E-18</c:v>
                </c:pt>
                <c:pt idx="80">
                  <c:v>4.8648579999999999E-18</c:v>
                </c:pt>
                <c:pt idx="81">
                  <c:v>5.3519701999999998E-18</c:v>
                </c:pt>
                <c:pt idx="82">
                  <c:v>6.9427510000000006E-18</c:v>
                </c:pt>
                <c:pt idx="83">
                  <c:v>1.163116E-17</c:v>
                </c:pt>
                <c:pt idx="84">
                  <c:v>1.340348E-17</c:v>
                </c:pt>
                <c:pt idx="85">
                  <c:v>1.392902E-17</c:v>
                </c:pt>
                <c:pt idx="86">
                  <c:v>1.338384E-17</c:v>
                </c:pt>
                <c:pt idx="87">
                  <c:v>1.1329061E-17</c:v>
                </c:pt>
                <c:pt idx="88">
                  <c:v>1.0635660000000001E-17</c:v>
                </c:pt>
                <c:pt idx="89">
                  <c:v>1.166331E-17</c:v>
                </c:pt>
                <c:pt idx="90">
                  <c:v>1.1457630000000001E-17</c:v>
                </c:pt>
                <c:pt idx="91">
                  <c:v>1.3399351000000001E-17</c:v>
                </c:pt>
                <c:pt idx="92">
                  <c:v>1.8271158999999999E-17</c:v>
                </c:pt>
                <c:pt idx="93">
                  <c:v>1.9614671000000001E-17</c:v>
                </c:pt>
                <c:pt idx="94">
                  <c:v>2.0742171000000001E-17</c:v>
                </c:pt>
                <c:pt idx="95">
                  <c:v>2.0908341999999999E-17</c:v>
                </c:pt>
                <c:pt idx="96">
                  <c:v>1.848611E-17</c:v>
                </c:pt>
                <c:pt idx="97">
                  <c:v>1.450244E-17</c:v>
                </c:pt>
                <c:pt idx="98">
                  <c:v>1.1355100000000001E-17</c:v>
                </c:pt>
                <c:pt idx="99">
                  <c:v>1.085891E-17</c:v>
                </c:pt>
                <c:pt idx="100">
                  <c:v>7.2757690000000007E-18</c:v>
                </c:pt>
                <c:pt idx="101">
                  <c:v>3.3759039999999999E-18</c:v>
                </c:pt>
                <c:pt idx="102">
                  <c:v>4.0935021999999997E-18</c:v>
                </c:pt>
                <c:pt idx="103">
                  <c:v>4.6006159999999999E-18</c:v>
                </c:pt>
                <c:pt idx="104">
                  <c:v>3.6199801999999998E-18</c:v>
                </c:pt>
                <c:pt idx="105">
                  <c:v>3.9647354000000001E-18</c:v>
                </c:pt>
                <c:pt idx="106">
                  <c:v>2.5702220000000001E-18</c:v>
                </c:pt>
                <c:pt idx="107">
                  <c:v>2.5331729999999998E-18</c:v>
                </c:pt>
                <c:pt idx="108">
                  <c:v>5.2307857999999998E-18</c:v>
                </c:pt>
                <c:pt idx="109">
                  <c:v>4.5035351999999999E-18</c:v>
                </c:pt>
                <c:pt idx="110">
                  <c:v>3.2548709000000002E-18</c:v>
                </c:pt>
                <c:pt idx="111">
                  <c:v>3.9694660999999996E-18</c:v>
                </c:pt>
                <c:pt idx="112">
                  <c:v>4.4858803000000004E-18</c:v>
                </c:pt>
                <c:pt idx="113">
                  <c:v>6.0373568000000001E-18</c:v>
                </c:pt>
                <c:pt idx="114">
                  <c:v>5.4908980999999997E-18</c:v>
                </c:pt>
                <c:pt idx="115">
                  <c:v>2.4965520999999998E-18</c:v>
                </c:pt>
                <c:pt idx="116">
                  <c:v>1.255096E-18</c:v>
                </c:pt>
                <c:pt idx="117">
                  <c:v>1.0972019E-18</c:v>
                </c:pt>
                <c:pt idx="118">
                  <c:v>1.5653519000000001E-18</c:v>
                </c:pt>
                <c:pt idx="119">
                  <c:v>1.4986279E-18</c:v>
                </c:pt>
                <c:pt idx="120">
                  <c:v>7.4105555000000002E-19</c:v>
                </c:pt>
                <c:pt idx="121">
                  <c:v>6.5441665000000004E-19</c:v>
                </c:pt>
                <c:pt idx="122">
                  <c:v>1.7393121E-18</c:v>
                </c:pt>
                <c:pt idx="123">
                  <c:v>2.9027660000000001E-18</c:v>
                </c:pt>
                <c:pt idx="124">
                  <c:v>2.2004980999999998E-18</c:v>
                </c:pt>
                <c:pt idx="125">
                  <c:v>8.5475282E-19</c:v>
                </c:pt>
                <c:pt idx="126">
                  <c:v>1.6075300999999999E-18</c:v>
                </c:pt>
                <c:pt idx="127">
                  <c:v>1.8065321000000002E-18</c:v>
                </c:pt>
                <c:pt idx="128">
                  <c:v>1.747004E-18</c:v>
                </c:pt>
                <c:pt idx="129">
                  <c:v>3.3136681999999998E-18</c:v>
                </c:pt>
                <c:pt idx="130">
                  <c:v>4.0630908999999997E-18</c:v>
                </c:pt>
                <c:pt idx="131">
                  <c:v>4.1877461999999996E-18</c:v>
                </c:pt>
                <c:pt idx="132">
                  <c:v>2.7597579999999998E-18</c:v>
                </c:pt>
                <c:pt idx="133">
                  <c:v>1.3704569999999999E-18</c:v>
                </c:pt>
                <c:pt idx="134">
                  <c:v>2.1011749999999999E-18</c:v>
                </c:pt>
                <c:pt idx="135">
                  <c:v>2.6704399000000001E-18</c:v>
                </c:pt>
                <c:pt idx="136">
                  <c:v>2.3013021E-18</c:v>
                </c:pt>
                <c:pt idx="137">
                  <c:v>1.044546E-18</c:v>
                </c:pt>
                <c:pt idx="138">
                  <c:v>2.271963E-19</c:v>
                </c:pt>
                <c:pt idx="139">
                  <c:v>4.6219291000000004E-19</c:v>
                </c:pt>
                <c:pt idx="140">
                  <c:v>1.095259E-18</c:v>
                </c:pt>
                <c:pt idx="141">
                  <c:v>1.4823038999999999E-18</c:v>
                </c:pt>
                <c:pt idx="142">
                  <c:v>2.496599E-18</c:v>
                </c:pt>
                <c:pt idx="143">
                  <c:v>5.1035901999999999E-18</c:v>
                </c:pt>
                <c:pt idx="144">
                  <c:v>4.7954601000000003E-18</c:v>
                </c:pt>
                <c:pt idx="145">
                  <c:v>3.5825828999999999E-18</c:v>
                </c:pt>
                <c:pt idx="146">
                  <c:v>3.6875720000000001E-18</c:v>
                </c:pt>
                <c:pt idx="147">
                  <c:v>3.8166799999999996E-18</c:v>
                </c:pt>
                <c:pt idx="148">
                  <c:v>3.3169411000000001E-18</c:v>
                </c:pt>
                <c:pt idx="149">
                  <c:v>3.1526850000000002E-18</c:v>
                </c:pt>
                <c:pt idx="150">
                  <c:v>5.666779E-18</c:v>
                </c:pt>
                <c:pt idx="151">
                  <c:v>4.9506048000000003E-18</c:v>
                </c:pt>
                <c:pt idx="152">
                  <c:v>4.6413831999999997E-18</c:v>
                </c:pt>
                <c:pt idx="153">
                  <c:v>6.6024713000000001E-18</c:v>
                </c:pt>
                <c:pt idx="154">
                  <c:v>5.7613708999999999E-18</c:v>
                </c:pt>
                <c:pt idx="155">
                  <c:v>6.0605248999999999E-18</c:v>
                </c:pt>
                <c:pt idx="156">
                  <c:v>6.2756919000000001E-18</c:v>
                </c:pt>
                <c:pt idx="157">
                  <c:v>5.8259960000000001E-18</c:v>
                </c:pt>
                <c:pt idx="158">
                  <c:v>6.7403138999999999E-18</c:v>
                </c:pt>
                <c:pt idx="159">
                  <c:v>5.7343948999999998E-18</c:v>
                </c:pt>
                <c:pt idx="160">
                  <c:v>3.2739730000000002E-18</c:v>
                </c:pt>
                <c:pt idx="161">
                  <c:v>1.9169099999999999E-18</c:v>
                </c:pt>
                <c:pt idx="162">
                  <c:v>2.2053590999999999E-18</c:v>
                </c:pt>
                <c:pt idx="163">
                  <c:v>3.038388E-18</c:v>
                </c:pt>
                <c:pt idx="164">
                  <c:v>3.7363019999999997E-18</c:v>
                </c:pt>
                <c:pt idx="165">
                  <c:v>3.5424171000000003E-18</c:v>
                </c:pt>
                <c:pt idx="166">
                  <c:v>3.1220851000000002E-18</c:v>
                </c:pt>
                <c:pt idx="167">
                  <c:v>3.5134811000000003E-18</c:v>
                </c:pt>
                <c:pt idx="168">
                  <c:v>3.9978801000000003E-18</c:v>
                </c:pt>
                <c:pt idx="169">
                  <c:v>3.5780012000000001E-18</c:v>
                </c:pt>
                <c:pt idx="170">
                  <c:v>4.2030420000000002E-18</c:v>
                </c:pt>
                <c:pt idx="171">
                  <c:v>4.5258141E-18</c:v>
                </c:pt>
                <c:pt idx="172">
                  <c:v>4.2915429E-18</c:v>
                </c:pt>
                <c:pt idx="173">
                  <c:v>5.5385123000000002E-18</c:v>
                </c:pt>
                <c:pt idx="174">
                  <c:v>5.3904361999999997E-18</c:v>
                </c:pt>
                <c:pt idx="175">
                  <c:v>3.4453572E-18</c:v>
                </c:pt>
                <c:pt idx="176">
                  <c:v>2.1160680000000001E-18</c:v>
                </c:pt>
                <c:pt idx="177">
                  <c:v>2.7062638999999998E-18</c:v>
                </c:pt>
                <c:pt idx="178">
                  <c:v>2.6970621000000002E-18</c:v>
                </c:pt>
                <c:pt idx="179">
                  <c:v>1.4887399999999999E-18</c:v>
                </c:pt>
              </c:numCache>
            </c:numRef>
          </c:val>
          <c:smooth val="0"/>
          <c:extLst>
            <c:ext xmlns:c16="http://schemas.microsoft.com/office/drawing/2014/chart" uri="{C3380CC4-5D6E-409C-BE32-E72D297353CC}">
              <c16:uniqueId val="{00000000-9E2B-404C-9816-D005BE19D463}"/>
            </c:ext>
          </c:extLst>
        </c:ser>
        <c:dLbls>
          <c:showLegendKey val="0"/>
          <c:showVal val="0"/>
          <c:showCatName val="0"/>
          <c:showSerName val="0"/>
          <c:showPercent val="0"/>
          <c:showBubbleSize val="0"/>
        </c:dLbls>
        <c:marker val="1"/>
        <c:smooth val="0"/>
        <c:axId val="1826289872"/>
        <c:axId val="1826283632"/>
      </c:lineChart>
      <c:catAx>
        <c:axId val="182628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6283632"/>
        <c:crosses val="autoZero"/>
        <c:auto val="1"/>
        <c:lblAlgn val="ctr"/>
        <c:lblOffset val="100"/>
        <c:noMultiLvlLbl val="0"/>
      </c:catAx>
      <c:valAx>
        <c:axId val="1826283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SRS values [1/m</a:t>
                </a:r>
                <a:r>
                  <a:rPr lang="en-GB" sz="1200" baseline="30000"/>
                  <a:t>3</a:t>
                </a:r>
                <a:r>
                  <a:rPr lang="en-GB"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628987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5C087-8A4C-426A-80DC-723F8D2F5082}"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C0270-B10D-4EBC-B11F-A6D175FDC181}" type="slidenum">
              <a:rPr lang="en-GB" smtClean="0"/>
              <a:t>‹#›</a:t>
            </a:fld>
            <a:endParaRPr lang="en-GB"/>
          </a:p>
        </p:txBody>
      </p:sp>
    </p:spTree>
    <p:extLst>
      <p:ext uri="{BB962C8B-B14F-4D97-AF65-F5344CB8AC3E}">
        <p14:creationId xmlns:p14="http://schemas.microsoft.com/office/powerpoint/2010/main" val="291924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EC0270-B10D-4EBC-B11F-A6D175FDC181}" type="slidenum">
              <a:rPr lang="en-GB" smtClean="0"/>
              <a:t>6</a:t>
            </a:fld>
            <a:endParaRPr lang="en-GB"/>
          </a:p>
        </p:txBody>
      </p:sp>
    </p:spTree>
    <p:extLst>
      <p:ext uri="{BB962C8B-B14F-4D97-AF65-F5344CB8AC3E}">
        <p14:creationId xmlns:p14="http://schemas.microsoft.com/office/powerpoint/2010/main" val="409349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5194/egusphere-egu22-8689" TargetMode="External"/><Relationship Id="rId2" Type="http://schemas.openxmlformats.org/officeDocument/2006/relationships/hyperlink" Target="https://www-pub.iaea.org/MTCD/Publications/PDF/Pub1710-ReportByTheDG-Web.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354217"/>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 added value of using the multi model approach in defining the Possible Source Region (PSR): the Fukushima incident as use case</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J. </a:t>
            </a:r>
            <a:r>
              <a:rPr lang="en-US" sz="14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Kuśmierczyk-Michulec</a:t>
            </a: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 R. </a:t>
            </a:r>
            <a:r>
              <a:rPr lang="en-US" sz="14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Schoemaker</a:t>
            </a: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A.Tipka</a:t>
            </a: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 Y. Kijima, B. Liu, M. Kalinowski</a:t>
            </a:r>
          </a:p>
          <a:p>
            <a:pPr algn="ctr"/>
            <a:r>
              <a:rPr lang="en-US" sz="1400" dirty="0">
                <a:solidFill>
                  <a:schemeClr val="bg1"/>
                </a:solidFill>
                <a:latin typeface="Arial" panose="020B0604020202020204" pitchFamily="34" charset="0"/>
                <a:cs typeface="Arial" panose="020B0604020202020204" pitchFamily="34" charset="0"/>
              </a:rPr>
              <a:t>CTBTO</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Atmospheric transport modelling (ATM) supports the radionuclide verification technology by providing a link between radionuclide detections and the regions of their possible source. </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P2.4-302</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For this study, we will look at the radioactivity measurements registered in the aftermath of the Fukushima accident by the International Monitoring System (IMS) network.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 added value of using multi model approach in defining the Possible Source Region (PSR) is demonstrated.</a:t>
            </a:r>
          </a:p>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 multi model </a:t>
            </a:r>
            <a:r>
              <a:rPr lang="en-GB" sz="1200">
                <a:latin typeface="Arial" panose="020B0604020202020204" pitchFamily="34" charset="0"/>
                <a:cs typeface="Arial" panose="020B0604020202020204" pitchFamily="34" charset="0"/>
              </a:rPr>
              <a:t>approach  addresses </a:t>
            </a:r>
            <a:r>
              <a:rPr lang="en-GB" sz="1200" dirty="0">
                <a:latin typeface="Arial" panose="020B0604020202020204" pitchFamily="34" charset="0"/>
                <a:cs typeface="Arial" panose="020B0604020202020204" pitchFamily="34" charset="0"/>
              </a:rPr>
              <a:t>the ATM uncertainties by indicating the degree in consistency of geographic areas and times being covered in the regions of possible sources. </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C2DBB-9767-393F-B6FE-924032D1435B}"/>
              </a:ext>
            </a:extLst>
          </p:cNvPr>
          <p:cNvPicPr>
            <a:picLocks noChangeAspect="1"/>
          </p:cNvPicPr>
          <p:nvPr/>
        </p:nvPicPr>
        <p:blipFill>
          <a:blip r:embed="rId2"/>
          <a:stretch>
            <a:fillRect/>
          </a:stretch>
        </p:blipFill>
        <p:spPr>
          <a:xfrm>
            <a:off x="248730" y="3327224"/>
            <a:ext cx="5847270" cy="3369251"/>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78BDB18-0A09-1972-579A-47F92E3C4D3C}"/>
              </a:ext>
            </a:extLst>
          </p:cNvPr>
          <p:cNvSpPr txBox="1"/>
          <p:nvPr/>
        </p:nvSpPr>
        <p:spPr>
          <a:xfrm>
            <a:off x="106210" y="1072649"/>
            <a:ext cx="5989790" cy="2062103"/>
          </a:xfrm>
          <a:prstGeom prst="rect">
            <a:avLst/>
          </a:prstGeom>
          <a:noFill/>
        </p:spPr>
        <p:txBody>
          <a:bodyPr wrap="square">
            <a:spAutoFit/>
          </a:bodyPr>
          <a:lstStyle/>
          <a:p>
            <a:pPr algn="just"/>
            <a:r>
              <a:rPr lang="en-GB" sz="1600" dirty="0">
                <a:effectLst/>
                <a:ea typeface="SimSun" panose="02010600030101010101" pitchFamily="2" charset="-122"/>
              </a:rPr>
              <a:t>Atmospheric transport modelling (ATM) supports the radionuclide verification technology by providing a link between radionuclide detections and the regions of their possible source. </a:t>
            </a:r>
            <a:r>
              <a:rPr lang="en-GB" sz="1600" dirty="0">
                <a:effectLst/>
                <a:ea typeface="Calibri" panose="020F0502020204030204" pitchFamily="34" charset="0"/>
              </a:rPr>
              <a:t>In the case of an anomalous detection registered by the International Monitoring System (IMS) particulate network classified as Level 5, CTBTO sends a request for support to Regional Specialized Meteorological Centres (RSMCs). In response, they produce and upload their </a:t>
            </a:r>
            <a:r>
              <a:rPr lang="en-AU" sz="1600" dirty="0">
                <a:effectLst/>
                <a:ea typeface="Calibri" panose="020F0502020204030204" pitchFamily="34" charset="0"/>
              </a:rPr>
              <a:t>own backward simulations. </a:t>
            </a:r>
            <a:endParaRPr lang="en-GB" sz="1600" dirty="0"/>
          </a:p>
        </p:txBody>
      </p:sp>
      <p:sp>
        <p:nvSpPr>
          <p:cNvPr id="8" name="TextBox 7">
            <a:extLst>
              <a:ext uri="{FF2B5EF4-FFF2-40B4-BE49-F238E27FC236}">
                <a16:creationId xmlns:a16="http://schemas.microsoft.com/office/drawing/2014/main" id="{301C1E24-941F-9B9A-5DB7-9E3B194EEABC}"/>
              </a:ext>
            </a:extLst>
          </p:cNvPr>
          <p:cNvSpPr txBox="1"/>
          <p:nvPr/>
        </p:nvSpPr>
        <p:spPr>
          <a:xfrm>
            <a:off x="6400024" y="1075388"/>
            <a:ext cx="4307946" cy="1569660"/>
          </a:xfrm>
          <a:prstGeom prst="rect">
            <a:avLst/>
          </a:prstGeom>
          <a:noFill/>
        </p:spPr>
        <p:txBody>
          <a:bodyPr wrap="square">
            <a:spAutoFit/>
          </a:bodyPr>
          <a:lstStyle/>
          <a:p>
            <a:pPr algn="just"/>
            <a:r>
              <a:rPr lang="en-AU" sz="1600" dirty="0">
                <a:effectLst/>
                <a:ea typeface="Calibri" panose="020F0502020204030204" pitchFamily="34" charset="0"/>
              </a:rPr>
              <a:t>For this study, we will look at the CTBT-relevant </a:t>
            </a:r>
            <a:r>
              <a:rPr lang="en-AU" sz="1600">
                <a:effectLst/>
                <a:ea typeface="Calibri" panose="020F0502020204030204" pitchFamily="34" charset="0"/>
              </a:rPr>
              <a:t>radionuclides detected in</a:t>
            </a:r>
            <a:r>
              <a:rPr lang="en-GB" sz="1600" kern="1200" dirty="0">
                <a:solidFill>
                  <a:srgbClr val="000000"/>
                </a:solidFill>
                <a:effectLst/>
                <a:ea typeface="Times New Roman" panose="02020603050405020304" pitchFamily="18" charset="0"/>
              </a:rPr>
              <a:t> the aftermath of the Fukushima incident by the IMS network. One of such stations that frequently observed samples qualified as Level 5, was RN14. Example of the ATM backward simulation is shown below.</a:t>
            </a:r>
            <a:endParaRPr lang="en-GB" sz="1600" dirty="0"/>
          </a:p>
        </p:txBody>
      </p:sp>
      <p:pic>
        <p:nvPicPr>
          <p:cNvPr id="10" name="Picture 9">
            <a:extLst>
              <a:ext uri="{FF2B5EF4-FFF2-40B4-BE49-F238E27FC236}">
                <a16:creationId xmlns:a16="http://schemas.microsoft.com/office/drawing/2014/main" id="{899F6A53-2003-9C7C-EE4A-BDEF4E51B226}"/>
              </a:ext>
            </a:extLst>
          </p:cNvPr>
          <p:cNvPicPr>
            <a:picLocks noChangeAspect="1"/>
          </p:cNvPicPr>
          <p:nvPr/>
        </p:nvPicPr>
        <p:blipFill>
          <a:blip r:embed="rId3"/>
          <a:stretch>
            <a:fillRect/>
          </a:stretch>
        </p:blipFill>
        <p:spPr>
          <a:xfrm>
            <a:off x="6400024" y="3327224"/>
            <a:ext cx="4045300" cy="3369251"/>
          </a:xfrm>
          <a:prstGeom prst="rect">
            <a:avLst/>
          </a:prstGeom>
        </p:spPr>
      </p:pic>
      <p:sp>
        <p:nvSpPr>
          <p:cNvPr id="11" name="TextBox 10">
            <a:extLst>
              <a:ext uri="{FF2B5EF4-FFF2-40B4-BE49-F238E27FC236}">
                <a16:creationId xmlns:a16="http://schemas.microsoft.com/office/drawing/2014/main" id="{E2535525-45C4-2855-F3D1-244952A52604}"/>
              </a:ext>
            </a:extLst>
          </p:cNvPr>
          <p:cNvSpPr txBox="1"/>
          <p:nvPr/>
        </p:nvSpPr>
        <p:spPr>
          <a:xfrm>
            <a:off x="6581544" y="3429000"/>
            <a:ext cx="3886833" cy="646331"/>
          </a:xfrm>
          <a:prstGeom prst="rect">
            <a:avLst/>
          </a:prstGeom>
          <a:noFill/>
        </p:spPr>
        <p:txBody>
          <a:bodyPr wrap="square" rtlCol="0">
            <a:spAutoFit/>
          </a:bodyPr>
          <a:lstStyle/>
          <a:p>
            <a:r>
              <a:rPr lang="en-US" dirty="0"/>
              <a:t>19 March 2011-anomalous detections (Cs-137, Cs-134 &amp;I-131) at RN14</a:t>
            </a:r>
            <a:endParaRPr lang="en-GB" dirty="0"/>
          </a:p>
        </p:txBody>
      </p:sp>
      <p:cxnSp>
        <p:nvCxnSpPr>
          <p:cNvPr id="13" name="Straight Arrow Connector 12">
            <a:extLst>
              <a:ext uri="{FF2B5EF4-FFF2-40B4-BE49-F238E27FC236}">
                <a16:creationId xmlns:a16="http://schemas.microsoft.com/office/drawing/2014/main" id="{5647485E-AC91-380F-1C60-8A9AD043286C}"/>
              </a:ext>
            </a:extLst>
          </p:cNvPr>
          <p:cNvCxnSpPr/>
          <p:nvPr/>
        </p:nvCxnSpPr>
        <p:spPr>
          <a:xfrm flipH="1">
            <a:off x="9160741" y="4057618"/>
            <a:ext cx="149289" cy="690466"/>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6D491150-0D6F-6EAE-1BDB-247F0F72BD70}"/>
              </a:ext>
            </a:extLst>
          </p:cNvPr>
          <p:cNvSpPr txBox="1"/>
          <p:nvPr/>
        </p:nvSpPr>
        <p:spPr>
          <a:xfrm>
            <a:off x="734274" y="3477028"/>
            <a:ext cx="4789252" cy="369332"/>
          </a:xfrm>
          <a:prstGeom prst="rect">
            <a:avLst/>
          </a:prstGeom>
          <a:noFill/>
        </p:spPr>
        <p:txBody>
          <a:bodyPr wrap="square" rtlCol="0">
            <a:spAutoFit/>
          </a:bodyPr>
          <a:lstStyle/>
          <a:p>
            <a:r>
              <a:rPr lang="en-US" dirty="0"/>
              <a:t>12 March 2011-7 days prior to the arrival at RN14 </a:t>
            </a:r>
            <a:endParaRPr lang="en-GB" dirty="0"/>
          </a:p>
        </p:txBody>
      </p:sp>
      <p:cxnSp>
        <p:nvCxnSpPr>
          <p:cNvPr id="16" name="Straight Arrow Connector 15">
            <a:extLst>
              <a:ext uri="{FF2B5EF4-FFF2-40B4-BE49-F238E27FC236}">
                <a16:creationId xmlns:a16="http://schemas.microsoft.com/office/drawing/2014/main" id="{7860E2D3-C2C8-C903-E35E-2B839A849C78}"/>
              </a:ext>
            </a:extLst>
          </p:cNvPr>
          <p:cNvCxnSpPr/>
          <p:nvPr/>
        </p:nvCxnSpPr>
        <p:spPr>
          <a:xfrm flipH="1" flipV="1">
            <a:off x="1069847" y="5411190"/>
            <a:ext cx="74645" cy="1007707"/>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48A92BDC-8E25-C900-C555-14520464F254}"/>
              </a:ext>
            </a:extLst>
          </p:cNvPr>
          <p:cNvSpPr txBox="1"/>
          <p:nvPr/>
        </p:nvSpPr>
        <p:spPr>
          <a:xfrm>
            <a:off x="552754" y="6327143"/>
            <a:ext cx="5384780" cy="369332"/>
          </a:xfrm>
          <a:prstGeom prst="rect">
            <a:avLst/>
          </a:prstGeom>
          <a:noFill/>
        </p:spPr>
        <p:txBody>
          <a:bodyPr wrap="square" rtlCol="0">
            <a:spAutoFit/>
          </a:bodyPr>
          <a:lstStyle/>
          <a:p>
            <a:r>
              <a:rPr lang="en-US" dirty="0"/>
              <a:t>Fukushima NPP, next to the station RN38 in Takasaki</a:t>
            </a:r>
            <a:endParaRPr lang="en-GB"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9F6786-91B6-26B2-A564-1B584A47068A}"/>
              </a:ext>
            </a:extLst>
          </p:cNvPr>
          <p:cNvSpPr txBox="1"/>
          <p:nvPr/>
        </p:nvSpPr>
        <p:spPr>
          <a:xfrm>
            <a:off x="258925" y="1204931"/>
            <a:ext cx="10519322" cy="5522281"/>
          </a:xfrm>
          <a:prstGeom prst="rect">
            <a:avLst/>
          </a:prstGeom>
          <a:noFill/>
        </p:spPr>
        <p:txBody>
          <a:bodyPr wrap="square">
            <a:spAutoFit/>
          </a:bodyPr>
          <a:lstStyle/>
          <a:p>
            <a:pPr marL="285750" indent="-285750">
              <a:buFont typeface="Arial" panose="020B0604020202020204" pitchFamily="34" charset="0"/>
              <a:buChar char="•"/>
            </a:pPr>
            <a:r>
              <a:rPr lang="en-GB" dirty="0"/>
              <a:t>To address the inherent uncertainties of the ATM simulations  associated with the dynamics of the atmosphere, CTBTO cooperates with the World Meteorological Organization (WMO) and its Regional Specialized Meteorological Centres (RSMCs) in the field of dispersion modelling.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Taking advantage of additional models delivered by the CTBTO-WMO response system, a Multiple Model Possible Source Region (MMPSR) is calculated. </a:t>
            </a:r>
          </a:p>
          <a:p>
            <a:pPr marL="285750" indent="-285750">
              <a:buFont typeface="Arial" panose="020B0604020202020204" pitchFamily="34" charset="0"/>
              <a:buChar char="•"/>
            </a:pPr>
            <a:endParaRPr lang="en-GB" kern="1200" dirty="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en-GB" sz="1800" dirty="0"/>
              <a:t>The Possible Source Region (PSR) algorithm calculates and displays the correlation between measured and simulated activity concentrations (SRS values) for each grid point in time and space. An MMPSR is derived from the overlapping or simple averaging of an ensemble of single model PSR results.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question is whether using multiple models or multiple radionuclides helps identifying the source of radioactive detections.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question will be address on the next slides.</a:t>
            </a:r>
          </a:p>
          <a:p>
            <a:pPr marL="285750" indent="-285750" algn="just">
              <a:lnSpc>
                <a:spcPct val="150000"/>
              </a:lnSpc>
              <a:spcAft>
                <a:spcPts val="800"/>
              </a:spcAft>
              <a:buFont typeface="Arial" panose="020B0604020202020204" pitchFamily="34" charset="0"/>
              <a:buChar char="•"/>
            </a:pPr>
            <a:endParaRPr lang="en-GB" sz="1600" dirty="0">
              <a:effectLst/>
              <a:ea typeface="Calibri" panose="020F0502020204030204" pitchFamily="34" charset="0"/>
              <a:cs typeface="Times New Roman" panose="02020603050405020304" pitchFamily="18" charset="0"/>
            </a:endParaRPr>
          </a:p>
          <a:p>
            <a:pPr algn="just">
              <a:lnSpc>
                <a:spcPct val="150000"/>
              </a:lnSpc>
              <a:spcAft>
                <a:spcPts val="800"/>
              </a:spcAft>
            </a:pPr>
            <a:endParaRPr lang="en-GB" sz="1600" dirty="0">
              <a:ea typeface="Calibri" panose="020F0502020204030204" pitchFamily="34" charset="0"/>
              <a:cs typeface="Times New Roman" panose="02020603050405020304" pitchFamily="18" charset="0"/>
            </a:endParaRPr>
          </a:p>
          <a:p>
            <a:pPr algn="just">
              <a:lnSpc>
                <a:spcPct val="150000"/>
              </a:lnSpc>
              <a:spcAft>
                <a:spcPts val="800"/>
              </a:spcAft>
            </a:pPr>
            <a:endParaRPr lang="en-GB"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(1/2)</a:t>
            </a:r>
            <a:endParaRPr lang="en-AT"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A917CCB-B561-392E-5860-146C164BA253}"/>
              </a:ext>
            </a:extLst>
          </p:cNvPr>
          <p:cNvSpPr txBox="1"/>
          <p:nvPr/>
        </p:nvSpPr>
        <p:spPr>
          <a:xfrm>
            <a:off x="106209" y="1123231"/>
            <a:ext cx="5073968" cy="4278094"/>
          </a:xfrm>
          <a:prstGeom prst="rect">
            <a:avLst/>
          </a:prstGeom>
          <a:noFill/>
        </p:spPr>
        <p:txBody>
          <a:bodyPr wrap="square">
            <a:spAutoFit/>
          </a:bodyPr>
          <a:lstStyle/>
          <a:p>
            <a:pPr algn="just"/>
            <a:r>
              <a:rPr lang="en-GB" sz="1600" kern="1200" dirty="0">
                <a:solidFill>
                  <a:srgbClr val="000000"/>
                </a:solidFill>
                <a:effectLst/>
                <a:ea typeface="Times New Roman" panose="02020603050405020304" pitchFamily="18" charset="0"/>
              </a:rPr>
              <a:t>Due to the scale of the Fukushima accident, anomalous anthropogenic detections (classified as Level 5 or Level 4) and anomalous radioxenon detections (classified as Level C) were frequently observed.</a:t>
            </a:r>
          </a:p>
          <a:p>
            <a:pPr algn="just"/>
            <a:endParaRPr lang="en-GB" sz="1600" dirty="0">
              <a:solidFill>
                <a:srgbClr val="000000"/>
              </a:solidFill>
              <a:ea typeface="Calibri" panose="020F0502020204030204" pitchFamily="34" charset="0"/>
            </a:endParaRPr>
          </a:p>
          <a:p>
            <a:pPr algn="just"/>
            <a:r>
              <a:rPr lang="en-GB" sz="1600" dirty="0">
                <a:effectLst/>
                <a:ea typeface="Calibri" panose="020F0502020204030204" pitchFamily="34" charset="0"/>
              </a:rPr>
              <a:t>Assessments of the releases have been performed by many organizations using different models. It was determined that noble gases like Xe-133, and radionuclides like I-131, Cs-137 and Cs-134 were the main components of theses radioactive releases. </a:t>
            </a:r>
            <a:endParaRPr lang="en-AU" sz="1600" dirty="0">
              <a:effectLst/>
              <a:ea typeface="Calibri" panose="020F0502020204030204" pitchFamily="34" charset="0"/>
            </a:endParaRPr>
          </a:p>
          <a:p>
            <a:pPr algn="just"/>
            <a:endParaRPr lang="en-AU" sz="1600" dirty="0">
              <a:ea typeface="Calibri" panose="020F0502020204030204" pitchFamily="34" charset="0"/>
            </a:endParaRPr>
          </a:p>
          <a:p>
            <a:pPr algn="just"/>
            <a:r>
              <a:rPr lang="en-GB" sz="1600" dirty="0">
                <a:ea typeface="Calibri" panose="020F0502020204030204" pitchFamily="34" charset="0"/>
              </a:rPr>
              <a:t>The largest amount of Xe-133 was released between 11 and 15 March 2011, Cs-137 between 12 and 19 March 2011, Cs-134 after 15 March, and the largest amount of I-131 mostly between 15 and 17 March (IAEA, 2015).</a:t>
            </a:r>
            <a:endParaRPr lang="en-AU" sz="1600" dirty="0">
              <a:ea typeface="Calibri" panose="020F0502020204030204" pitchFamily="34" charset="0"/>
            </a:endParaRPr>
          </a:p>
          <a:p>
            <a:pPr algn="just"/>
            <a:endParaRPr lang="en-AU" sz="1600" dirty="0">
              <a:ea typeface="Calibri" panose="020F0502020204030204" pitchFamily="34" charset="0"/>
            </a:endParaRPr>
          </a:p>
          <a:p>
            <a:pPr algn="just"/>
            <a:endParaRPr lang="en-AU" sz="1600" dirty="0">
              <a:effectLst/>
              <a:ea typeface="Calibri" panose="020F0502020204030204" pitchFamily="34" charset="0"/>
            </a:endParaRPr>
          </a:p>
        </p:txBody>
      </p:sp>
      <p:graphicFrame>
        <p:nvGraphicFramePr>
          <p:cNvPr id="9" name="Chart 8">
            <a:extLst>
              <a:ext uri="{FF2B5EF4-FFF2-40B4-BE49-F238E27FC236}">
                <a16:creationId xmlns:a16="http://schemas.microsoft.com/office/drawing/2014/main" id="{5E0ED373-D34C-5115-BEC7-800BA7860717}"/>
              </a:ext>
            </a:extLst>
          </p:cNvPr>
          <p:cNvGraphicFramePr>
            <a:graphicFrameLocks/>
          </p:cNvGraphicFramePr>
          <p:nvPr>
            <p:extLst>
              <p:ext uri="{D42A27DB-BD31-4B8C-83A1-F6EECF244321}">
                <p14:modId xmlns:p14="http://schemas.microsoft.com/office/powerpoint/2010/main" val="1697523434"/>
              </p:ext>
            </p:extLst>
          </p:nvPr>
        </p:nvGraphicFramePr>
        <p:xfrm>
          <a:off x="5476672" y="1172107"/>
          <a:ext cx="5240607" cy="2791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60A8FCA-E0EA-52D4-3010-A9EB8E1E01CD}"/>
              </a:ext>
            </a:extLst>
          </p:cNvPr>
          <p:cNvGraphicFramePr>
            <a:graphicFrameLocks/>
          </p:cNvGraphicFramePr>
          <p:nvPr>
            <p:extLst>
              <p:ext uri="{D42A27DB-BD31-4B8C-83A1-F6EECF244321}">
                <p14:modId xmlns:p14="http://schemas.microsoft.com/office/powerpoint/2010/main" val="3369554661"/>
              </p:ext>
            </p:extLst>
          </p:nvPr>
        </p:nvGraphicFramePr>
        <p:xfrm>
          <a:off x="5476672" y="4289898"/>
          <a:ext cx="5426250" cy="25681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8650F30-2D28-363D-EA6C-363ED62F211D}"/>
              </a:ext>
            </a:extLst>
          </p:cNvPr>
          <p:cNvSpPr txBox="1"/>
          <p:nvPr/>
        </p:nvSpPr>
        <p:spPr>
          <a:xfrm>
            <a:off x="106209" y="5278829"/>
            <a:ext cx="5169607" cy="1600438"/>
          </a:xfrm>
          <a:prstGeom prst="rect">
            <a:avLst/>
          </a:prstGeom>
          <a:noFill/>
        </p:spPr>
        <p:txBody>
          <a:bodyPr wrap="square" rtlCol="0">
            <a:spAutoFit/>
          </a:bodyPr>
          <a:lstStyle/>
          <a:p>
            <a:r>
              <a:rPr lang="en-US" sz="1400" b="1" dirty="0"/>
              <a:t>Upper Right Panel: </a:t>
            </a:r>
            <a:r>
              <a:rPr lang="en-US" sz="1400" i="1" dirty="0"/>
              <a:t>Radionuclide detections at RN14 , between 18 March and 29 April 2011. </a:t>
            </a:r>
          </a:p>
          <a:p>
            <a:endParaRPr lang="en-US" sz="1400" dirty="0"/>
          </a:p>
          <a:p>
            <a:r>
              <a:rPr lang="en-US" sz="1400" b="1" dirty="0"/>
              <a:t>Lower Right Panel: </a:t>
            </a:r>
            <a:r>
              <a:rPr lang="en-US" sz="1400" i="1" dirty="0"/>
              <a:t>SRS values between 18 March and 25 March 2011, as predicted by the ATM model (in a forward mode), corresponding to the release of emissions from Fukushima NPP on 12 March 2011.</a:t>
            </a:r>
            <a:endParaRPr lang="en-GB" sz="1400" i="1" dirty="0"/>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 (2/2)</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8A849C6-78D6-22E3-39EA-BACBB9198AE5}"/>
              </a:ext>
            </a:extLst>
          </p:cNvPr>
          <p:cNvPicPr>
            <a:picLocks noChangeAspect="1"/>
          </p:cNvPicPr>
          <p:nvPr/>
        </p:nvPicPr>
        <p:blipFill>
          <a:blip r:embed="rId2"/>
          <a:stretch>
            <a:fillRect/>
          </a:stretch>
        </p:blipFill>
        <p:spPr>
          <a:xfrm>
            <a:off x="97277" y="1120549"/>
            <a:ext cx="4961105" cy="2790403"/>
          </a:xfrm>
          <a:prstGeom prst="rect">
            <a:avLst/>
          </a:prstGeom>
        </p:spPr>
      </p:pic>
      <p:pic>
        <p:nvPicPr>
          <p:cNvPr id="8" name="Picture 7">
            <a:extLst>
              <a:ext uri="{FF2B5EF4-FFF2-40B4-BE49-F238E27FC236}">
                <a16:creationId xmlns:a16="http://schemas.microsoft.com/office/drawing/2014/main" id="{E412D9CE-B1F6-C28B-A403-FC60FF3B53CE}"/>
              </a:ext>
            </a:extLst>
          </p:cNvPr>
          <p:cNvPicPr>
            <a:picLocks noChangeAspect="1"/>
          </p:cNvPicPr>
          <p:nvPr/>
        </p:nvPicPr>
        <p:blipFill>
          <a:blip r:embed="rId3"/>
          <a:stretch>
            <a:fillRect/>
          </a:stretch>
        </p:blipFill>
        <p:spPr>
          <a:xfrm>
            <a:off x="97277" y="3910952"/>
            <a:ext cx="4961106" cy="2790403"/>
          </a:xfrm>
          <a:prstGeom prst="rect">
            <a:avLst/>
          </a:prstGeom>
        </p:spPr>
      </p:pic>
      <p:sp>
        <p:nvSpPr>
          <p:cNvPr id="10" name="TextBox 9">
            <a:extLst>
              <a:ext uri="{FF2B5EF4-FFF2-40B4-BE49-F238E27FC236}">
                <a16:creationId xmlns:a16="http://schemas.microsoft.com/office/drawing/2014/main" id="{A3B3342A-86C9-EA40-A1F3-49E56424D5B8}"/>
              </a:ext>
            </a:extLst>
          </p:cNvPr>
          <p:cNvSpPr txBox="1"/>
          <p:nvPr/>
        </p:nvSpPr>
        <p:spPr>
          <a:xfrm>
            <a:off x="5135859" y="5453065"/>
            <a:ext cx="5603133" cy="1169551"/>
          </a:xfrm>
          <a:prstGeom prst="rect">
            <a:avLst/>
          </a:prstGeom>
          <a:noFill/>
        </p:spPr>
        <p:txBody>
          <a:bodyPr wrap="square">
            <a:spAutoFit/>
          </a:bodyPr>
          <a:lstStyle/>
          <a:p>
            <a:r>
              <a:rPr lang="en-US" sz="1400" b="1" dirty="0">
                <a:solidFill>
                  <a:schemeClr val="tx1"/>
                </a:solidFill>
                <a:latin typeface="+mn-lt"/>
                <a:cs typeface="Calibri" panose="020F0502020204030204" pitchFamily="34" charset="0"/>
              </a:rPr>
              <a:t>Left Panel: </a:t>
            </a:r>
            <a:r>
              <a:rPr lang="en-US" sz="1400" i="1" dirty="0">
                <a:solidFill>
                  <a:schemeClr val="tx1"/>
                </a:solidFill>
                <a:latin typeface="+mn-lt"/>
                <a:cs typeface="Calibri" panose="020F0502020204030204" pitchFamily="34" charset="0"/>
              </a:rPr>
              <a:t>Comparison of air mass </a:t>
            </a:r>
            <a:r>
              <a:rPr lang="en-GB" sz="1400" i="1" dirty="0">
                <a:solidFill>
                  <a:schemeClr val="tx1"/>
                </a:solidFill>
                <a:latin typeface="+mn-lt"/>
                <a:cs typeface="Calibri" panose="020F0502020204030204" pitchFamily="34" charset="0"/>
              </a:rPr>
              <a:t>backward simulations (SRS files) from RSMCs received in response to Level5 at CAP14</a:t>
            </a:r>
            <a:r>
              <a:rPr lang="en-US" sz="1400" i="1" dirty="0">
                <a:cs typeface="Calibri" panose="020F0502020204030204" pitchFamily="34" charset="0"/>
              </a:rPr>
              <a:t>. All snapshots illustrate the same situation i.e. 8 days prior to the arrival at the station. The last (bottom-right) image shows the overlapping result, MMFOR, for all models.</a:t>
            </a:r>
            <a:endParaRPr lang="en-GB" sz="1400" dirty="0"/>
          </a:p>
        </p:txBody>
      </p:sp>
      <p:sp>
        <p:nvSpPr>
          <p:cNvPr id="12" name="TextBox 11">
            <a:extLst>
              <a:ext uri="{FF2B5EF4-FFF2-40B4-BE49-F238E27FC236}">
                <a16:creationId xmlns:a16="http://schemas.microsoft.com/office/drawing/2014/main" id="{90470B82-1137-D00F-6E49-193B250E7409}"/>
              </a:ext>
            </a:extLst>
          </p:cNvPr>
          <p:cNvSpPr txBox="1"/>
          <p:nvPr/>
        </p:nvSpPr>
        <p:spPr>
          <a:xfrm>
            <a:off x="5058382" y="1130756"/>
            <a:ext cx="5680610" cy="3847207"/>
          </a:xfrm>
          <a:prstGeom prst="rect">
            <a:avLst/>
          </a:prstGeom>
          <a:noFill/>
        </p:spPr>
        <p:txBody>
          <a:bodyPr wrap="square" lIns="91440" tIns="45720" rIns="91440" bIns="45720" anchor="t">
            <a:spAutoFit/>
          </a:bodyPr>
          <a:lstStyle/>
          <a:p>
            <a:r>
              <a:rPr lang="en-GB" sz="1600" dirty="0"/>
              <a:t>In response to anomalous detections, classified as level5, observed at the IMS station RN14, RSMCs provided their own ATM backward simulations. </a:t>
            </a:r>
          </a:p>
          <a:p>
            <a:endParaRPr lang="en-GB" sz="1600" dirty="0"/>
          </a:p>
          <a:p>
            <a:r>
              <a:rPr lang="en-GB" sz="1600" dirty="0"/>
              <a:t>For the purpose of this study, a short episode between 18 and 22 March 2011, will be investigated. </a:t>
            </a:r>
          </a:p>
          <a:p>
            <a:endParaRPr lang="en-GB" sz="1600" dirty="0"/>
          </a:p>
          <a:p>
            <a:r>
              <a:rPr lang="en-GB" sz="1600" dirty="0"/>
              <a:t>Since the results provided by two RSMCs (i.e. AMMC &amp; BABJ) look very different (see Left Panel), two cases will be considered: 11 models (i.e. all) and 9 models (without AMMC &amp; BABJ).</a:t>
            </a:r>
          </a:p>
          <a:p>
            <a:endParaRPr lang="en-GB" sz="1600" dirty="0"/>
          </a:p>
          <a:p>
            <a:r>
              <a:rPr lang="en-GB" sz="1600" dirty="0"/>
              <a:t>The advantage of measuring two radionuclides I-131 &amp; Cs-137 on a daily basis during that period will be evaluated, too.</a:t>
            </a:r>
            <a:endParaRPr lang="en-GB" sz="1600" dirty="0">
              <a:cs typeface="Calibri"/>
            </a:endParaRPr>
          </a:p>
          <a:p>
            <a:endParaRPr lang="en-GB" dirty="0"/>
          </a:p>
          <a:p>
            <a:endParaRPr lang="en-GB" dirty="0"/>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(1/2)</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0B33A15-BE84-8F8F-5BD1-330BBEB8854B}"/>
              </a:ext>
            </a:extLst>
          </p:cNvPr>
          <p:cNvSpPr txBox="1"/>
          <p:nvPr/>
        </p:nvSpPr>
        <p:spPr>
          <a:xfrm>
            <a:off x="4475740" y="1119516"/>
            <a:ext cx="6370600" cy="5693866"/>
          </a:xfrm>
          <a:prstGeom prst="rect">
            <a:avLst/>
          </a:prstGeom>
          <a:noFill/>
        </p:spPr>
        <p:txBody>
          <a:bodyPr wrap="square" rtlCol="0">
            <a:spAutoFit/>
          </a:bodyPr>
          <a:lstStyle/>
          <a:p>
            <a:r>
              <a:rPr lang="en-GB" sz="1600" dirty="0"/>
              <a:t>Left Panels (Upper &amp; Lower) provide the answer  to the questions: </a:t>
            </a:r>
          </a:p>
          <a:p>
            <a:endParaRPr lang="en-GB" sz="1600" dirty="0"/>
          </a:p>
          <a:p>
            <a:pPr marL="171450" indent="-171450">
              <a:buFont typeface="Arial" panose="020B0604020202020204" pitchFamily="34" charset="0"/>
              <a:buChar char="•"/>
            </a:pPr>
            <a:r>
              <a:rPr lang="en-GB" sz="1600" b="1" dirty="0">
                <a:solidFill>
                  <a:srgbClr val="CC0099"/>
                </a:solidFill>
              </a:rPr>
              <a:t> Is it possible that detections observed at IMS station RN14  between 18 and 22 March 2011  come from the Fukushima Nuclear Power Plant (NPP) ?</a:t>
            </a:r>
          </a:p>
          <a:p>
            <a:pPr marL="171450" indent="-171450">
              <a:buFont typeface="Arial" panose="020B0604020202020204" pitchFamily="34" charset="0"/>
              <a:buChar char="•"/>
            </a:pPr>
            <a:endParaRPr lang="en-GB" sz="1600" b="1" dirty="0">
              <a:solidFill>
                <a:srgbClr val="CC0099"/>
              </a:solidFill>
            </a:endParaRPr>
          </a:p>
          <a:p>
            <a:pPr marL="171450" indent="-171450">
              <a:buFont typeface="Arial" panose="020B0604020202020204" pitchFamily="34" charset="0"/>
              <a:buChar char="•"/>
            </a:pPr>
            <a:r>
              <a:rPr lang="en-GB" sz="1600" b="1" dirty="0">
                <a:solidFill>
                  <a:srgbClr val="CC0099"/>
                </a:solidFill>
              </a:rPr>
              <a:t>If yes, when did a release happen?</a:t>
            </a:r>
          </a:p>
          <a:p>
            <a:r>
              <a:rPr lang="en-GB" sz="1600" dirty="0"/>
              <a:t>  </a:t>
            </a:r>
          </a:p>
          <a:p>
            <a:r>
              <a:rPr lang="en-GB" sz="1600" dirty="0"/>
              <a:t>MMPSR results (Left  Panels) demonstrate that the detections at RN14 can be related to emissions from the Fukushima NPP. It is possible that they were  emitted between 12 &amp; 14 March (Upper Panel) or between 12 &amp; 13 March (Lower Panel). Indeed, as it is confirmed by many studies, radionuclides were emitted  during these days. </a:t>
            </a:r>
          </a:p>
          <a:p>
            <a:endParaRPr lang="en-GB" sz="1600" dirty="0"/>
          </a:p>
          <a:p>
            <a:pPr algn="just"/>
            <a:r>
              <a:rPr lang="en-GB" sz="1600" dirty="0"/>
              <a:t>Much lower scores obtained in case of results based on 11 models can be attributed to lower degree in consistency of input data (i.e. 9 plus 2 models considered as “underperforming”). It demonstrates the importance of selecting good quality members.</a:t>
            </a:r>
          </a:p>
          <a:p>
            <a:pPr algn="just"/>
            <a:endParaRPr lang="en-GB" sz="1600" dirty="0">
              <a:solidFill>
                <a:srgbClr val="002060"/>
              </a:solidFill>
            </a:endParaRPr>
          </a:p>
          <a:p>
            <a:r>
              <a:rPr lang="en-GB" sz="1600" dirty="0"/>
              <a:t>The results are calculated for I-131 (red bars) and independently for Cs-137 (dark blue dots). Differences between them are subtle, not exceeding about 10%.  </a:t>
            </a:r>
          </a:p>
          <a:p>
            <a:endParaRPr lang="en-GB" sz="1200" dirty="0"/>
          </a:p>
        </p:txBody>
      </p:sp>
      <p:pic>
        <p:nvPicPr>
          <p:cNvPr id="5" name="Picture 4">
            <a:extLst>
              <a:ext uri="{FF2B5EF4-FFF2-40B4-BE49-F238E27FC236}">
                <a16:creationId xmlns:a16="http://schemas.microsoft.com/office/drawing/2014/main" id="{E3A28F82-5FA8-0AD9-98BA-C66C0A96B773}"/>
              </a:ext>
            </a:extLst>
          </p:cNvPr>
          <p:cNvPicPr>
            <a:picLocks noChangeAspect="1"/>
          </p:cNvPicPr>
          <p:nvPr/>
        </p:nvPicPr>
        <p:blipFill>
          <a:blip r:embed="rId3"/>
          <a:stretch>
            <a:fillRect/>
          </a:stretch>
        </p:blipFill>
        <p:spPr>
          <a:xfrm>
            <a:off x="62056" y="1119516"/>
            <a:ext cx="4413684" cy="2764422"/>
          </a:xfrm>
          <a:prstGeom prst="rect">
            <a:avLst/>
          </a:prstGeom>
        </p:spPr>
      </p:pic>
      <p:pic>
        <p:nvPicPr>
          <p:cNvPr id="7" name="Picture 6">
            <a:extLst>
              <a:ext uri="{FF2B5EF4-FFF2-40B4-BE49-F238E27FC236}">
                <a16:creationId xmlns:a16="http://schemas.microsoft.com/office/drawing/2014/main" id="{3FADF9E2-268F-7B48-2C39-6A557FCAC2AD}"/>
              </a:ext>
            </a:extLst>
          </p:cNvPr>
          <p:cNvPicPr>
            <a:picLocks noChangeAspect="1"/>
          </p:cNvPicPr>
          <p:nvPr/>
        </p:nvPicPr>
        <p:blipFill>
          <a:blip r:embed="rId4"/>
          <a:stretch>
            <a:fillRect/>
          </a:stretch>
        </p:blipFill>
        <p:spPr>
          <a:xfrm>
            <a:off x="62056" y="3989122"/>
            <a:ext cx="4413684" cy="2764422"/>
          </a:xfrm>
          <a:prstGeom prst="rect">
            <a:avLst/>
          </a:prstGeom>
        </p:spPr>
      </p:pic>
    </p:spTree>
    <p:extLst>
      <p:ext uri="{BB962C8B-B14F-4D97-AF65-F5344CB8AC3E}">
        <p14:creationId xmlns:p14="http://schemas.microsoft.com/office/powerpoint/2010/main" val="364434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(2/2)</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F7F8037-280A-CA47-77D4-39B600693FE2}"/>
              </a:ext>
            </a:extLst>
          </p:cNvPr>
          <p:cNvPicPr>
            <a:picLocks noChangeAspect="1"/>
          </p:cNvPicPr>
          <p:nvPr/>
        </p:nvPicPr>
        <p:blipFill>
          <a:blip r:embed="rId2"/>
          <a:stretch>
            <a:fillRect/>
          </a:stretch>
        </p:blipFill>
        <p:spPr>
          <a:xfrm>
            <a:off x="87591" y="1130232"/>
            <a:ext cx="5601110" cy="2825121"/>
          </a:xfrm>
          <a:prstGeom prst="rect">
            <a:avLst/>
          </a:prstGeom>
        </p:spPr>
      </p:pic>
      <p:sp>
        <p:nvSpPr>
          <p:cNvPr id="11" name="TextBox 10">
            <a:extLst>
              <a:ext uri="{FF2B5EF4-FFF2-40B4-BE49-F238E27FC236}">
                <a16:creationId xmlns:a16="http://schemas.microsoft.com/office/drawing/2014/main" id="{3FE302CC-4EEA-17D9-33D7-CC6386DE46C7}"/>
              </a:ext>
            </a:extLst>
          </p:cNvPr>
          <p:cNvSpPr txBox="1"/>
          <p:nvPr/>
        </p:nvSpPr>
        <p:spPr>
          <a:xfrm>
            <a:off x="5803641" y="1271018"/>
            <a:ext cx="4823926" cy="1569660"/>
          </a:xfrm>
          <a:prstGeom prst="rect">
            <a:avLst/>
          </a:prstGeom>
          <a:noFill/>
        </p:spPr>
        <p:txBody>
          <a:bodyPr wrap="square" rtlCol="0">
            <a:spAutoFit/>
          </a:bodyPr>
          <a:lstStyle/>
          <a:p>
            <a:r>
              <a:rPr lang="en-US" sz="1600" dirty="0"/>
              <a:t>The PSR results produced by single models, i.e. ATM model FLEXPART with ECMWF data (Left Panel, pink bars) and FLEXPART with NCEP data (left Panel, violet dots) agree for 12 March but disagree for 13 of March. In such a case a result produced by multiple models (9 models, green dots) is more reliable.</a:t>
            </a:r>
            <a:endParaRPr lang="en-GB" sz="1600" dirty="0"/>
          </a:p>
        </p:txBody>
      </p:sp>
      <p:pic>
        <p:nvPicPr>
          <p:cNvPr id="5" name="Picture 4" descr="A picture containing circle, colorfulness, map, graphics&#10;&#10;Description automatically generated">
            <a:extLst>
              <a:ext uri="{FF2B5EF4-FFF2-40B4-BE49-F238E27FC236}">
                <a16:creationId xmlns:a16="http://schemas.microsoft.com/office/drawing/2014/main" id="{09083786-A193-B56C-72A5-BCC9F40EE807}"/>
              </a:ext>
            </a:extLst>
          </p:cNvPr>
          <p:cNvPicPr>
            <a:picLocks noChangeAspect="1"/>
          </p:cNvPicPr>
          <p:nvPr/>
        </p:nvPicPr>
        <p:blipFill>
          <a:blip r:embed="rId3"/>
          <a:stretch>
            <a:fillRect/>
          </a:stretch>
        </p:blipFill>
        <p:spPr>
          <a:xfrm>
            <a:off x="4289414" y="4264092"/>
            <a:ext cx="3445662" cy="2377945"/>
          </a:xfrm>
          <a:prstGeom prst="rect">
            <a:avLst/>
          </a:prstGeom>
        </p:spPr>
      </p:pic>
      <p:pic>
        <p:nvPicPr>
          <p:cNvPr id="8" name="Picture 7" descr="A map of the earth&#10;&#10;Description automatically generated with low confidence">
            <a:extLst>
              <a:ext uri="{FF2B5EF4-FFF2-40B4-BE49-F238E27FC236}">
                <a16:creationId xmlns:a16="http://schemas.microsoft.com/office/drawing/2014/main" id="{5AE96543-EC70-F14B-A7A7-73CA16B9EDB0}"/>
              </a:ext>
            </a:extLst>
          </p:cNvPr>
          <p:cNvPicPr>
            <a:picLocks noChangeAspect="1"/>
          </p:cNvPicPr>
          <p:nvPr/>
        </p:nvPicPr>
        <p:blipFill>
          <a:blip r:embed="rId4"/>
          <a:stretch>
            <a:fillRect/>
          </a:stretch>
        </p:blipFill>
        <p:spPr>
          <a:xfrm>
            <a:off x="345804" y="4264092"/>
            <a:ext cx="3445663" cy="2377945"/>
          </a:xfrm>
          <a:prstGeom prst="rect">
            <a:avLst/>
          </a:prstGeom>
        </p:spPr>
      </p:pic>
      <p:sp>
        <p:nvSpPr>
          <p:cNvPr id="9" name="TextBox 8">
            <a:extLst>
              <a:ext uri="{FF2B5EF4-FFF2-40B4-BE49-F238E27FC236}">
                <a16:creationId xmlns:a16="http://schemas.microsoft.com/office/drawing/2014/main" id="{4099628E-1F8A-D449-E470-02521AF113AE}"/>
              </a:ext>
            </a:extLst>
          </p:cNvPr>
          <p:cNvSpPr txBox="1"/>
          <p:nvPr/>
        </p:nvSpPr>
        <p:spPr>
          <a:xfrm>
            <a:off x="892944" y="6194421"/>
            <a:ext cx="1300065" cy="369332"/>
          </a:xfrm>
          <a:prstGeom prst="rect">
            <a:avLst/>
          </a:prstGeom>
          <a:noFill/>
        </p:spPr>
        <p:txBody>
          <a:bodyPr wrap="square" rtlCol="0">
            <a:spAutoFit/>
          </a:bodyPr>
          <a:lstStyle/>
          <a:p>
            <a:r>
              <a:rPr lang="en-US" dirty="0"/>
              <a:t>PSR, Cs-137</a:t>
            </a:r>
            <a:endParaRPr lang="en-GB" dirty="0"/>
          </a:p>
        </p:txBody>
      </p:sp>
      <p:sp>
        <p:nvSpPr>
          <p:cNvPr id="12" name="TextBox 11">
            <a:extLst>
              <a:ext uri="{FF2B5EF4-FFF2-40B4-BE49-F238E27FC236}">
                <a16:creationId xmlns:a16="http://schemas.microsoft.com/office/drawing/2014/main" id="{934181AC-90AF-D406-046A-E713CC17C80D}"/>
              </a:ext>
            </a:extLst>
          </p:cNvPr>
          <p:cNvSpPr txBox="1"/>
          <p:nvPr/>
        </p:nvSpPr>
        <p:spPr>
          <a:xfrm>
            <a:off x="4557828" y="6185406"/>
            <a:ext cx="1959429" cy="369332"/>
          </a:xfrm>
          <a:prstGeom prst="rect">
            <a:avLst/>
          </a:prstGeom>
          <a:noFill/>
        </p:spPr>
        <p:txBody>
          <a:bodyPr wrap="square" rtlCol="0">
            <a:spAutoFit/>
          </a:bodyPr>
          <a:lstStyle/>
          <a:p>
            <a:r>
              <a:rPr lang="en-US" dirty="0"/>
              <a:t>PSR, Cs-137&amp;I-131</a:t>
            </a:r>
            <a:endParaRPr lang="en-GB" dirty="0"/>
          </a:p>
        </p:txBody>
      </p:sp>
      <p:sp>
        <p:nvSpPr>
          <p:cNvPr id="13" name="TextBox 12">
            <a:extLst>
              <a:ext uri="{FF2B5EF4-FFF2-40B4-BE49-F238E27FC236}">
                <a16:creationId xmlns:a16="http://schemas.microsoft.com/office/drawing/2014/main" id="{07C17D1B-23E9-FC87-20BE-87F71F696EA3}"/>
              </a:ext>
            </a:extLst>
          </p:cNvPr>
          <p:cNvSpPr txBox="1"/>
          <p:nvPr/>
        </p:nvSpPr>
        <p:spPr>
          <a:xfrm>
            <a:off x="7809722" y="4463597"/>
            <a:ext cx="2892490" cy="2246769"/>
          </a:xfrm>
          <a:prstGeom prst="rect">
            <a:avLst/>
          </a:prstGeom>
          <a:noFill/>
        </p:spPr>
        <p:txBody>
          <a:bodyPr wrap="square" rtlCol="0">
            <a:spAutoFit/>
          </a:bodyPr>
          <a:lstStyle/>
          <a:p>
            <a:r>
              <a:rPr lang="en-US" sz="1600" dirty="0"/>
              <a:t>Two Lower Panels illustrate a difference between PSRs calculated for a single radionuclide (i.e. Cs-137) and PSR calculated for two radionuclides i.e. Cs-137 &amp; I-131 (</a:t>
            </a:r>
            <a:r>
              <a:rPr lang="en-US" sz="1600" dirty="0" err="1"/>
              <a:t>MultiPSR</a:t>
            </a:r>
            <a:r>
              <a:rPr lang="en-US" sz="1600" dirty="0"/>
              <a:t> approach). </a:t>
            </a:r>
          </a:p>
          <a:p>
            <a:endParaRPr lang="en-US" sz="1400" dirty="0"/>
          </a:p>
          <a:p>
            <a:endParaRPr lang="en-GB" sz="1400" dirty="0"/>
          </a:p>
        </p:txBody>
      </p:sp>
    </p:spTree>
    <p:extLst>
      <p:ext uri="{BB962C8B-B14F-4D97-AF65-F5344CB8AC3E}">
        <p14:creationId xmlns:p14="http://schemas.microsoft.com/office/powerpoint/2010/main" val="98538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0A07C19-9DFE-8375-B32D-78E5BFEDE00C}"/>
              </a:ext>
            </a:extLst>
          </p:cNvPr>
          <p:cNvSpPr txBox="1"/>
          <p:nvPr/>
        </p:nvSpPr>
        <p:spPr>
          <a:xfrm>
            <a:off x="450450" y="1759746"/>
            <a:ext cx="996509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Identifying the source of radioactive detections at the International Monitoring System (IMS) stations is both challenging and central to the CTBTO mandate.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ATM systems are essential for this purpose. However, this is not a simple task given the diffusive nature of the atmosphere and the limitations on estimating its true state.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multi model approach addresses the ATM uncertainties by indicating the degree in consistency of geographic areas and times being covered in the regions of possible sources. In general, having the results based on the multiple models increases their credibility. However, it is recommended to check the results produced  by single models to be aware of their performance.</a:t>
            </a:r>
          </a:p>
          <a:p>
            <a:pPr marL="342900" indent="-342900">
              <a:buFont typeface="Arial" panose="020B0604020202020204" pitchFamily="34" charset="0"/>
              <a:buChar char="•"/>
            </a:pPr>
            <a:endParaRPr lang="en-GB" dirty="0"/>
          </a:p>
          <a:p>
            <a:endParaRPr lang="en-GB" dirty="0"/>
          </a:p>
          <a:p>
            <a:pPr marL="342900" indent="-342900">
              <a:buAutoNum type="arabicParenR"/>
            </a:pPr>
            <a:endParaRPr lang="en-GB" dirty="0"/>
          </a:p>
        </p:txBody>
      </p:sp>
    </p:spTree>
    <p:extLst>
      <p:ext uri="{BB962C8B-B14F-4D97-AF65-F5344CB8AC3E}">
        <p14:creationId xmlns:p14="http://schemas.microsoft.com/office/powerpoint/2010/main" val="285200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P2.4-302</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037139-550B-FACD-DF8E-9246B263D893}"/>
              </a:ext>
            </a:extLst>
          </p:cNvPr>
          <p:cNvSpPr txBox="1"/>
          <p:nvPr/>
        </p:nvSpPr>
        <p:spPr>
          <a:xfrm>
            <a:off x="4588212" y="379378"/>
            <a:ext cx="3015575"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References</a:t>
            </a:r>
            <a:endParaRPr lang="en-GB"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6BD532E-187C-7774-56B4-FBFF4B3F18FE}"/>
              </a:ext>
            </a:extLst>
          </p:cNvPr>
          <p:cNvSpPr txBox="1"/>
          <p:nvPr/>
        </p:nvSpPr>
        <p:spPr>
          <a:xfrm>
            <a:off x="138558" y="1621251"/>
            <a:ext cx="10133850" cy="2308324"/>
          </a:xfrm>
          <a:prstGeom prst="rect">
            <a:avLst/>
          </a:prstGeom>
          <a:noFill/>
        </p:spPr>
        <p:txBody>
          <a:bodyPr wrap="square">
            <a:spAutoFit/>
          </a:bodyPr>
          <a:lstStyle/>
          <a:p>
            <a:r>
              <a:rPr lang="en-AU" sz="1800" dirty="0">
                <a:solidFill>
                  <a:srgbClr val="333333"/>
                </a:solidFill>
                <a:effectLst/>
                <a:ea typeface="Times New Roman" panose="02020603050405020304" pitchFamily="18" charset="0"/>
              </a:rPr>
              <a:t>IAEA, (2015), The Fukushima Daiichi Accident Report by the Director General, International Atomic Energy Agency, </a:t>
            </a:r>
            <a:r>
              <a:rPr lang="en-AU" sz="1800" u="sng" dirty="0">
                <a:solidFill>
                  <a:srgbClr val="0000FF"/>
                </a:solidFill>
                <a:effectLst/>
                <a:ea typeface="Times New Roman" panose="02020603050405020304" pitchFamily="18" charset="0"/>
                <a:hlinkClick r:id="rId2"/>
              </a:rPr>
              <a:t>https://www-pub.iaea.org/MTCD/Publications/PDF/Pub1710-ReportByTheDG-Web.pdf</a:t>
            </a:r>
            <a:endParaRPr lang="en-GB" sz="1800" dirty="0">
              <a:effectLst/>
              <a:ea typeface="Times New Roman" panose="02020603050405020304" pitchFamily="18" charset="0"/>
            </a:endParaRPr>
          </a:p>
          <a:p>
            <a:endParaRPr lang="en-GB" dirty="0"/>
          </a:p>
          <a:p>
            <a:r>
              <a:rPr lang="en-GB" dirty="0" err="1"/>
              <a:t>Kuśmierczyk-Michulec</a:t>
            </a:r>
            <a:r>
              <a:rPr lang="en-GB" dirty="0"/>
              <a:t>, J., Tipka, A., </a:t>
            </a:r>
            <a:r>
              <a:rPr lang="en-GB" dirty="0" err="1"/>
              <a:t>Schoemaker</a:t>
            </a:r>
            <a:r>
              <a:rPr lang="en-GB" dirty="0"/>
              <a:t>, R., Kalinowski, M., 2022. Quality assessment of the different Possible Source Region (PSR) algorithms. EGU General Assembly 2022, Vienna, Austria, 23–27 May 2022, EGU22-8689, </a:t>
            </a:r>
            <a:r>
              <a:rPr lang="en-GB" dirty="0">
                <a:hlinkClick r:id="rId3"/>
              </a:rPr>
              <a:t>https://doi.org/10.5194/egusphere-egu22-8689</a:t>
            </a:r>
            <a:endParaRPr lang="en-GB" dirty="0"/>
          </a:p>
          <a:p>
            <a:endParaRPr lang="en-GB" dirty="0"/>
          </a:p>
          <a:p>
            <a:endParaRPr lang="en-GB" dirty="0"/>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F0ECA-3523-4E07-87C2-63B549758F06}">
  <ds:schemaRefs>
    <ds:schemaRef ds:uri="http://schemas.microsoft.com/office/2006/metadata/properties"/>
    <ds:schemaRef ds:uri="http://schemas.microsoft.com/office/infopath/2007/PartnerControls"/>
    <ds:schemaRef ds:uri="ba33308d-7d77-4370-9de9-2b1339baf028"/>
    <ds:schemaRef ds:uri="a8ea4116-9efc-4651-a9f7-df6830a54dc9"/>
    <ds:schemaRef ds:uri="414b6365-0a16-4533-8e61-2a9e9cbb827c"/>
    <ds:schemaRef ds:uri="e9d2dd27-5e48-4563-a988-16ec1f667544"/>
  </ds:schemaRefs>
</ds:datastoreItem>
</file>

<file path=customXml/itemProps2.xml><?xml version="1.0" encoding="utf-8"?>
<ds:datastoreItem xmlns:ds="http://schemas.openxmlformats.org/officeDocument/2006/customXml" ds:itemID="{D7E42DF6-9B11-40CA-AAEB-4E3AF4878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2dd27-5e48-4563-a988-16ec1f667544"/>
    <ds:schemaRef ds:uri="414b6365-0a16-4533-8e61-2a9e9cbb8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99E665-278E-466B-BF01-045C610CA3E8}">
  <ds:schemaRefs>
    <ds:schemaRef ds:uri="http://schemas.microsoft.com/sharepoint/v3/contenttype/form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4687</TotalTime>
  <Words>1534</Words>
  <Application>Microsoft Office PowerPoint</Application>
  <PresentationFormat>Widescreen</PresentationFormat>
  <Paragraphs>94</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KUSMIERCZYK-MICHULEC Jolanta</cp:lastModifiedBy>
  <cp:revision>39</cp:revision>
  <dcterms:created xsi:type="dcterms:W3CDTF">2023-04-18T13:25:54Z</dcterms:created>
  <dcterms:modified xsi:type="dcterms:W3CDTF">2023-06-09T12:10:37Z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y fmtid="{D5CDD505-2E9C-101B-9397-08002B2CF9AE}" pid="3" name="MediaServiceImageTags">
    <vt:lpwstr/>
  </property>
</Properties>
</file>