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9ED240-AE1F-4B4A-A82B-EC7E89680D5D}" v="10" dt="2023-06-09T09:37:01.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83" d="100"/>
          <a:sy n="83" d="100"/>
        </p:scale>
        <p:origin x="60" y="3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OEMAKER Robin" userId="2c999c5d-5912-4efc-8f86-96218e1b5dbd" providerId="ADAL" clId="{B59ED240-AE1F-4B4A-A82B-EC7E89680D5D}"/>
    <pc:docChg chg="undo custSel modSld">
      <pc:chgData name="SCHOEMAKER Robin" userId="2c999c5d-5912-4efc-8f86-96218e1b5dbd" providerId="ADAL" clId="{B59ED240-AE1F-4B4A-A82B-EC7E89680D5D}" dt="2023-06-09T09:42:09.459" v="551" actId="20577"/>
      <pc:docMkLst>
        <pc:docMk/>
      </pc:docMkLst>
      <pc:sldChg chg="addSp delSp modSp mod">
        <pc:chgData name="SCHOEMAKER Robin" userId="2c999c5d-5912-4efc-8f86-96218e1b5dbd" providerId="ADAL" clId="{B59ED240-AE1F-4B4A-A82B-EC7E89680D5D}" dt="2023-06-09T09:42:09.459" v="551" actId="20577"/>
        <pc:sldMkLst>
          <pc:docMk/>
          <pc:sldMk cId="607453612" sldId="256"/>
        </pc:sldMkLst>
        <pc:spChg chg="add del mod">
          <ac:chgData name="SCHOEMAKER Robin" userId="2c999c5d-5912-4efc-8f86-96218e1b5dbd" providerId="ADAL" clId="{B59ED240-AE1F-4B4A-A82B-EC7E89680D5D}" dt="2023-06-09T08:58:27.630" v="2"/>
          <ac:spMkLst>
            <pc:docMk/>
            <pc:sldMk cId="607453612" sldId="256"/>
            <ac:spMk id="2" creationId="{AEE3DA28-4653-8E05-A1E0-4BDFA3D40462}"/>
          </ac:spMkLst>
        </pc:spChg>
        <pc:spChg chg="del">
          <ac:chgData name="SCHOEMAKER Robin" userId="2c999c5d-5912-4efc-8f86-96218e1b5dbd" providerId="ADAL" clId="{B59ED240-AE1F-4B4A-A82B-EC7E89680D5D}" dt="2023-06-09T08:59:40.814" v="85" actId="478"/>
          <ac:spMkLst>
            <pc:docMk/>
            <pc:sldMk cId="607453612" sldId="256"/>
            <ac:spMk id="3" creationId="{D51AB4DC-58D5-C4A4-6BF9-8102961E9BDB}"/>
          </ac:spMkLst>
        </pc:spChg>
        <pc:spChg chg="add del mod">
          <ac:chgData name="SCHOEMAKER Robin" userId="2c999c5d-5912-4efc-8f86-96218e1b5dbd" providerId="ADAL" clId="{B59ED240-AE1F-4B4A-A82B-EC7E89680D5D}" dt="2023-06-09T08:59:13.722" v="82" actId="6549"/>
          <ac:spMkLst>
            <pc:docMk/>
            <pc:sldMk cId="607453612" sldId="256"/>
            <ac:spMk id="4" creationId="{5C76C91B-333D-CF33-4FE9-81CDD42E9314}"/>
          </ac:spMkLst>
        </pc:spChg>
        <pc:spChg chg="add mod">
          <ac:chgData name="SCHOEMAKER Robin" userId="2c999c5d-5912-4efc-8f86-96218e1b5dbd" providerId="ADAL" clId="{B59ED240-AE1F-4B4A-A82B-EC7E89680D5D}" dt="2023-06-09T08:59:46.988" v="86" actId="1076"/>
          <ac:spMkLst>
            <pc:docMk/>
            <pc:sldMk cId="607453612" sldId="256"/>
            <ac:spMk id="5" creationId="{4EA54F6D-376A-362F-3299-ADC5B723BAE7}"/>
          </ac:spMkLst>
        </pc:spChg>
        <pc:spChg chg="add mod">
          <ac:chgData name="SCHOEMAKER Robin" userId="2c999c5d-5912-4efc-8f86-96218e1b5dbd" providerId="ADAL" clId="{B59ED240-AE1F-4B4A-A82B-EC7E89680D5D}" dt="2023-06-09T09:00:26.355" v="93" actId="1076"/>
          <ac:spMkLst>
            <pc:docMk/>
            <pc:sldMk cId="607453612" sldId="256"/>
            <ac:spMk id="7" creationId="{73CED7D3-7939-7ACB-9A0F-D3F8E9999B72}"/>
          </ac:spMkLst>
        </pc:spChg>
        <pc:spChg chg="add mod">
          <ac:chgData name="SCHOEMAKER Robin" userId="2c999c5d-5912-4efc-8f86-96218e1b5dbd" providerId="ADAL" clId="{B59ED240-AE1F-4B4A-A82B-EC7E89680D5D}" dt="2023-06-09T09:41:06.767" v="542" actId="20577"/>
          <ac:spMkLst>
            <pc:docMk/>
            <pc:sldMk cId="607453612" sldId="256"/>
            <ac:spMk id="9" creationId="{43F98A26-093C-F77D-FE69-92189F85324E}"/>
          </ac:spMkLst>
        </pc:spChg>
        <pc:spChg chg="add mod">
          <ac:chgData name="SCHOEMAKER Robin" userId="2c999c5d-5912-4efc-8f86-96218e1b5dbd" providerId="ADAL" clId="{B59ED240-AE1F-4B4A-A82B-EC7E89680D5D}" dt="2023-06-09T09:38:24.923" v="420" actId="1076"/>
          <ac:spMkLst>
            <pc:docMk/>
            <pc:sldMk cId="607453612" sldId="256"/>
            <ac:spMk id="12" creationId="{4A6C9DF9-B812-A2B5-2B01-C2E5F7394061}"/>
          </ac:spMkLst>
        </pc:spChg>
        <pc:spChg chg="add del mod">
          <ac:chgData name="SCHOEMAKER Robin" userId="2c999c5d-5912-4efc-8f86-96218e1b5dbd" providerId="ADAL" clId="{B59ED240-AE1F-4B4A-A82B-EC7E89680D5D}" dt="2023-06-09T09:34:47.023" v="289" actId="478"/>
          <ac:spMkLst>
            <pc:docMk/>
            <pc:sldMk cId="607453612" sldId="256"/>
            <ac:spMk id="16" creationId="{AFAA211E-77E6-4F5B-C0AB-924F11877BA7}"/>
          </ac:spMkLst>
        </pc:spChg>
        <pc:spChg chg="add del mod">
          <ac:chgData name="SCHOEMAKER Robin" userId="2c999c5d-5912-4efc-8f86-96218e1b5dbd" providerId="ADAL" clId="{B59ED240-AE1F-4B4A-A82B-EC7E89680D5D}" dt="2023-06-09T09:35:02.896" v="292" actId="478"/>
          <ac:spMkLst>
            <pc:docMk/>
            <pc:sldMk cId="607453612" sldId="256"/>
            <ac:spMk id="18" creationId="{A4332510-096B-05A3-7596-426F79D4C92F}"/>
          </ac:spMkLst>
        </pc:spChg>
        <pc:spChg chg="add del">
          <ac:chgData name="SCHOEMAKER Robin" userId="2c999c5d-5912-4efc-8f86-96218e1b5dbd" providerId="ADAL" clId="{B59ED240-AE1F-4B4A-A82B-EC7E89680D5D}" dt="2023-06-09T09:35:11.872" v="294" actId="22"/>
          <ac:spMkLst>
            <pc:docMk/>
            <pc:sldMk cId="607453612" sldId="256"/>
            <ac:spMk id="20" creationId="{C72DCCC1-9168-5D9D-19E8-0F5F411999A3}"/>
          </ac:spMkLst>
        </pc:spChg>
        <pc:spChg chg="add mod">
          <ac:chgData name="SCHOEMAKER Robin" userId="2c999c5d-5912-4efc-8f86-96218e1b5dbd" providerId="ADAL" clId="{B59ED240-AE1F-4B4A-A82B-EC7E89680D5D}" dt="2023-06-09T09:38:43.123" v="421" actId="14100"/>
          <ac:spMkLst>
            <pc:docMk/>
            <pc:sldMk cId="607453612" sldId="256"/>
            <ac:spMk id="21" creationId="{F108A90B-9047-07F6-72AC-198884693076}"/>
          </ac:spMkLst>
        </pc:spChg>
        <pc:spChg chg="add mod">
          <ac:chgData name="SCHOEMAKER Robin" userId="2c999c5d-5912-4efc-8f86-96218e1b5dbd" providerId="ADAL" clId="{B59ED240-AE1F-4B4A-A82B-EC7E89680D5D}" dt="2023-06-09T09:42:09.459" v="551" actId="20577"/>
          <ac:spMkLst>
            <pc:docMk/>
            <pc:sldMk cId="607453612" sldId="256"/>
            <ac:spMk id="22" creationId="{68454489-8485-E0A9-6ACE-829F6E916B9B}"/>
          </ac:spMkLst>
        </pc:spChg>
        <pc:picChg chg="add mod">
          <ac:chgData name="SCHOEMAKER Robin" userId="2c999c5d-5912-4efc-8f86-96218e1b5dbd" providerId="ADAL" clId="{B59ED240-AE1F-4B4A-A82B-EC7E89680D5D}" dt="2023-06-09T09:21:06.438" v="263" actId="1076"/>
          <ac:picMkLst>
            <pc:docMk/>
            <pc:sldMk cId="607453612" sldId="256"/>
            <ac:picMk id="6" creationId="{76CE16B9-99D1-0ADA-678C-B5B2DEC3EE6E}"/>
          </ac:picMkLst>
        </pc:picChg>
        <pc:picChg chg="add del mod">
          <ac:chgData name="SCHOEMAKER Robin" userId="2c999c5d-5912-4efc-8f86-96218e1b5dbd" providerId="ADAL" clId="{B59ED240-AE1F-4B4A-A82B-EC7E89680D5D}" dt="2023-06-09T09:21:09.024" v="264" actId="478"/>
          <ac:picMkLst>
            <pc:docMk/>
            <pc:sldMk cId="607453612" sldId="256"/>
            <ac:picMk id="8" creationId="{D89B3C8B-4202-3364-CB9C-C66B4FE0CEA3}"/>
          </ac:picMkLst>
        </pc:picChg>
        <pc:picChg chg="add mod">
          <ac:chgData name="SCHOEMAKER Robin" userId="2c999c5d-5912-4efc-8f86-96218e1b5dbd" providerId="ADAL" clId="{B59ED240-AE1F-4B4A-A82B-EC7E89680D5D}" dt="2023-06-09T09:38:24.923" v="420" actId="1076"/>
          <ac:picMkLst>
            <pc:docMk/>
            <pc:sldMk cId="607453612" sldId="256"/>
            <ac:picMk id="10" creationId="{C1D83560-3A1F-44A2-52E8-3136588B4A46}"/>
          </ac:picMkLst>
        </pc:picChg>
        <pc:picChg chg="add mod">
          <ac:chgData name="SCHOEMAKER Robin" userId="2c999c5d-5912-4efc-8f86-96218e1b5dbd" providerId="ADAL" clId="{B59ED240-AE1F-4B4A-A82B-EC7E89680D5D}" dt="2023-06-09T09:38:24.923" v="420" actId="1076"/>
          <ac:picMkLst>
            <pc:docMk/>
            <pc:sldMk cId="607453612" sldId="256"/>
            <ac:picMk id="11" creationId="{55DF485C-48DD-C613-77EE-12A2CA2B6754}"/>
          </ac:picMkLst>
        </pc:picChg>
        <pc:picChg chg="add mod">
          <ac:chgData name="SCHOEMAKER Robin" userId="2c999c5d-5912-4efc-8f86-96218e1b5dbd" providerId="ADAL" clId="{B59ED240-AE1F-4B4A-A82B-EC7E89680D5D}" dt="2023-06-09T09:37:56.818" v="378" actId="1076"/>
          <ac:picMkLst>
            <pc:docMk/>
            <pc:sldMk cId="607453612" sldId="256"/>
            <ac:picMk id="24" creationId="{D11E0985-9640-8D5D-8926-E570AC5DC07F}"/>
          </ac:picMkLst>
        </pc:picChg>
        <pc:cxnChg chg="add mod">
          <ac:chgData name="SCHOEMAKER Robin" userId="2c999c5d-5912-4efc-8f86-96218e1b5dbd" providerId="ADAL" clId="{B59ED240-AE1F-4B4A-A82B-EC7E89680D5D}" dt="2023-06-09T09:38:24.923" v="420" actId="1076"/>
          <ac:cxnSpMkLst>
            <pc:docMk/>
            <pc:sldMk cId="607453612" sldId="256"/>
            <ac:cxnSpMk id="13" creationId="{3E5FE556-36BE-A516-CFB4-0A1868B79F39}"/>
          </ac:cxnSpMkLst>
        </pc:cxnChg>
        <pc:cxnChg chg="add mod">
          <ac:chgData name="SCHOEMAKER Robin" userId="2c999c5d-5912-4efc-8f86-96218e1b5dbd" providerId="ADAL" clId="{B59ED240-AE1F-4B4A-A82B-EC7E89680D5D}" dt="2023-06-09T09:38:24.923" v="420" actId="1076"/>
          <ac:cxnSpMkLst>
            <pc:docMk/>
            <pc:sldMk cId="607453612" sldId="256"/>
            <ac:cxnSpMk id="14" creationId="{35645B0D-C14D-4700-7379-B5AA2AD2DD5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D379D-4FD3-4D6C-B886-65BD85B6A99D}" type="datetimeFigureOut">
              <a:rPr lang="en-GB" smtClean="0"/>
              <a:t>10/06/2023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53324-4FF0-440D-9AD5-563E40E0134C}" type="slidenum">
              <a:rPr lang="en-GB" smtClean="0"/>
              <a:t>‹#›</a:t>
            </a:fld>
            <a:endParaRPr lang="en-GB"/>
          </a:p>
        </p:txBody>
      </p:sp>
    </p:spTree>
    <p:extLst>
      <p:ext uri="{BB962C8B-B14F-4D97-AF65-F5344CB8AC3E}">
        <p14:creationId xmlns:p14="http://schemas.microsoft.com/office/powerpoint/2010/main" val="2565364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653324-4FF0-440D-9AD5-563E40E0134C}" type="slidenum">
              <a:rPr lang="en-GB" smtClean="0"/>
              <a:t>1</a:t>
            </a:fld>
            <a:endParaRPr lang="en-GB"/>
          </a:p>
        </p:txBody>
      </p:sp>
    </p:spTree>
    <p:extLst>
      <p:ext uri="{BB962C8B-B14F-4D97-AF65-F5344CB8AC3E}">
        <p14:creationId xmlns:p14="http://schemas.microsoft.com/office/powerpoint/2010/main" val="347928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06/10/2023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077218"/>
          </a:xfrm>
          <a:prstGeom prst="rect">
            <a:avLst/>
          </a:prstGeom>
          <a:noFill/>
        </p:spPr>
        <p:txBody>
          <a:bodyPr wrap="square" rtlCol="0">
            <a:spAutoFit/>
          </a:bodyPr>
          <a:lstStyle/>
          <a:p>
            <a:pPr algn="ctr"/>
            <a:r>
              <a:rPr lang="en-GB" sz="1600" b="1" dirty="0">
                <a:solidFill>
                  <a:schemeClr val="bg1"/>
                </a:solidFill>
                <a:latin typeface="Arial" panose="020B0604020202020204" pitchFamily="34" charset="0"/>
                <a:cs typeface="Arial" panose="020B0604020202020204" pitchFamily="34" charset="0"/>
              </a:rPr>
              <a:t>Xenon Background Estimation Tool: Better Screening for CTBT-relevant Events in a Radioxenon Background</a:t>
            </a:r>
          </a:p>
          <a:p>
            <a:pPr algn="ctr"/>
            <a:r>
              <a:rPr lang="en-US" sz="1600" dirty="0">
                <a:solidFill>
                  <a:schemeClr val="bg1"/>
                </a:solidFill>
                <a:latin typeface="Arial" panose="020B0604020202020204" pitchFamily="34" charset="0"/>
                <a:cs typeface="Arial" panose="020B0604020202020204" pitchFamily="34" charset="0"/>
              </a:rPr>
              <a:t>Robin Schoemaker, Yuichi Kijima, Jolanta Kuśmierczyk-Michulec, </a:t>
            </a:r>
          </a:p>
          <a:p>
            <a:pPr algn="ctr"/>
            <a:r>
              <a:rPr lang="en-US" sz="1600" dirty="0">
                <a:solidFill>
                  <a:schemeClr val="bg1"/>
                </a:solidFill>
                <a:latin typeface="Arial" panose="020B0604020202020204" pitchFamily="34" charset="0"/>
                <a:cs typeface="Arial" panose="020B0604020202020204" pitchFamily="34" charset="0"/>
              </a:rPr>
              <a:t>Boxue Liu, Anne Tipka, Jonathan Baré, and Martin Kalinowski - CTBTO</a:t>
            </a:r>
            <a:endParaRPr lang="en-AT" sz="140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EA54F6D-376A-362F-3299-ADC5B723BAE7}"/>
              </a:ext>
            </a:extLst>
          </p:cNvPr>
          <p:cNvSpPr txBox="1">
            <a:spLocks/>
          </p:cNvSpPr>
          <p:nvPr/>
        </p:nvSpPr>
        <p:spPr>
          <a:xfrm>
            <a:off x="10630429" y="872650"/>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P2.4-335</a:t>
            </a:r>
            <a:endParaRPr lang="en-AT" sz="12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6CE16B9-99D1-0ADA-678C-B5B2DEC3EE6E}"/>
              </a:ext>
            </a:extLst>
          </p:cNvPr>
          <p:cNvPicPr>
            <a:picLocks noChangeAspect="1"/>
          </p:cNvPicPr>
          <p:nvPr/>
        </p:nvPicPr>
        <p:blipFill>
          <a:blip r:embed="rId3"/>
          <a:stretch>
            <a:fillRect/>
          </a:stretch>
        </p:blipFill>
        <p:spPr>
          <a:xfrm>
            <a:off x="133547" y="1188079"/>
            <a:ext cx="11924906" cy="5643752"/>
          </a:xfrm>
          <a:prstGeom prst="rect">
            <a:avLst/>
          </a:prstGeom>
        </p:spPr>
      </p:pic>
      <p:sp>
        <p:nvSpPr>
          <p:cNvPr id="7" name="TextBox 6">
            <a:extLst>
              <a:ext uri="{FF2B5EF4-FFF2-40B4-BE49-F238E27FC236}">
                <a16:creationId xmlns:a16="http://schemas.microsoft.com/office/drawing/2014/main" id="{73CED7D3-7939-7ACB-9A0F-D3F8E9999B72}"/>
              </a:ext>
            </a:extLst>
          </p:cNvPr>
          <p:cNvSpPr txBox="1"/>
          <p:nvPr/>
        </p:nvSpPr>
        <p:spPr>
          <a:xfrm>
            <a:off x="8762418" y="6392332"/>
            <a:ext cx="2495144" cy="307777"/>
          </a:xfrm>
          <a:prstGeom prst="rect">
            <a:avLst/>
          </a:prstGeom>
          <a:noFill/>
        </p:spPr>
        <p:txBody>
          <a:bodyPr wrap="square">
            <a:spAutoFit/>
          </a:bodyPr>
          <a:lstStyle/>
          <a:p>
            <a:r>
              <a:rPr lang="en-GB" sz="1400" i="1" dirty="0">
                <a:latin typeface="Calibri" panose="020F0502020204030204" pitchFamily="34" charset="0"/>
                <a:cs typeface="Calibri" panose="020F0502020204030204" pitchFamily="34" charset="0"/>
              </a:rPr>
              <a:t>T. Bowyer et al., JER 115, 2013</a:t>
            </a:r>
            <a:endParaRPr lang="en-GB" sz="1400" dirty="0"/>
          </a:p>
        </p:txBody>
      </p:sp>
      <p:sp>
        <p:nvSpPr>
          <p:cNvPr id="9" name="テキスト ボックス 1">
            <a:extLst>
              <a:ext uri="{FF2B5EF4-FFF2-40B4-BE49-F238E27FC236}">
                <a16:creationId xmlns:a16="http://schemas.microsoft.com/office/drawing/2014/main" id="{43F98A26-093C-F77D-FE69-92189F85324E}"/>
              </a:ext>
            </a:extLst>
          </p:cNvPr>
          <p:cNvSpPr txBox="1"/>
          <p:nvPr/>
        </p:nvSpPr>
        <p:spPr>
          <a:xfrm>
            <a:off x="275091" y="1263792"/>
            <a:ext cx="6308705" cy="4330416"/>
          </a:xfrm>
          <a:prstGeom prst="rect">
            <a:avLst/>
          </a:prstGeom>
          <a:solidFill>
            <a:schemeClr val="tx1">
              <a:alpha val="58000"/>
            </a:schemeClr>
          </a:solidFill>
          <a:ln>
            <a:solidFill>
              <a:schemeClr val="tx1"/>
            </a:solidFill>
          </a:ln>
        </p:spPr>
        <p:txBody>
          <a:bodyPr wrap="square" lIns="91440" tIns="45720" rIns="91440" bIns="45720" rtlCol="0" anchor="t">
            <a:spAutoFit/>
          </a:bodyPr>
          <a:lstStyle/>
          <a:p>
            <a:pPr marL="285750" indent="-285750">
              <a:lnSpc>
                <a:spcPct val="90000"/>
              </a:lnSpc>
              <a:buFont typeface="Arial" panose="020B0604020202020204" pitchFamily="34" charset="0"/>
              <a:buChar char="•"/>
            </a:pPr>
            <a:r>
              <a:rPr lang="en-GB" dirty="0">
                <a:solidFill>
                  <a:schemeClr val="bg1"/>
                </a:solidFill>
                <a:cs typeface="Arial" panose="020B0604020202020204" pitchFamily="34" charset="0"/>
              </a:rPr>
              <a:t>Emissions of four radioxenon isotopes relevant for CTBT monitoring, originating from worldwide nuclear facilities, are ever-present and highly variable, and pose a challenge for the global monitoring of nuclear tests.</a:t>
            </a:r>
          </a:p>
          <a:p>
            <a:pPr marL="285750" indent="-285750">
              <a:lnSpc>
                <a:spcPct val="90000"/>
              </a:lnSpc>
              <a:buFont typeface="Arial" panose="020B0604020202020204" pitchFamily="34" charset="0"/>
              <a:buChar char="•"/>
            </a:pPr>
            <a:endParaRPr lang="en-GB" dirty="0">
              <a:solidFill>
                <a:schemeClr val="bg1"/>
              </a:solidFill>
              <a:effectLst/>
              <a:ea typeface="Yu Mincho"/>
              <a:cs typeface="Times New Roman"/>
            </a:endParaRPr>
          </a:p>
          <a:p>
            <a:pPr marL="285750" indent="-285750">
              <a:lnSpc>
                <a:spcPct val="90000"/>
              </a:lnSpc>
              <a:buFont typeface="Arial" panose="020B0604020202020204" pitchFamily="34" charset="0"/>
              <a:buChar char="•"/>
            </a:pPr>
            <a:r>
              <a:rPr lang="en-GB" dirty="0">
                <a:solidFill>
                  <a:schemeClr val="bg1"/>
                </a:solidFill>
                <a:effectLst/>
                <a:ea typeface="Yu Mincho"/>
                <a:cs typeface="Times New Roman"/>
              </a:rPr>
              <a:t>A sequence of research and development projects has been initiated, aiming to explore and build a software environment to estimate the background radioxenon concentrations at IMS stations. We focus on several scientific methods built on ATM and radionuclide statistical expertise to be utilized in these software prototypes.</a:t>
            </a:r>
          </a:p>
          <a:p>
            <a:pPr marL="285750" indent="-285750">
              <a:lnSpc>
                <a:spcPct val="90000"/>
              </a:lnSpc>
              <a:buFont typeface="Arial" panose="020B0604020202020204" pitchFamily="34" charset="0"/>
              <a:buChar char="•"/>
            </a:pPr>
            <a:endParaRPr lang="en-GB" dirty="0">
              <a:solidFill>
                <a:schemeClr val="bg1"/>
              </a:solidFill>
              <a:effectLst/>
              <a:ea typeface="Yu Mincho"/>
              <a:cs typeface="Times New Roman"/>
            </a:endParaRPr>
          </a:p>
          <a:p>
            <a:pPr marL="285750" indent="-285750">
              <a:lnSpc>
                <a:spcPct val="90000"/>
              </a:lnSpc>
              <a:buFont typeface="Arial" panose="020B0604020202020204" pitchFamily="34" charset="0"/>
              <a:buChar char="•"/>
            </a:pPr>
            <a:r>
              <a:rPr lang="en-GB" dirty="0">
                <a:solidFill>
                  <a:schemeClr val="bg1"/>
                </a:solidFill>
                <a:cs typeface="Arial" panose="020B0604020202020204" pitchFamily="34" charset="0"/>
              </a:rPr>
              <a:t>XeBET (Xenon Background Estimation Tool) is one such prototype that will later this year be able to demonstrate the statistically significant difference between prediction and measurement (activity concentration); either through a residual or directly</a:t>
            </a:r>
            <a:endParaRPr lang="en-GB" dirty="0">
              <a:solidFill>
                <a:schemeClr val="bg1"/>
              </a:solidFill>
              <a:effectLst/>
              <a:ea typeface="Yu Mincho"/>
              <a:cs typeface="Times New Roman"/>
            </a:endParaRPr>
          </a:p>
        </p:txBody>
      </p:sp>
      <p:pic>
        <p:nvPicPr>
          <p:cNvPr id="10" name="Picture 9" descr="Chart, histogram&#10;&#10;Description automatically generated">
            <a:extLst>
              <a:ext uri="{FF2B5EF4-FFF2-40B4-BE49-F238E27FC236}">
                <a16:creationId xmlns:a16="http://schemas.microsoft.com/office/drawing/2014/main" id="{C1D83560-3A1F-44A2-52E8-3136588B4A46}"/>
              </a:ext>
            </a:extLst>
          </p:cNvPr>
          <p:cNvPicPr>
            <a:picLocks noChangeAspect="1"/>
          </p:cNvPicPr>
          <p:nvPr/>
        </p:nvPicPr>
        <p:blipFill>
          <a:blip r:embed="rId4"/>
          <a:stretch>
            <a:fillRect/>
          </a:stretch>
        </p:blipFill>
        <p:spPr>
          <a:xfrm>
            <a:off x="7412586" y="1522925"/>
            <a:ext cx="3010299" cy="2561088"/>
          </a:xfrm>
          <a:prstGeom prst="rect">
            <a:avLst/>
          </a:prstGeom>
        </p:spPr>
      </p:pic>
      <p:pic>
        <p:nvPicPr>
          <p:cNvPr id="11" name="Picture 10" descr="Logo, company name&#10;&#10;Description automatically generated">
            <a:extLst>
              <a:ext uri="{FF2B5EF4-FFF2-40B4-BE49-F238E27FC236}">
                <a16:creationId xmlns:a16="http://schemas.microsoft.com/office/drawing/2014/main" id="{55DF485C-48DD-C613-77EE-12A2CA2B6754}"/>
              </a:ext>
            </a:extLst>
          </p:cNvPr>
          <p:cNvPicPr>
            <a:picLocks noChangeAspect="1"/>
          </p:cNvPicPr>
          <p:nvPr/>
        </p:nvPicPr>
        <p:blipFill>
          <a:blip r:embed="rId5"/>
          <a:stretch>
            <a:fillRect/>
          </a:stretch>
        </p:blipFill>
        <p:spPr>
          <a:xfrm>
            <a:off x="10049079" y="3643452"/>
            <a:ext cx="1287117" cy="1272491"/>
          </a:xfrm>
          <a:prstGeom prst="rect">
            <a:avLst/>
          </a:prstGeom>
          <a:ln w="28575">
            <a:solidFill>
              <a:schemeClr val="tx1"/>
            </a:solidFill>
          </a:ln>
        </p:spPr>
      </p:pic>
      <p:sp>
        <p:nvSpPr>
          <p:cNvPr id="12" name="Rectangle 11">
            <a:extLst>
              <a:ext uri="{FF2B5EF4-FFF2-40B4-BE49-F238E27FC236}">
                <a16:creationId xmlns:a16="http://schemas.microsoft.com/office/drawing/2014/main" id="{4A6C9DF9-B812-A2B5-2B01-C2E5F7394061}"/>
              </a:ext>
            </a:extLst>
          </p:cNvPr>
          <p:cNvSpPr/>
          <p:nvPr/>
        </p:nvSpPr>
        <p:spPr>
          <a:xfrm>
            <a:off x="9463216" y="3357364"/>
            <a:ext cx="419100" cy="4191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3E5FE556-36BE-A516-CFB4-0A1868B79F39}"/>
              </a:ext>
            </a:extLst>
          </p:cNvPr>
          <p:cNvCxnSpPr>
            <a:cxnSpLocks/>
          </p:cNvCxnSpPr>
          <p:nvPr/>
        </p:nvCxnSpPr>
        <p:spPr>
          <a:xfrm>
            <a:off x="9882316" y="3357364"/>
            <a:ext cx="1468438" cy="26193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645B0D-C14D-4700-7379-B5AA2AD2DD54}"/>
              </a:ext>
            </a:extLst>
          </p:cNvPr>
          <p:cNvCxnSpPr>
            <a:cxnSpLocks/>
          </p:cNvCxnSpPr>
          <p:nvPr/>
        </p:nvCxnSpPr>
        <p:spPr>
          <a:xfrm>
            <a:off x="9463216" y="3776464"/>
            <a:ext cx="563563" cy="113347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hought Bubble: Cloud 20">
            <a:extLst>
              <a:ext uri="{FF2B5EF4-FFF2-40B4-BE49-F238E27FC236}">
                <a16:creationId xmlns:a16="http://schemas.microsoft.com/office/drawing/2014/main" id="{F108A90B-9047-07F6-72AC-198884693076}"/>
              </a:ext>
            </a:extLst>
          </p:cNvPr>
          <p:cNvSpPr/>
          <p:nvPr/>
        </p:nvSpPr>
        <p:spPr>
          <a:xfrm>
            <a:off x="5891916" y="4270322"/>
            <a:ext cx="3835082" cy="2429787"/>
          </a:xfrm>
          <a:prstGeom prst="cloudCallout">
            <a:avLst>
              <a:gd name="adj1" fmla="val -60969"/>
              <a:gd name="adj2" fmla="val 53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68454489-8485-E0A9-6ACE-829F6E916B9B}"/>
              </a:ext>
            </a:extLst>
          </p:cNvPr>
          <p:cNvSpPr txBox="1"/>
          <p:nvPr/>
        </p:nvSpPr>
        <p:spPr>
          <a:xfrm>
            <a:off x="6442492" y="4729633"/>
            <a:ext cx="3284506" cy="523220"/>
          </a:xfrm>
          <a:prstGeom prst="rect">
            <a:avLst/>
          </a:prstGeom>
          <a:noFill/>
        </p:spPr>
        <p:txBody>
          <a:bodyPr wrap="square">
            <a:spAutoFit/>
          </a:bodyPr>
          <a:lstStyle/>
          <a:p>
            <a:r>
              <a:rPr lang="en-GB" sz="1400" i="1" dirty="0"/>
              <a:t>Come see me during the e-Poster session to learn more (or by access online): </a:t>
            </a:r>
          </a:p>
        </p:txBody>
      </p:sp>
      <p:pic>
        <p:nvPicPr>
          <p:cNvPr id="24" name="Picture 23" descr="A picture containing text, font, design, guide&#10;&#10;Description automatically generated">
            <a:extLst>
              <a:ext uri="{FF2B5EF4-FFF2-40B4-BE49-F238E27FC236}">
                <a16:creationId xmlns:a16="http://schemas.microsoft.com/office/drawing/2014/main" id="{D11E0985-9640-8D5D-8926-E570AC5DC07F}"/>
              </a:ext>
            </a:extLst>
          </p:cNvPr>
          <p:cNvPicPr>
            <a:picLocks noChangeAspect="1"/>
          </p:cNvPicPr>
          <p:nvPr/>
        </p:nvPicPr>
        <p:blipFill>
          <a:blip r:embed="rId6"/>
          <a:stretch>
            <a:fillRect/>
          </a:stretch>
        </p:blipFill>
        <p:spPr>
          <a:xfrm>
            <a:off x="6583796" y="5279029"/>
            <a:ext cx="1657581" cy="990738"/>
          </a:xfrm>
          <a:prstGeom prst="rect">
            <a:avLst/>
          </a:prstGeom>
        </p:spPr>
      </p:pic>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4b6365-0a16-4533-8e61-2a9e9cbb827c" xsi:nil="true"/>
    <lcf76f155ced4ddcb4097134ff3c332f xmlns="e9d2dd27-5e48-4563-a988-16ec1f66754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945FCED3F20148B304B2C259176AA0" ma:contentTypeVersion="14" ma:contentTypeDescription="Create a new document." ma:contentTypeScope="" ma:versionID="5b49a89fa24a89b87d9fdda712914d81">
  <xsd:schema xmlns:xsd="http://www.w3.org/2001/XMLSchema" xmlns:xs="http://www.w3.org/2001/XMLSchema" xmlns:p="http://schemas.microsoft.com/office/2006/metadata/properties" xmlns:ns2="e9d2dd27-5e48-4563-a988-16ec1f667544" xmlns:ns3="414b6365-0a16-4533-8e61-2a9e9cbb827c" targetNamespace="http://schemas.microsoft.com/office/2006/metadata/properties" ma:root="true" ma:fieldsID="9ada2d0513303415c029097e09940717" ns2:_="" ns3:_="">
    <xsd:import namespace="e9d2dd27-5e48-4563-a988-16ec1f667544"/>
    <xsd:import namespace="414b6365-0a16-4533-8e61-2a9e9cbb82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d2dd27-5e48-4563-a988-16ec1f667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b6365-0a16-4533-8e61-2a9e9cbb827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fcc17e5-8f47-4aa8-a237-0d5d82f62ffb}" ma:internalName="TaxCatchAll" ma:showField="CatchAllData" ma:web="414b6365-0a16-4533-8e61-2a9e9cbb827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20489-6BE5-4905-8EA9-EB2400EA3A6E}">
  <ds:schemaRefs>
    <ds:schemaRef ds:uri="http://schemas.microsoft.com/office/2006/metadata/properties"/>
    <ds:schemaRef ds:uri="http://schemas.microsoft.com/office/infopath/2007/PartnerControls"/>
    <ds:schemaRef ds:uri="414b6365-0a16-4533-8e61-2a9e9cbb827c"/>
    <ds:schemaRef ds:uri="e9d2dd27-5e48-4563-a988-16ec1f667544"/>
  </ds:schemaRefs>
</ds:datastoreItem>
</file>

<file path=customXml/itemProps2.xml><?xml version="1.0" encoding="utf-8"?>
<ds:datastoreItem xmlns:ds="http://schemas.openxmlformats.org/officeDocument/2006/customXml" ds:itemID="{20223EE4-9173-4651-8C03-7F95289BF9DE}">
  <ds:schemaRefs>
    <ds:schemaRef ds:uri="http://schemas.microsoft.com/sharepoint/v3/contenttype/forms"/>
  </ds:schemaRefs>
</ds:datastoreItem>
</file>

<file path=customXml/itemProps3.xml><?xml version="1.0" encoding="utf-8"?>
<ds:datastoreItem xmlns:ds="http://schemas.openxmlformats.org/officeDocument/2006/customXml" ds:itemID="{F13C66C6-2CDA-47AE-ABCA-B401776647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d2dd27-5e48-4563-a988-16ec1f667544"/>
    <ds:schemaRef ds:uri="414b6365-0a16-4533-8e61-2a9e9cbb8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2695</TotalTime>
  <Words>187</Words>
  <Application>Microsoft Office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SCHOEMAKER Robin</cp:lastModifiedBy>
  <cp:revision>21</cp:revision>
  <dcterms:created xsi:type="dcterms:W3CDTF">2023-04-18T13:25:54Z</dcterms:created>
  <dcterms:modified xsi:type="dcterms:W3CDTF">2023-06-10T20:27:28Z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0x01010059945FCED3F20148B304B2C259176AA0</vt:lpwstr>
  </property>
</Properties>
</file>