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67275" cy="50399950"/>
  <p:notesSz cx="6797675" cy="9926638"/>
  <p:defaultTextStyle>
    <a:defPPr>
      <a:defRPr lang="it-IT"/>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83" userDrawn="1">
          <p15:clr>
            <a:srgbClr val="A4A3A4"/>
          </p15:clr>
        </p15:guide>
        <p15:guide id="2" pos="95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90315" autoAdjust="0"/>
  </p:normalViewPr>
  <p:slideViewPr>
    <p:cSldViewPr>
      <p:cViewPr>
        <p:scale>
          <a:sx n="50" d="100"/>
          <a:sy n="50" d="100"/>
        </p:scale>
        <p:origin x="38" y="43"/>
      </p:cViewPr>
      <p:guideLst>
        <p:guide orient="horz" pos="15883"/>
        <p:guide pos="953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B829DD9-C704-40D6-AEE6-1AACBC2CDB94}" type="datetimeFigureOut">
              <a:rPr lang="en-US" smtClean="0"/>
              <a:pPr/>
              <a:t>5/16/2023</a:t>
            </a:fld>
            <a:endParaRPr lang="en-US"/>
          </a:p>
        </p:txBody>
      </p:sp>
      <p:sp>
        <p:nvSpPr>
          <p:cNvPr id="4" name="Segnaposto immagine diapositiva 3"/>
          <p:cNvSpPr>
            <a:spLocks noGrp="1" noRot="1" noChangeAspect="1"/>
          </p:cNvSpPr>
          <p:nvPr>
            <p:ph type="sldImg" idx="2"/>
          </p:nvPr>
        </p:nvSpPr>
        <p:spPr>
          <a:xfrm>
            <a:off x="2281238" y="744538"/>
            <a:ext cx="22352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E62E72A-9C35-4C28-871E-C6F1E573B52C}" type="slidenum">
              <a:rPr lang="en-US" smtClean="0"/>
              <a:pPr/>
              <a:t>‹N°›</a:t>
            </a:fld>
            <a:endParaRPr lang="en-US"/>
          </a:p>
        </p:txBody>
      </p:sp>
    </p:spTree>
    <p:extLst>
      <p:ext uri="{BB962C8B-B14F-4D97-AF65-F5344CB8AC3E}">
        <p14:creationId xmlns:p14="http://schemas.microsoft.com/office/powerpoint/2010/main" val="1403301463"/>
      </p:ext>
    </p:extLst>
  </p:cSld>
  <p:clrMap bg1="lt1" tx1="dk1" bg2="lt2" tx2="dk2" accent1="accent1" accent2="accent2" accent3="accent3" accent4="accent4" accent5="accent5" accent6="accent6" hlink="hlink" folHlink="folHlink"/>
  <p:notesStyle>
    <a:lvl1pPr marL="0" algn="l" defTabSz="4174876" rtl="0" eaLnBrk="1" latinLnBrk="0" hangingPunct="1">
      <a:defRPr sz="5500" kern="1200">
        <a:solidFill>
          <a:schemeClr val="tx1"/>
        </a:solidFill>
        <a:latin typeface="+mn-lt"/>
        <a:ea typeface="+mn-ea"/>
        <a:cs typeface="+mn-cs"/>
      </a:defRPr>
    </a:lvl1pPr>
    <a:lvl2pPr marL="2087438" algn="l" defTabSz="4174876" rtl="0" eaLnBrk="1" latinLnBrk="0" hangingPunct="1">
      <a:defRPr sz="5500" kern="1200">
        <a:solidFill>
          <a:schemeClr val="tx1"/>
        </a:solidFill>
        <a:latin typeface="+mn-lt"/>
        <a:ea typeface="+mn-ea"/>
        <a:cs typeface="+mn-cs"/>
      </a:defRPr>
    </a:lvl2pPr>
    <a:lvl3pPr marL="4174876" algn="l" defTabSz="4174876" rtl="0" eaLnBrk="1" latinLnBrk="0" hangingPunct="1">
      <a:defRPr sz="5500" kern="1200">
        <a:solidFill>
          <a:schemeClr val="tx1"/>
        </a:solidFill>
        <a:latin typeface="+mn-lt"/>
        <a:ea typeface="+mn-ea"/>
        <a:cs typeface="+mn-cs"/>
      </a:defRPr>
    </a:lvl3pPr>
    <a:lvl4pPr marL="6262314" algn="l" defTabSz="4174876" rtl="0" eaLnBrk="1" latinLnBrk="0" hangingPunct="1">
      <a:defRPr sz="5500" kern="1200">
        <a:solidFill>
          <a:schemeClr val="tx1"/>
        </a:solidFill>
        <a:latin typeface="+mn-lt"/>
        <a:ea typeface="+mn-ea"/>
        <a:cs typeface="+mn-cs"/>
      </a:defRPr>
    </a:lvl4pPr>
    <a:lvl5pPr marL="8349752" algn="l" defTabSz="4174876" rtl="0" eaLnBrk="1" latinLnBrk="0" hangingPunct="1">
      <a:defRPr sz="5500" kern="1200">
        <a:solidFill>
          <a:schemeClr val="tx1"/>
        </a:solidFill>
        <a:latin typeface="+mn-lt"/>
        <a:ea typeface="+mn-ea"/>
        <a:cs typeface="+mn-cs"/>
      </a:defRPr>
    </a:lvl5pPr>
    <a:lvl6pPr marL="10437190" algn="l" defTabSz="4174876" rtl="0" eaLnBrk="1" latinLnBrk="0" hangingPunct="1">
      <a:defRPr sz="5500" kern="1200">
        <a:solidFill>
          <a:schemeClr val="tx1"/>
        </a:solidFill>
        <a:latin typeface="+mn-lt"/>
        <a:ea typeface="+mn-ea"/>
        <a:cs typeface="+mn-cs"/>
      </a:defRPr>
    </a:lvl6pPr>
    <a:lvl7pPr marL="12524628" algn="l" defTabSz="4174876" rtl="0" eaLnBrk="1" latinLnBrk="0" hangingPunct="1">
      <a:defRPr sz="5500" kern="1200">
        <a:solidFill>
          <a:schemeClr val="tx1"/>
        </a:solidFill>
        <a:latin typeface="+mn-lt"/>
        <a:ea typeface="+mn-ea"/>
        <a:cs typeface="+mn-cs"/>
      </a:defRPr>
    </a:lvl7pPr>
    <a:lvl8pPr marL="14612066" algn="l" defTabSz="4174876" rtl="0" eaLnBrk="1" latinLnBrk="0" hangingPunct="1">
      <a:defRPr sz="5500" kern="1200">
        <a:solidFill>
          <a:schemeClr val="tx1"/>
        </a:solidFill>
        <a:latin typeface="+mn-lt"/>
        <a:ea typeface="+mn-ea"/>
        <a:cs typeface="+mn-cs"/>
      </a:defRPr>
    </a:lvl8pPr>
    <a:lvl9pPr marL="16699504" algn="l" defTabSz="417487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281238" y="744538"/>
            <a:ext cx="2235200" cy="3722687"/>
          </a:xfrm>
        </p:spPr>
      </p:sp>
      <p:sp>
        <p:nvSpPr>
          <p:cNvPr id="3" name="Segnaposto note 2"/>
          <p:cNvSpPr>
            <a:spLocks noGrp="1"/>
          </p:cNvSpPr>
          <p:nvPr>
            <p:ph type="body" idx="1"/>
          </p:nvPr>
        </p:nvSpPr>
        <p:spPr/>
        <p:txBody>
          <a:bodyPr>
            <a:normAutofit/>
          </a:bodyPr>
          <a:lstStyle/>
          <a:p>
            <a:endParaRPr lang="en-US" dirty="0"/>
          </a:p>
        </p:txBody>
      </p:sp>
      <p:sp>
        <p:nvSpPr>
          <p:cNvPr id="4" name="Segnaposto numero diapositiva 3"/>
          <p:cNvSpPr>
            <a:spLocks noGrp="1"/>
          </p:cNvSpPr>
          <p:nvPr>
            <p:ph type="sldNum" sz="quarter" idx="10"/>
          </p:nvPr>
        </p:nvSpPr>
        <p:spPr/>
        <p:txBody>
          <a:bodyPr/>
          <a:lstStyle/>
          <a:p>
            <a:fld id="{8E62E72A-9C35-4C28-871E-C6F1E573B52C}" type="slidenum">
              <a:rPr lang="en-US" smtClean="0"/>
              <a:pPr/>
              <a:t>1</a:t>
            </a:fld>
            <a:endParaRPr lang="en-US"/>
          </a:p>
        </p:txBody>
      </p:sp>
    </p:spTree>
    <p:extLst>
      <p:ext uri="{BB962C8B-B14F-4D97-AF65-F5344CB8AC3E}">
        <p14:creationId xmlns:p14="http://schemas.microsoft.com/office/powerpoint/2010/main" val="108534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270046" y="15656658"/>
            <a:ext cx="25727184" cy="10803326"/>
          </a:xfrm>
        </p:spPr>
        <p:txBody>
          <a:bodyPr/>
          <a:lstStyle/>
          <a:p>
            <a:r>
              <a:rPr lang="it-IT"/>
              <a:t>Fare clic per modificare lo stile del titolo</a:t>
            </a:r>
          </a:p>
        </p:txBody>
      </p:sp>
      <p:sp>
        <p:nvSpPr>
          <p:cNvPr id="3" name="Sottotitolo 2"/>
          <p:cNvSpPr>
            <a:spLocks noGrp="1"/>
          </p:cNvSpPr>
          <p:nvPr>
            <p:ph type="subTitle" idx="1"/>
          </p:nvPr>
        </p:nvSpPr>
        <p:spPr>
          <a:xfrm>
            <a:off x="4540093" y="28559976"/>
            <a:ext cx="21187093" cy="12879983"/>
          </a:xfrm>
        </p:spPr>
        <p:txBody>
          <a:bodyPr/>
          <a:lstStyle>
            <a:lvl1pPr marL="0" indent="0" algn="ctr">
              <a:buNone/>
              <a:defRPr>
                <a:solidFill>
                  <a:schemeClr val="tx1">
                    <a:tint val="75000"/>
                  </a:schemeClr>
                </a:solidFill>
              </a:defRPr>
            </a:lvl1pPr>
            <a:lvl2pPr marL="2088173" indent="0" algn="ctr">
              <a:buNone/>
              <a:defRPr>
                <a:solidFill>
                  <a:schemeClr val="tx1">
                    <a:tint val="75000"/>
                  </a:schemeClr>
                </a:solidFill>
              </a:defRPr>
            </a:lvl2pPr>
            <a:lvl3pPr marL="4176346" indent="0" algn="ctr">
              <a:buNone/>
              <a:defRPr>
                <a:solidFill>
                  <a:schemeClr val="tx1">
                    <a:tint val="75000"/>
                  </a:schemeClr>
                </a:solidFill>
              </a:defRPr>
            </a:lvl3pPr>
            <a:lvl4pPr marL="6264510" indent="0" algn="ctr">
              <a:buNone/>
              <a:defRPr>
                <a:solidFill>
                  <a:schemeClr val="tx1">
                    <a:tint val="75000"/>
                  </a:schemeClr>
                </a:solidFill>
              </a:defRPr>
            </a:lvl4pPr>
            <a:lvl5pPr marL="8352683" indent="0" algn="ctr">
              <a:buNone/>
              <a:defRPr>
                <a:solidFill>
                  <a:schemeClr val="tx1">
                    <a:tint val="75000"/>
                  </a:schemeClr>
                </a:solidFill>
              </a:defRPr>
            </a:lvl5pPr>
            <a:lvl6pPr marL="10440865" indent="0" algn="ctr">
              <a:buNone/>
              <a:defRPr>
                <a:solidFill>
                  <a:schemeClr val="tx1">
                    <a:tint val="75000"/>
                  </a:schemeClr>
                </a:solidFill>
              </a:defRPr>
            </a:lvl6pPr>
            <a:lvl7pPr marL="12529038" indent="0" algn="ctr">
              <a:buNone/>
              <a:defRPr>
                <a:solidFill>
                  <a:schemeClr val="tx1">
                    <a:tint val="75000"/>
                  </a:schemeClr>
                </a:solidFill>
              </a:defRPr>
            </a:lvl7pPr>
            <a:lvl8pPr marL="14617212" indent="0" algn="ctr">
              <a:buNone/>
              <a:defRPr>
                <a:solidFill>
                  <a:schemeClr val="tx1">
                    <a:tint val="75000"/>
                  </a:schemeClr>
                </a:solidFill>
              </a:defRPr>
            </a:lvl8pPr>
            <a:lvl9pPr marL="16705375"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21943782" y="2018340"/>
            <a:ext cx="6810137" cy="43003291"/>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513364" y="2018340"/>
            <a:ext cx="19925956" cy="4300329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390906" y="32386646"/>
            <a:ext cx="25727184" cy="10009989"/>
          </a:xfrm>
        </p:spPr>
        <p:txBody>
          <a:bodyPr anchor="t"/>
          <a:lstStyle>
            <a:lvl1pPr algn="l">
              <a:defRPr sz="18310" b="1" cap="all"/>
            </a:lvl1pPr>
          </a:lstStyle>
          <a:p>
            <a:r>
              <a:rPr lang="it-IT"/>
              <a:t>Fare clic per modificare lo stile del titolo</a:t>
            </a:r>
          </a:p>
        </p:txBody>
      </p:sp>
      <p:sp>
        <p:nvSpPr>
          <p:cNvPr id="3" name="Segnaposto testo 2"/>
          <p:cNvSpPr>
            <a:spLocks noGrp="1"/>
          </p:cNvSpPr>
          <p:nvPr>
            <p:ph type="body" idx="1"/>
          </p:nvPr>
        </p:nvSpPr>
        <p:spPr>
          <a:xfrm>
            <a:off x="2390906" y="21361659"/>
            <a:ext cx="25727184" cy="11024983"/>
          </a:xfrm>
        </p:spPr>
        <p:txBody>
          <a:bodyPr anchor="b"/>
          <a:lstStyle>
            <a:lvl1pPr marL="0" indent="0">
              <a:buNone/>
              <a:defRPr sz="9099">
                <a:solidFill>
                  <a:schemeClr val="tx1">
                    <a:tint val="75000"/>
                  </a:schemeClr>
                </a:solidFill>
              </a:defRPr>
            </a:lvl1pPr>
            <a:lvl2pPr marL="2088173" indent="0">
              <a:buNone/>
              <a:defRPr sz="8203">
                <a:solidFill>
                  <a:schemeClr val="tx1">
                    <a:tint val="75000"/>
                  </a:schemeClr>
                </a:solidFill>
              </a:defRPr>
            </a:lvl2pPr>
            <a:lvl3pPr marL="4176346" indent="0">
              <a:buNone/>
              <a:defRPr sz="7307">
                <a:solidFill>
                  <a:schemeClr val="tx1">
                    <a:tint val="75000"/>
                  </a:schemeClr>
                </a:solidFill>
              </a:defRPr>
            </a:lvl3pPr>
            <a:lvl4pPr marL="6264510" indent="0">
              <a:buNone/>
              <a:defRPr sz="6402">
                <a:solidFill>
                  <a:schemeClr val="tx1">
                    <a:tint val="75000"/>
                  </a:schemeClr>
                </a:solidFill>
              </a:defRPr>
            </a:lvl4pPr>
            <a:lvl5pPr marL="8352683" indent="0">
              <a:buNone/>
              <a:defRPr sz="6402">
                <a:solidFill>
                  <a:schemeClr val="tx1">
                    <a:tint val="75000"/>
                  </a:schemeClr>
                </a:solidFill>
              </a:defRPr>
            </a:lvl5pPr>
            <a:lvl6pPr marL="10440865" indent="0">
              <a:buNone/>
              <a:defRPr sz="6402">
                <a:solidFill>
                  <a:schemeClr val="tx1">
                    <a:tint val="75000"/>
                  </a:schemeClr>
                </a:solidFill>
              </a:defRPr>
            </a:lvl6pPr>
            <a:lvl7pPr marL="12529038" indent="0">
              <a:buNone/>
              <a:defRPr sz="6402">
                <a:solidFill>
                  <a:schemeClr val="tx1">
                    <a:tint val="75000"/>
                  </a:schemeClr>
                </a:solidFill>
              </a:defRPr>
            </a:lvl7pPr>
            <a:lvl8pPr marL="14617212" indent="0">
              <a:buNone/>
              <a:defRPr sz="6402">
                <a:solidFill>
                  <a:schemeClr val="tx1">
                    <a:tint val="75000"/>
                  </a:schemeClr>
                </a:solidFill>
              </a:defRPr>
            </a:lvl8pPr>
            <a:lvl9pPr marL="16705375" indent="0">
              <a:buNone/>
              <a:defRPr sz="6402">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513364" y="11759993"/>
            <a:ext cx="13368046" cy="33261639"/>
          </a:xfrm>
        </p:spPr>
        <p:txBody>
          <a:bodyPr/>
          <a:lstStyle>
            <a:lvl1pPr>
              <a:defRPr sz="12804"/>
            </a:lvl1pPr>
            <a:lvl2pPr>
              <a:defRPr sz="11003"/>
            </a:lvl2pPr>
            <a:lvl3pPr>
              <a:defRPr sz="9099"/>
            </a:lvl3pPr>
            <a:lvl4pPr>
              <a:defRPr sz="8203"/>
            </a:lvl4pPr>
            <a:lvl5pPr>
              <a:defRPr sz="8203"/>
            </a:lvl5pPr>
            <a:lvl6pPr>
              <a:defRPr sz="8203"/>
            </a:lvl6pPr>
            <a:lvl7pPr>
              <a:defRPr sz="8203"/>
            </a:lvl7pPr>
            <a:lvl8pPr>
              <a:defRPr sz="8203"/>
            </a:lvl8pPr>
            <a:lvl9pPr>
              <a:defRPr sz="820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15385865" y="11759993"/>
            <a:ext cx="13368046" cy="33261639"/>
          </a:xfrm>
        </p:spPr>
        <p:txBody>
          <a:bodyPr/>
          <a:lstStyle>
            <a:lvl1pPr>
              <a:defRPr sz="12804"/>
            </a:lvl1pPr>
            <a:lvl2pPr>
              <a:defRPr sz="11003"/>
            </a:lvl2pPr>
            <a:lvl3pPr>
              <a:defRPr sz="9099"/>
            </a:lvl3pPr>
            <a:lvl4pPr>
              <a:defRPr sz="8203"/>
            </a:lvl4pPr>
            <a:lvl5pPr>
              <a:defRPr sz="8203"/>
            </a:lvl5pPr>
            <a:lvl6pPr>
              <a:defRPr sz="8203"/>
            </a:lvl6pPr>
            <a:lvl7pPr>
              <a:defRPr sz="8203"/>
            </a:lvl7pPr>
            <a:lvl8pPr>
              <a:defRPr sz="8203"/>
            </a:lvl8pPr>
            <a:lvl9pPr>
              <a:defRPr sz="820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1513365" y="11281659"/>
            <a:ext cx="13373303" cy="4701662"/>
          </a:xfrm>
        </p:spPr>
        <p:txBody>
          <a:bodyPr anchor="b"/>
          <a:lstStyle>
            <a:lvl1pPr marL="0" indent="0">
              <a:buNone/>
              <a:defRPr sz="11003" b="1"/>
            </a:lvl1pPr>
            <a:lvl2pPr marL="2088173" indent="0">
              <a:buNone/>
              <a:defRPr sz="9099" b="1"/>
            </a:lvl2pPr>
            <a:lvl3pPr marL="4176346" indent="0">
              <a:buNone/>
              <a:defRPr sz="8203" b="1"/>
            </a:lvl3pPr>
            <a:lvl4pPr marL="6264510" indent="0">
              <a:buNone/>
              <a:defRPr sz="7307" b="1"/>
            </a:lvl4pPr>
            <a:lvl5pPr marL="8352683" indent="0">
              <a:buNone/>
              <a:defRPr sz="7307" b="1"/>
            </a:lvl5pPr>
            <a:lvl6pPr marL="10440865" indent="0">
              <a:buNone/>
              <a:defRPr sz="7307" b="1"/>
            </a:lvl6pPr>
            <a:lvl7pPr marL="12529038" indent="0">
              <a:buNone/>
              <a:defRPr sz="7307" b="1"/>
            </a:lvl7pPr>
            <a:lvl8pPr marL="14617212" indent="0">
              <a:buNone/>
              <a:defRPr sz="7307" b="1"/>
            </a:lvl8pPr>
            <a:lvl9pPr marL="16705375" indent="0">
              <a:buNone/>
              <a:defRPr sz="7307" b="1"/>
            </a:lvl9pPr>
          </a:lstStyle>
          <a:p>
            <a:pPr lvl="0"/>
            <a:r>
              <a:rPr lang="it-IT"/>
              <a:t>Fare clic per modificare stili del testo dello schema</a:t>
            </a:r>
          </a:p>
        </p:txBody>
      </p:sp>
      <p:sp>
        <p:nvSpPr>
          <p:cNvPr id="4" name="Segnaposto contenuto 3"/>
          <p:cNvSpPr>
            <a:spLocks noGrp="1"/>
          </p:cNvSpPr>
          <p:nvPr>
            <p:ph sz="half" idx="2"/>
          </p:nvPr>
        </p:nvSpPr>
        <p:spPr>
          <a:xfrm>
            <a:off x="1513365" y="15983331"/>
            <a:ext cx="13373303" cy="29038305"/>
          </a:xfrm>
        </p:spPr>
        <p:txBody>
          <a:bodyPr/>
          <a:lstStyle>
            <a:lvl1pPr>
              <a:defRPr sz="11003"/>
            </a:lvl1pPr>
            <a:lvl2pPr>
              <a:defRPr sz="9099"/>
            </a:lvl2pPr>
            <a:lvl3pPr>
              <a:defRPr sz="8203"/>
            </a:lvl3pPr>
            <a:lvl4pPr>
              <a:defRPr sz="7307"/>
            </a:lvl4pPr>
            <a:lvl5pPr>
              <a:defRPr sz="7307"/>
            </a:lvl5pPr>
            <a:lvl6pPr>
              <a:defRPr sz="7307"/>
            </a:lvl6pPr>
            <a:lvl7pPr>
              <a:defRPr sz="7307"/>
            </a:lvl7pPr>
            <a:lvl8pPr>
              <a:defRPr sz="7307"/>
            </a:lvl8pPr>
            <a:lvl9pPr>
              <a:defRPr sz="7307"/>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15375357" y="11281659"/>
            <a:ext cx="13378556" cy="4701662"/>
          </a:xfrm>
        </p:spPr>
        <p:txBody>
          <a:bodyPr anchor="b"/>
          <a:lstStyle>
            <a:lvl1pPr marL="0" indent="0">
              <a:buNone/>
              <a:defRPr sz="11003" b="1"/>
            </a:lvl1pPr>
            <a:lvl2pPr marL="2088173" indent="0">
              <a:buNone/>
              <a:defRPr sz="9099" b="1"/>
            </a:lvl2pPr>
            <a:lvl3pPr marL="4176346" indent="0">
              <a:buNone/>
              <a:defRPr sz="8203" b="1"/>
            </a:lvl3pPr>
            <a:lvl4pPr marL="6264510" indent="0">
              <a:buNone/>
              <a:defRPr sz="7307" b="1"/>
            </a:lvl4pPr>
            <a:lvl5pPr marL="8352683" indent="0">
              <a:buNone/>
              <a:defRPr sz="7307" b="1"/>
            </a:lvl5pPr>
            <a:lvl6pPr marL="10440865" indent="0">
              <a:buNone/>
              <a:defRPr sz="7307" b="1"/>
            </a:lvl6pPr>
            <a:lvl7pPr marL="12529038" indent="0">
              <a:buNone/>
              <a:defRPr sz="7307" b="1"/>
            </a:lvl7pPr>
            <a:lvl8pPr marL="14617212" indent="0">
              <a:buNone/>
              <a:defRPr sz="7307" b="1"/>
            </a:lvl8pPr>
            <a:lvl9pPr marL="16705375" indent="0">
              <a:buNone/>
              <a:defRPr sz="7307" b="1"/>
            </a:lvl9pPr>
          </a:lstStyle>
          <a:p>
            <a:pPr lvl="0"/>
            <a:r>
              <a:rPr lang="it-IT"/>
              <a:t>Fare clic per modificare stili del testo dello schema</a:t>
            </a:r>
          </a:p>
        </p:txBody>
      </p:sp>
      <p:sp>
        <p:nvSpPr>
          <p:cNvPr id="6" name="Segnaposto contenuto 5"/>
          <p:cNvSpPr>
            <a:spLocks noGrp="1"/>
          </p:cNvSpPr>
          <p:nvPr>
            <p:ph sz="quarter" idx="4"/>
          </p:nvPr>
        </p:nvSpPr>
        <p:spPr>
          <a:xfrm>
            <a:off x="15375357" y="15983331"/>
            <a:ext cx="13378556" cy="29038305"/>
          </a:xfrm>
        </p:spPr>
        <p:txBody>
          <a:bodyPr/>
          <a:lstStyle>
            <a:lvl1pPr>
              <a:defRPr sz="11003"/>
            </a:lvl1pPr>
            <a:lvl2pPr>
              <a:defRPr sz="9099"/>
            </a:lvl2pPr>
            <a:lvl3pPr>
              <a:defRPr sz="8203"/>
            </a:lvl3pPr>
            <a:lvl4pPr>
              <a:defRPr sz="7307"/>
            </a:lvl4pPr>
            <a:lvl5pPr>
              <a:defRPr sz="7307"/>
            </a:lvl5pPr>
            <a:lvl6pPr>
              <a:defRPr sz="7307"/>
            </a:lvl6pPr>
            <a:lvl7pPr>
              <a:defRPr sz="7307"/>
            </a:lvl7pPr>
            <a:lvl8pPr>
              <a:defRPr sz="7307"/>
            </a:lvl8pPr>
            <a:lvl9pPr>
              <a:defRPr sz="7307"/>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13373" y="2006666"/>
            <a:ext cx="9957725" cy="8539988"/>
          </a:xfrm>
        </p:spPr>
        <p:txBody>
          <a:bodyPr anchor="b"/>
          <a:lstStyle>
            <a:lvl1pPr algn="l">
              <a:defRPr sz="9099" b="1"/>
            </a:lvl1pPr>
          </a:lstStyle>
          <a:p>
            <a:r>
              <a:rPr lang="it-IT"/>
              <a:t>Fare clic per modificare lo stile del titolo</a:t>
            </a:r>
          </a:p>
        </p:txBody>
      </p:sp>
      <p:sp>
        <p:nvSpPr>
          <p:cNvPr id="3" name="Segnaposto contenuto 2"/>
          <p:cNvSpPr>
            <a:spLocks noGrp="1"/>
          </p:cNvSpPr>
          <p:nvPr>
            <p:ph idx="1"/>
          </p:nvPr>
        </p:nvSpPr>
        <p:spPr>
          <a:xfrm>
            <a:off x="11833672" y="2006670"/>
            <a:ext cx="16920247" cy="43014966"/>
          </a:xfrm>
        </p:spPr>
        <p:txBody>
          <a:bodyPr/>
          <a:lstStyle>
            <a:lvl1pPr>
              <a:defRPr sz="14605"/>
            </a:lvl1pPr>
            <a:lvl2pPr>
              <a:defRPr sz="12804"/>
            </a:lvl2pPr>
            <a:lvl3pPr>
              <a:defRPr sz="11003"/>
            </a:lvl3pPr>
            <a:lvl4pPr>
              <a:defRPr sz="9099"/>
            </a:lvl4pPr>
            <a:lvl5pPr>
              <a:defRPr sz="9099"/>
            </a:lvl5pPr>
            <a:lvl6pPr>
              <a:defRPr sz="9099"/>
            </a:lvl6pPr>
            <a:lvl7pPr>
              <a:defRPr sz="9099"/>
            </a:lvl7pPr>
            <a:lvl8pPr>
              <a:defRPr sz="9099"/>
            </a:lvl8pPr>
            <a:lvl9pPr>
              <a:defRPr sz="9099"/>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1513373" y="10546658"/>
            <a:ext cx="9957725" cy="34474978"/>
          </a:xfrm>
        </p:spPr>
        <p:txBody>
          <a:bodyPr/>
          <a:lstStyle>
            <a:lvl1pPr marL="0" indent="0">
              <a:buNone/>
              <a:defRPr sz="6402"/>
            </a:lvl1pPr>
            <a:lvl2pPr marL="2088173" indent="0">
              <a:buNone/>
              <a:defRPr sz="5506"/>
            </a:lvl2pPr>
            <a:lvl3pPr marL="4176346" indent="0">
              <a:buNone/>
              <a:defRPr sz="4601"/>
            </a:lvl3pPr>
            <a:lvl4pPr marL="6264510" indent="0">
              <a:buNone/>
              <a:defRPr sz="4106"/>
            </a:lvl4pPr>
            <a:lvl5pPr marL="8352683" indent="0">
              <a:buNone/>
              <a:defRPr sz="4106"/>
            </a:lvl5pPr>
            <a:lvl6pPr marL="10440865" indent="0">
              <a:buNone/>
              <a:defRPr sz="4106"/>
            </a:lvl6pPr>
            <a:lvl7pPr marL="12529038" indent="0">
              <a:buNone/>
              <a:defRPr sz="4106"/>
            </a:lvl7pPr>
            <a:lvl8pPr marL="14617212" indent="0">
              <a:buNone/>
              <a:defRPr sz="4106"/>
            </a:lvl8pPr>
            <a:lvl9pPr marL="16705375" indent="0">
              <a:buNone/>
              <a:defRPr sz="4106"/>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932606" y="35279960"/>
            <a:ext cx="18160365" cy="4164998"/>
          </a:xfrm>
        </p:spPr>
        <p:txBody>
          <a:bodyPr anchor="b"/>
          <a:lstStyle>
            <a:lvl1pPr algn="l">
              <a:defRPr sz="9099" b="1"/>
            </a:lvl1pPr>
          </a:lstStyle>
          <a:p>
            <a:r>
              <a:rPr lang="it-IT"/>
              <a:t>Fare clic per modificare lo stile del titolo</a:t>
            </a:r>
          </a:p>
        </p:txBody>
      </p:sp>
      <p:sp>
        <p:nvSpPr>
          <p:cNvPr id="3" name="Segnaposto immagine 2"/>
          <p:cNvSpPr>
            <a:spLocks noGrp="1"/>
          </p:cNvSpPr>
          <p:nvPr>
            <p:ph type="pic" idx="1"/>
          </p:nvPr>
        </p:nvSpPr>
        <p:spPr>
          <a:xfrm>
            <a:off x="5932606" y="4503331"/>
            <a:ext cx="18160365" cy="30239970"/>
          </a:xfrm>
        </p:spPr>
        <p:txBody>
          <a:bodyPr/>
          <a:lstStyle>
            <a:lvl1pPr marL="0" indent="0">
              <a:buNone/>
              <a:defRPr sz="14605"/>
            </a:lvl1pPr>
            <a:lvl2pPr marL="2088173" indent="0">
              <a:buNone/>
              <a:defRPr sz="12804"/>
            </a:lvl2pPr>
            <a:lvl3pPr marL="4176346" indent="0">
              <a:buNone/>
              <a:defRPr sz="11003"/>
            </a:lvl3pPr>
            <a:lvl4pPr marL="6264510" indent="0">
              <a:buNone/>
              <a:defRPr sz="9099"/>
            </a:lvl4pPr>
            <a:lvl5pPr marL="8352683" indent="0">
              <a:buNone/>
              <a:defRPr sz="9099"/>
            </a:lvl5pPr>
            <a:lvl6pPr marL="10440865" indent="0">
              <a:buNone/>
              <a:defRPr sz="9099"/>
            </a:lvl6pPr>
            <a:lvl7pPr marL="12529038" indent="0">
              <a:buNone/>
              <a:defRPr sz="9099"/>
            </a:lvl7pPr>
            <a:lvl8pPr marL="14617212" indent="0">
              <a:buNone/>
              <a:defRPr sz="9099"/>
            </a:lvl8pPr>
            <a:lvl9pPr marL="16705375" indent="0">
              <a:buNone/>
              <a:defRPr sz="9099"/>
            </a:lvl9pPr>
          </a:lstStyle>
          <a:p>
            <a:endParaRPr lang="it-IT"/>
          </a:p>
        </p:txBody>
      </p:sp>
      <p:sp>
        <p:nvSpPr>
          <p:cNvPr id="4" name="Segnaposto testo 3"/>
          <p:cNvSpPr>
            <a:spLocks noGrp="1"/>
          </p:cNvSpPr>
          <p:nvPr>
            <p:ph type="body" sz="half" idx="2"/>
          </p:nvPr>
        </p:nvSpPr>
        <p:spPr>
          <a:xfrm>
            <a:off x="5932606" y="39444967"/>
            <a:ext cx="18160365" cy="5914983"/>
          </a:xfrm>
        </p:spPr>
        <p:txBody>
          <a:bodyPr/>
          <a:lstStyle>
            <a:lvl1pPr marL="0" indent="0">
              <a:buNone/>
              <a:defRPr sz="6402"/>
            </a:lvl1pPr>
            <a:lvl2pPr marL="2088173" indent="0">
              <a:buNone/>
              <a:defRPr sz="5506"/>
            </a:lvl2pPr>
            <a:lvl3pPr marL="4176346" indent="0">
              <a:buNone/>
              <a:defRPr sz="4601"/>
            </a:lvl3pPr>
            <a:lvl4pPr marL="6264510" indent="0">
              <a:buNone/>
              <a:defRPr sz="4106"/>
            </a:lvl4pPr>
            <a:lvl5pPr marL="8352683" indent="0">
              <a:buNone/>
              <a:defRPr sz="4106"/>
            </a:lvl5pPr>
            <a:lvl6pPr marL="10440865" indent="0">
              <a:buNone/>
              <a:defRPr sz="4106"/>
            </a:lvl6pPr>
            <a:lvl7pPr marL="12529038" indent="0">
              <a:buNone/>
              <a:defRPr sz="4106"/>
            </a:lvl7pPr>
            <a:lvl8pPr marL="14617212" indent="0">
              <a:buNone/>
              <a:defRPr sz="4106"/>
            </a:lvl8pPr>
            <a:lvl9pPr marL="16705375" indent="0">
              <a:buNone/>
              <a:defRPr sz="4106"/>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16/05/2023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513364" y="2018340"/>
            <a:ext cx="27240548" cy="8399987"/>
          </a:xfrm>
          <a:prstGeom prst="rect">
            <a:avLst/>
          </a:prstGeom>
        </p:spPr>
        <p:txBody>
          <a:bodyPr vert="horz" lIns="417488" tIns="208744" rIns="417488" bIns="208744" rtlCol="0" anchor="ctr">
            <a:normAutofit/>
          </a:bodyPr>
          <a:lstStyle/>
          <a:p>
            <a:r>
              <a:rPr lang="it-IT"/>
              <a:t>Fare clic per modificare lo stile del titolo</a:t>
            </a:r>
          </a:p>
        </p:txBody>
      </p:sp>
      <p:sp>
        <p:nvSpPr>
          <p:cNvPr id="3" name="Segnaposto testo 2"/>
          <p:cNvSpPr>
            <a:spLocks noGrp="1"/>
          </p:cNvSpPr>
          <p:nvPr>
            <p:ph type="body" idx="1"/>
          </p:nvPr>
        </p:nvSpPr>
        <p:spPr>
          <a:xfrm>
            <a:off x="1513364" y="11759993"/>
            <a:ext cx="27240548" cy="33261639"/>
          </a:xfrm>
          <a:prstGeom prst="rect">
            <a:avLst/>
          </a:prstGeom>
        </p:spPr>
        <p:txBody>
          <a:bodyPr vert="horz" lIns="417488" tIns="208744" rIns="417488" bIns="208744"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1513364" y="46713291"/>
            <a:ext cx="7062364" cy="2683331"/>
          </a:xfrm>
          <a:prstGeom prst="rect">
            <a:avLst/>
          </a:prstGeom>
        </p:spPr>
        <p:txBody>
          <a:bodyPr vert="horz" lIns="417488" tIns="208744" rIns="417488" bIns="208744" rtlCol="0" anchor="ctr"/>
          <a:lstStyle>
            <a:lvl1pPr algn="l">
              <a:defRPr sz="5506">
                <a:solidFill>
                  <a:schemeClr val="tx1">
                    <a:tint val="75000"/>
                  </a:schemeClr>
                </a:solidFill>
              </a:defRPr>
            </a:lvl1pPr>
          </a:lstStyle>
          <a:p>
            <a:fld id="{4B6055F8-1D02-4417-9241-55C834FD9970}" type="datetimeFigureOut">
              <a:rPr lang="it-IT" smtClean="0"/>
              <a:pPr/>
              <a:t>16/05/2023</a:t>
            </a:fld>
            <a:endParaRPr lang="it-IT"/>
          </a:p>
        </p:txBody>
      </p:sp>
      <p:sp>
        <p:nvSpPr>
          <p:cNvPr id="5" name="Segnaposto piè di pagina 4"/>
          <p:cNvSpPr>
            <a:spLocks noGrp="1"/>
          </p:cNvSpPr>
          <p:nvPr>
            <p:ph type="ftr" sz="quarter" idx="3"/>
          </p:nvPr>
        </p:nvSpPr>
        <p:spPr>
          <a:xfrm>
            <a:off x="10341321" y="46713291"/>
            <a:ext cx="9584637" cy="2683331"/>
          </a:xfrm>
          <a:prstGeom prst="rect">
            <a:avLst/>
          </a:prstGeom>
        </p:spPr>
        <p:txBody>
          <a:bodyPr vert="horz" lIns="417488" tIns="208744" rIns="417488" bIns="208744" rtlCol="0" anchor="ctr"/>
          <a:lstStyle>
            <a:lvl1pPr algn="ctr">
              <a:defRPr sz="5506">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21691547" y="46713291"/>
            <a:ext cx="7062364" cy="2683331"/>
          </a:xfrm>
          <a:prstGeom prst="rect">
            <a:avLst/>
          </a:prstGeom>
        </p:spPr>
        <p:txBody>
          <a:bodyPr vert="horz" lIns="417488" tIns="208744" rIns="417488" bIns="208744" rtlCol="0" anchor="ctr"/>
          <a:lstStyle>
            <a:lvl1pPr algn="r">
              <a:defRPr sz="5506">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46" rtl="0" eaLnBrk="1" latinLnBrk="0" hangingPunct="1">
        <a:spcBef>
          <a:spcPct val="0"/>
        </a:spcBef>
        <a:buNone/>
        <a:defRPr sz="20111" kern="1200">
          <a:solidFill>
            <a:schemeClr val="tx1"/>
          </a:solidFill>
          <a:latin typeface="+mj-lt"/>
          <a:ea typeface="+mj-ea"/>
          <a:cs typeface="+mj-cs"/>
        </a:defRPr>
      </a:lvl1pPr>
    </p:titleStyle>
    <p:bodyStyle>
      <a:lvl1pPr marL="1566130" indent="-1566130" algn="l" defTabSz="4176346" rtl="0" eaLnBrk="1" latinLnBrk="0" hangingPunct="1">
        <a:spcBef>
          <a:spcPct val="20000"/>
        </a:spcBef>
        <a:buFont typeface="Arial" pitchFamily="34" charset="0"/>
        <a:buChar char="•"/>
        <a:defRPr sz="14605" kern="1200">
          <a:solidFill>
            <a:schemeClr val="tx1"/>
          </a:solidFill>
          <a:latin typeface="+mn-lt"/>
          <a:ea typeface="+mn-ea"/>
          <a:cs typeface="+mn-cs"/>
        </a:defRPr>
      </a:lvl1pPr>
      <a:lvl2pPr marL="3393281" indent="-1305108" algn="l" defTabSz="4176346" rtl="0" eaLnBrk="1" latinLnBrk="0" hangingPunct="1">
        <a:spcBef>
          <a:spcPct val="20000"/>
        </a:spcBef>
        <a:buFont typeface="Arial" pitchFamily="34" charset="0"/>
        <a:buChar char="–"/>
        <a:defRPr sz="12804" kern="1200">
          <a:solidFill>
            <a:schemeClr val="tx1"/>
          </a:solidFill>
          <a:latin typeface="+mn-lt"/>
          <a:ea typeface="+mn-ea"/>
          <a:cs typeface="+mn-cs"/>
        </a:defRPr>
      </a:lvl2pPr>
      <a:lvl3pPr marL="5220433" indent="-1044087" algn="l" defTabSz="4176346" rtl="0" eaLnBrk="1" latinLnBrk="0" hangingPunct="1">
        <a:spcBef>
          <a:spcPct val="20000"/>
        </a:spcBef>
        <a:buFont typeface="Arial" pitchFamily="34" charset="0"/>
        <a:buChar char="•"/>
        <a:defRPr sz="11003" kern="1200">
          <a:solidFill>
            <a:schemeClr val="tx1"/>
          </a:solidFill>
          <a:latin typeface="+mn-lt"/>
          <a:ea typeface="+mn-ea"/>
          <a:cs typeface="+mn-cs"/>
        </a:defRPr>
      </a:lvl3pPr>
      <a:lvl4pPr marL="7308596"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4pPr>
      <a:lvl5pPr marL="9396779"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5pPr>
      <a:lvl6pPr marL="11484952"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6pPr>
      <a:lvl7pPr marL="13573125"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7pPr>
      <a:lvl8pPr marL="15661298"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8pPr>
      <a:lvl9pPr marL="17749462" indent="-1044087" algn="l" defTabSz="4176346" rtl="0" eaLnBrk="1" latinLnBrk="0" hangingPunct="1">
        <a:spcBef>
          <a:spcPct val="20000"/>
        </a:spcBef>
        <a:buFont typeface="Arial" pitchFamily="34" charset="0"/>
        <a:buChar char="•"/>
        <a:defRPr sz="9099" kern="1200">
          <a:solidFill>
            <a:schemeClr val="tx1"/>
          </a:solidFill>
          <a:latin typeface="+mn-lt"/>
          <a:ea typeface="+mn-ea"/>
          <a:cs typeface="+mn-cs"/>
        </a:defRPr>
      </a:lvl9pPr>
    </p:bodyStyle>
    <p:otherStyle>
      <a:defPPr>
        <a:defRPr lang="it-IT"/>
      </a:defPPr>
      <a:lvl1pPr marL="0" algn="l" defTabSz="4176346" rtl="0" eaLnBrk="1" latinLnBrk="0" hangingPunct="1">
        <a:defRPr sz="8203" kern="1200">
          <a:solidFill>
            <a:schemeClr val="tx1"/>
          </a:solidFill>
          <a:latin typeface="+mn-lt"/>
          <a:ea typeface="+mn-ea"/>
          <a:cs typeface="+mn-cs"/>
        </a:defRPr>
      </a:lvl1pPr>
      <a:lvl2pPr marL="2088173" algn="l" defTabSz="4176346" rtl="0" eaLnBrk="1" latinLnBrk="0" hangingPunct="1">
        <a:defRPr sz="8203" kern="1200">
          <a:solidFill>
            <a:schemeClr val="tx1"/>
          </a:solidFill>
          <a:latin typeface="+mn-lt"/>
          <a:ea typeface="+mn-ea"/>
          <a:cs typeface="+mn-cs"/>
        </a:defRPr>
      </a:lvl2pPr>
      <a:lvl3pPr marL="4176346" algn="l" defTabSz="4176346" rtl="0" eaLnBrk="1" latinLnBrk="0" hangingPunct="1">
        <a:defRPr sz="8203" kern="1200">
          <a:solidFill>
            <a:schemeClr val="tx1"/>
          </a:solidFill>
          <a:latin typeface="+mn-lt"/>
          <a:ea typeface="+mn-ea"/>
          <a:cs typeface="+mn-cs"/>
        </a:defRPr>
      </a:lvl3pPr>
      <a:lvl4pPr marL="6264510" algn="l" defTabSz="4176346" rtl="0" eaLnBrk="1" latinLnBrk="0" hangingPunct="1">
        <a:defRPr sz="8203" kern="1200">
          <a:solidFill>
            <a:schemeClr val="tx1"/>
          </a:solidFill>
          <a:latin typeface="+mn-lt"/>
          <a:ea typeface="+mn-ea"/>
          <a:cs typeface="+mn-cs"/>
        </a:defRPr>
      </a:lvl4pPr>
      <a:lvl5pPr marL="8352683" algn="l" defTabSz="4176346" rtl="0" eaLnBrk="1" latinLnBrk="0" hangingPunct="1">
        <a:defRPr sz="8203" kern="1200">
          <a:solidFill>
            <a:schemeClr val="tx1"/>
          </a:solidFill>
          <a:latin typeface="+mn-lt"/>
          <a:ea typeface="+mn-ea"/>
          <a:cs typeface="+mn-cs"/>
        </a:defRPr>
      </a:lvl5pPr>
      <a:lvl6pPr marL="10440865" algn="l" defTabSz="4176346" rtl="0" eaLnBrk="1" latinLnBrk="0" hangingPunct="1">
        <a:defRPr sz="8203" kern="1200">
          <a:solidFill>
            <a:schemeClr val="tx1"/>
          </a:solidFill>
          <a:latin typeface="+mn-lt"/>
          <a:ea typeface="+mn-ea"/>
          <a:cs typeface="+mn-cs"/>
        </a:defRPr>
      </a:lvl6pPr>
      <a:lvl7pPr marL="12529038" algn="l" defTabSz="4176346" rtl="0" eaLnBrk="1" latinLnBrk="0" hangingPunct="1">
        <a:defRPr sz="8203" kern="1200">
          <a:solidFill>
            <a:schemeClr val="tx1"/>
          </a:solidFill>
          <a:latin typeface="+mn-lt"/>
          <a:ea typeface="+mn-ea"/>
          <a:cs typeface="+mn-cs"/>
        </a:defRPr>
      </a:lvl7pPr>
      <a:lvl8pPr marL="14617212" algn="l" defTabSz="4176346" rtl="0" eaLnBrk="1" latinLnBrk="0" hangingPunct="1">
        <a:defRPr sz="8203" kern="1200">
          <a:solidFill>
            <a:schemeClr val="tx1"/>
          </a:solidFill>
          <a:latin typeface="+mn-lt"/>
          <a:ea typeface="+mn-ea"/>
          <a:cs typeface="+mn-cs"/>
        </a:defRPr>
      </a:lvl8pPr>
      <a:lvl9pPr marL="16705375" algn="l" defTabSz="4176346" rtl="0" eaLnBrk="1" latinLnBrk="0" hangingPunct="1">
        <a:defRPr sz="82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pn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image" Target="../media/image2.png"/><Relationship Id="rId9" Type="http://schemas.openxmlformats.org/officeDocument/2006/relationships/image" Target="../media/image6.jpe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ttore 1 13"/>
          <p:cNvCxnSpPr/>
          <p:nvPr/>
        </p:nvCxnSpPr>
        <p:spPr>
          <a:xfrm>
            <a:off x="149332" y="6019984"/>
            <a:ext cx="28203693" cy="0"/>
          </a:xfrm>
          <a:prstGeom prst="line">
            <a:avLst/>
          </a:prstGeom>
        </p:spPr>
        <p:style>
          <a:lnRef idx="3">
            <a:schemeClr val="dk1"/>
          </a:lnRef>
          <a:fillRef idx="0">
            <a:schemeClr val="dk1"/>
          </a:fillRef>
          <a:effectRef idx="2">
            <a:schemeClr val="dk1"/>
          </a:effectRef>
          <a:fontRef idx="minor">
            <a:schemeClr val="tx1"/>
          </a:fontRef>
        </p:style>
      </p:cxnSp>
      <p:sp>
        <p:nvSpPr>
          <p:cNvPr id="17" name="CasellaDiTesto 16"/>
          <p:cNvSpPr txBox="1"/>
          <p:nvPr/>
        </p:nvSpPr>
        <p:spPr bwMode="auto">
          <a:xfrm>
            <a:off x="887282" y="6164413"/>
            <a:ext cx="13537498"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defPPr>
              <a:defRPr lang="it-IT"/>
            </a:defPPr>
            <a:lvl1pPr algn="ctr" defTabSz="2283623" fontAlgn="auto">
              <a:spcBef>
                <a:spcPts val="0"/>
              </a:spcBef>
              <a:spcAft>
                <a:spcPts val="0"/>
              </a:spcAft>
              <a:defRPr sz="4500" b="1" cap="all">
                <a:latin typeface="Times New Roman" pitchFamily="18" charset="0"/>
                <a:cs typeface="Times New Roman" pitchFamily="18" charset="0"/>
              </a:defRPr>
            </a:lvl1pPr>
          </a:lstStyle>
          <a:p>
            <a:r>
              <a:rPr lang="en-US" sz="4498" cap="none" dirty="0"/>
              <a:t>ABSTRACT</a:t>
            </a:r>
          </a:p>
        </p:txBody>
      </p:sp>
      <p:sp>
        <p:nvSpPr>
          <p:cNvPr id="201" name="CasellaDiTesto 200"/>
          <p:cNvSpPr txBox="1"/>
          <p:nvPr/>
        </p:nvSpPr>
        <p:spPr bwMode="auto">
          <a:xfrm>
            <a:off x="758801" y="18592826"/>
            <a:ext cx="13785874"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The IMS Radionuclide Network</a:t>
            </a:r>
          </a:p>
        </p:txBody>
      </p:sp>
      <p:sp>
        <p:nvSpPr>
          <p:cNvPr id="1039" name="Rectangle 15"/>
          <p:cNvSpPr>
            <a:spLocks noChangeArrowheads="1"/>
          </p:cNvSpPr>
          <p:nvPr/>
        </p:nvSpPr>
        <p:spPr bwMode="auto">
          <a:xfrm>
            <a:off x="-35393" y="3125546"/>
            <a:ext cx="184743" cy="1354662"/>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endParaRPr lang="en-US" sz="8203"/>
          </a:p>
        </p:txBody>
      </p:sp>
      <p:sp>
        <p:nvSpPr>
          <p:cNvPr id="1041" name="Rectangle 17"/>
          <p:cNvSpPr>
            <a:spLocks noChangeArrowheads="1"/>
          </p:cNvSpPr>
          <p:nvPr/>
        </p:nvSpPr>
        <p:spPr bwMode="auto">
          <a:xfrm>
            <a:off x="-35393" y="3125546"/>
            <a:ext cx="184743" cy="1354662"/>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endParaRPr lang="en-US" sz="8203"/>
          </a:p>
        </p:txBody>
      </p:sp>
      <p:sp>
        <p:nvSpPr>
          <p:cNvPr id="1043" name="Rectangle 19"/>
          <p:cNvSpPr>
            <a:spLocks noChangeArrowheads="1"/>
          </p:cNvSpPr>
          <p:nvPr/>
        </p:nvSpPr>
        <p:spPr bwMode="auto">
          <a:xfrm>
            <a:off x="-35393" y="3125546"/>
            <a:ext cx="184743" cy="1354662"/>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endParaRPr lang="en-US" sz="8203"/>
          </a:p>
        </p:txBody>
      </p:sp>
      <p:sp>
        <p:nvSpPr>
          <p:cNvPr id="1045" name="Rectangle 21"/>
          <p:cNvSpPr>
            <a:spLocks noChangeArrowheads="1"/>
          </p:cNvSpPr>
          <p:nvPr/>
        </p:nvSpPr>
        <p:spPr bwMode="auto">
          <a:xfrm>
            <a:off x="-35402" y="3664060"/>
            <a:ext cx="1108649" cy="277636"/>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pPr defTabSz="914724" fontAlgn="base">
              <a:spcBef>
                <a:spcPct val="0"/>
              </a:spcBef>
              <a:spcAft>
                <a:spcPct val="0"/>
              </a:spcAft>
            </a:pPr>
            <a:r>
              <a:rPr lang="en-US" sz="1204">
                <a:latin typeface="Arial" pitchFamily="34" charset="0"/>
                <a:ea typeface="Times New Roman" pitchFamily="18" charset="0"/>
                <a:cs typeface="Arial" pitchFamily="34" charset="0"/>
              </a:rPr>
              <a:t>	</a:t>
            </a:r>
            <a:endParaRPr lang="en-US" sz="1801">
              <a:latin typeface="Arial" pitchFamily="34" charset="0"/>
              <a:cs typeface="Arial" pitchFamily="34" charset="0"/>
            </a:endParaRPr>
          </a:p>
        </p:txBody>
      </p:sp>
      <p:sp>
        <p:nvSpPr>
          <p:cNvPr id="1046" name="Rectangle 22"/>
          <p:cNvSpPr>
            <a:spLocks noChangeArrowheads="1"/>
          </p:cNvSpPr>
          <p:nvPr/>
        </p:nvSpPr>
        <p:spPr bwMode="auto">
          <a:xfrm>
            <a:off x="-35398" y="3777788"/>
            <a:ext cx="2128800" cy="507379"/>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pPr defTabSz="914724" fontAlgn="base">
              <a:spcBef>
                <a:spcPct val="0"/>
              </a:spcBef>
              <a:spcAft>
                <a:spcPct val="0"/>
              </a:spcAft>
            </a:pPr>
            <a:r>
              <a:rPr lang="en-US" sz="1204">
                <a:latin typeface="Arial" pitchFamily="34" charset="0"/>
                <a:ea typeface="Times New Roman" pitchFamily="18" charset="0"/>
                <a:cs typeface="Arial" pitchFamily="34" charset="0"/>
              </a:rPr>
              <a:t>		</a:t>
            </a:r>
            <a:r>
              <a:rPr lang="en-US" sz="2697">
                <a:latin typeface="Arial" pitchFamily="34" charset="0"/>
                <a:cs typeface="Arial" pitchFamily="34" charset="0"/>
              </a:rPr>
              <a:t> </a:t>
            </a:r>
            <a:endParaRPr lang="en-US" sz="1801">
              <a:latin typeface="Arial" pitchFamily="34" charset="0"/>
              <a:cs typeface="Arial" pitchFamily="34" charset="0"/>
            </a:endParaRPr>
          </a:p>
        </p:txBody>
      </p:sp>
      <p:sp>
        <p:nvSpPr>
          <p:cNvPr id="1048" name="Rectangle 24"/>
          <p:cNvSpPr>
            <a:spLocks noChangeArrowheads="1"/>
          </p:cNvSpPr>
          <p:nvPr/>
        </p:nvSpPr>
        <p:spPr bwMode="auto">
          <a:xfrm>
            <a:off x="-35393" y="3125546"/>
            <a:ext cx="184743" cy="1354662"/>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endParaRPr lang="en-US" sz="8203"/>
          </a:p>
        </p:txBody>
      </p:sp>
      <p:sp>
        <p:nvSpPr>
          <p:cNvPr id="1050" name="Rectangle 26"/>
          <p:cNvSpPr>
            <a:spLocks noChangeArrowheads="1"/>
          </p:cNvSpPr>
          <p:nvPr/>
        </p:nvSpPr>
        <p:spPr bwMode="auto">
          <a:xfrm>
            <a:off x="-35393" y="3125546"/>
            <a:ext cx="184743" cy="1354662"/>
          </a:xfrm>
          <a:prstGeom prst="rect">
            <a:avLst/>
          </a:prstGeom>
          <a:noFill/>
          <a:ln w="9525">
            <a:noFill/>
            <a:miter lim="800000"/>
            <a:headEnd/>
            <a:tailEnd/>
          </a:ln>
          <a:effectLst/>
        </p:spPr>
        <p:txBody>
          <a:bodyPr vert="horz" wrap="none" lIns="91446" tIns="45718" rIns="91446" bIns="45718" numCol="1" anchor="ctr" anchorCtr="0" compatLnSpc="1">
            <a:prstTxWarp prst="textNoShape">
              <a:avLst/>
            </a:prstTxWarp>
            <a:spAutoFit/>
          </a:bodyPr>
          <a:lstStyle/>
          <a:p>
            <a:endParaRPr lang="en-US" sz="8203"/>
          </a:p>
        </p:txBody>
      </p:sp>
      <p:sp>
        <p:nvSpPr>
          <p:cNvPr id="170" name="CasellaDiTesto 290"/>
          <p:cNvSpPr txBox="1"/>
          <p:nvPr/>
        </p:nvSpPr>
        <p:spPr bwMode="auto">
          <a:xfrm>
            <a:off x="14953928" y="39099070"/>
            <a:ext cx="13568686"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REFERENCES</a:t>
            </a:r>
          </a:p>
        </p:txBody>
      </p:sp>
      <p:sp>
        <p:nvSpPr>
          <p:cNvPr id="35" name="ZoneTexte 34">
            <a:extLst>
              <a:ext uri="{FF2B5EF4-FFF2-40B4-BE49-F238E27FC236}">
                <a16:creationId xmlns:a16="http://schemas.microsoft.com/office/drawing/2014/main" xmlns="" id="{7F656874-DE32-5892-B7E9-6E1BCE8FC830}"/>
              </a:ext>
            </a:extLst>
          </p:cNvPr>
          <p:cNvSpPr txBox="1"/>
          <p:nvPr/>
        </p:nvSpPr>
        <p:spPr>
          <a:xfrm>
            <a:off x="683379" y="19397720"/>
            <a:ext cx="13869863" cy="2860078"/>
          </a:xfrm>
          <a:prstGeom prst="rect">
            <a:avLst/>
          </a:prstGeom>
          <a:noFill/>
        </p:spPr>
        <p:txBody>
          <a:bodyPr wrap="square">
            <a:spAutoFit/>
          </a:bodyPr>
          <a:lstStyle/>
          <a:p>
            <a:pPr algn="just">
              <a:lnSpc>
                <a:spcPct val="150000"/>
              </a:lnSpc>
              <a:spcAft>
                <a:spcPts val="999"/>
              </a:spcAft>
            </a:pPr>
            <a:r>
              <a:rPr lang="en-US" sz="2398" dirty="0">
                <a:latin typeface="Times New Roman" panose="02020603050405020304" pitchFamily="18" charset="0"/>
                <a:ea typeface="Calibri" panose="020F0502020204030204" pitchFamily="34" charset="0"/>
                <a:cs typeface="Times New Roman" panose="02020603050405020304" pitchFamily="18" charset="0"/>
              </a:rPr>
              <a:t>Data were downloaded via the RN toolkit software (V.0.3.5) from the CTBTO website</a:t>
            </a:r>
            <a:r>
              <a:rPr lang="fr-FR" sz="2398" b="1" dirty="0">
                <a:latin typeface="Times New Roman" panose="02020603050405020304" pitchFamily="18" charset="0"/>
                <a:ea typeface="Calibri" panose="020F0502020204030204" pitchFamily="34" charset="0"/>
                <a:cs typeface="Times New Roman" panose="02020603050405020304" pitchFamily="18" charset="0"/>
              </a:rPr>
              <a:t>. </a:t>
            </a:r>
            <a:r>
              <a:rPr lang="en-US" sz="2398" dirty="0" err="1">
                <a:latin typeface="Times New Roman" panose="02020603050405020304" pitchFamily="18" charset="0"/>
                <a:ea typeface="Calibri" panose="020F0502020204030204" pitchFamily="34" charset="0"/>
                <a:cs typeface="Times New Roman" panose="02020603050405020304" pitchFamily="18" charset="0"/>
              </a:rPr>
              <a:t>RNToolkit</a:t>
            </a:r>
            <a:r>
              <a:rPr lang="en-US" sz="2398" dirty="0">
                <a:latin typeface="Times New Roman" panose="02020603050405020304" pitchFamily="18" charset="0"/>
                <a:ea typeface="Calibri" panose="020F0502020204030204" pitchFamily="34" charset="0"/>
                <a:cs typeface="Times New Roman" panose="02020603050405020304" pitchFamily="18" charset="0"/>
              </a:rPr>
              <a:t> is a web software tool to provide CTBTO authorized users fast and easy access to radionuclide detections of the IMS network based on IDC analysis. As an illustration, we present in </a:t>
            </a:r>
            <a:r>
              <a:rPr lang="en-US" sz="2398">
                <a:latin typeface="Times New Roman" panose="02020603050405020304" pitchFamily="18" charset="0"/>
                <a:ea typeface="Calibri" panose="020F0502020204030204" pitchFamily="34" charset="0"/>
                <a:cs typeface="Times New Roman" panose="02020603050405020304" pitchFamily="18" charset="0"/>
              </a:rPr>
              <a:t>(</a:t>
            </a:r>
            <a:r>
              <a:rPr lang="en-US" sz="2398" smtClean="0">
                <a:latin typeface="Times New Roman" panose="02020603050405020304" pitchFamily="18" charset="0"/>
                <a:ea typeface="Calibri" panose="020F0502020204030204" pitchFamily="34" charset="0"/>
                <a:cs typeface="Times New Roman" panose="02020603050405020304" pitchFamily="18" charset="0"/>
              </a:rPr>
              <a:t>Figure.1</a:t>
            </a:r>
            <a:r>
              <a:rPr lang="en-US" sz="2398" dirty="0">
                <a:latin typeface="Times New Roman" panose="02020603050405020304" pitchFamily="18" charset="0"/>
                <a:ea typeface="Calibri" panose="020F0502020204030204" pitchFamily="34" charset="0"/>
                <a:cs typeface="Times New Roman" panose="02020603050405020304" pitchFamily="18" charset="0"/>
              </a:rPr>
              <a:t>) the </a:t>
            </a:r>
            <a:r>
              <a:rPr lang="en-US" sz="2398" dirty="0" err="1">
                <a:latin typeface="Times New Roman" panose="02020603050405020304" pitchFamily="18" charset="0"/>
                <a:ea typeface="Calibri" panose="020F0502020204030204" pitchFamily="34" charset="0"/>
                <a:cs typeface="Times New Roman" panose="02020603050405020304" pitchFamily="18" charset="0"/>
              </a:rPr>
              <a:t>radionucleides</a:t>
            </a:r>
            <a:r>
              <a:rPr lang="en-US" sz="2398" dirty="0">
                <a:latin typeface="Times New Roman" panose="02020603050405020304" pitchFamily="18" charset="0"/>
                <a:ea typeface="Calibri" panose="020F0502020204030204" pitchFamily="34" charset="0"/>
                <a:cs typeface="Times New Roman" panose="02020603050405020304" pitchFamily="18" charset="0"/>
              </a:rPr>
              <a:t> detected at JPP38 Takasaki Gunma Japan. We used the same protocol for all </a:t>
            </a:r>
            <a:r>
              <a:rPr lang="en-US" sz="2398" dirty="0" err="1">
                <a:latin typeface="Times New Roman" panose="02020603050405020304" pitchFamily="18" charset="0"/>
                <a:ea typeface="Calibri" panose="020F0502020204030204" pitchFamily="34" charset="0"/>
                <a:cs typeface="Times New Roman" panose="02020603050405020304" pitchFamily="18" charset="0"/>
              </a:rPr>
              <a:t>Radioncleides</a:t>
            </a:r>
            <a:r>
              <a:rPr lang="en-US" sz="2398" dirty="0">
                <a:latin typeface="Times New Roman" panose="02020603050405020304" pitchFamily="18" charset="0"/>
                <a:ea typeface="Calibri" panose="020F0502020204030204" pitchFamily="34" charset="0"/>
                <a:cs typeface="Times New Roman" panose="02020603050405020304" pitchFamily="18" charset="0"/>
              </a:rPr>
              <a:t> station. </a:t>
            </a:r>
            <a:r>
              <a:rPr lang="fr-FR" sz="2398" dirty="0">
                <a:latin typeface="Times New Roman" panose="02020603050405020304" pitchFamily="18" charset="0"/>
                <a:cs typeface="Times New Roman" panose="02020603050405020304" pitchFamily="18" charset="0"/>
              </a:rPr>
              <a:t>Be-7 </a:t>
            </a:r>
            <a:r>
              <a:rPr lang="fr-FR" sz="2398" dirty="0" err="1">
                <a:latin typeface="Times New Roman" panose="02020603050405020304" pitchFamily="18" charset="0"/>
                <a:cs typeface="Times New Roman" panose="02020603050405020304" pitchFamily="18" charset="0"/>
              </a:rPr>
              <a:t>is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using</a:t>
            </a:r>
            <a:r>
              <a:rPr lang="fr-FR" sz="2398" dirty="0">
                <a:latin typeface="Times New Roman" panose="02020603050405020304" pitchFamily="18" charset="0"/>
                <a:cs typeface="Times New Roman" panose="02020603050405020304" pitchFamily="18" charset="0"/>
              </a:rPr>
              <a:t> for </a:t>
            </a:r>
            <a:r>
              <a:rPr lang="fr-FR" sz="2398" dirty="0" err="1">
                <a:latin typeface="Times New Roman" panose="02020603050405020304" pitchFamily="18" charset="0"/>
                <a:cs typeface="Times New Roman" panose="02020603050405020304" pitchFamily="18" charset="0"/>
              </a:rPr>
              <a:t>quality</a:t>
            </a:r>
            <a:r>
              <a:rPr lang="fr-FR" sz="2398" dirty="0">
                <a:latin typeface="Times New Roman" panose="02020603050405020304" pitchFamily="18" charset="0"/>
                <a:cs typeface="Times New Roman" panose="02020603050405020304" pitchFamily="18" charset="0"/>
              </a:rPr>
              <a:t> control of the IMS station</a:t>
            </a:r>
            <a:endParaRPr lang="fr-FR" sz="2398"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1" name="ZoneTexte 40">
            <a:extLst>
              <a:ext uri="{FF2B5EF4-FFF2-40B4-BE49-F238E27FC236}">
                <a16:creationId xmlns:a16="http://schemas.microsoft.com/office/drawing/2014/main" xmlns="" id="{D91F82FA-CBF5-93BE-F22E-E0AC5AB963FA}"/>
              </a:ext>
            </a:extLst>
          </p:cNvPr>
          <p:cNvSpPr txBox="1"/>
          <p:nvPr/>
        </p:nvSpPr>
        <p:spPr>
          <a:xfrm>
            <a:off x="14953928" y="39845530"/>
            <a:ext cx="13368409" cy="6012543"/>
          </a:xfrm>
          <a:prstGeom prst="rect">
            <a:avLst/>
          </a:prstGeom>
          <a:noFill/>
        </p:spPr>
        <p:txBody>
          <a:bodyPr wrap="square">
            <a:spAutoFit/>
          </a:bodyPr>
          <a:lstStyle/>
          <a:p>
            <a:pPr algn="just">
              <a:lnSpc>
                <a:spcPct val="150000"/>
              </a:lnSpc>
              <a:spcAft>
                <a:spcPts val="999"/>
              </a:spcAft>
              <a:tabLst>
                <a:tab pos="571700" algn="l"/>
              </a:tabLst>
            </a:pPr>
            <a:r>
              <a:rPr lang="en-US" sz="2398" dirty="0">
                <a:latin typeface="Times New Roman" panose="02020603050405020304" pitchFamily="18" charset="0"/>
                <a:ea typeface="Calibri" panose="020F0502020204030204" pitchFamily="34" charset="0"/>
                <a:cs typeface="Times New Roman" panose="02020603050405020304" pitchFamily="18" charset="0"/>
              </a:rPr>
              <a:t>[1] STOEHLKER, Ulrich, NIKKINEN, Mika, et GHEDDOU, </a:t>
            </a:r>
            <a:r>
              <a:rPr lang="en-US" sz="2398" dirty="0" err="1">
                <a:latin typeface="Times New Roman" panose="02020603050405020304" pitchFamily="18" charset="0"/>
                <a:ea typeface="Calibri" panose="020F0502020204030204" pitchFamily="34" charset="0"/>
                <a:cs typeface="Times New Roman" panose="02020603050405020304" pitchFamily="18" charset="0"/>
              </a:rPr>
              <a:t>Abdelhakim</a:t>
            </a:r>
            <a:r>
              <a:rPr lang="en-US" sz="2398" dirty="0">
                <a:latin typeface="Times New Roman" panose="02020603050405020304" pitchFamily="18" charset="0"/>
                <a:ea typeface="Calibri" panose="020F0502020204030204" pitchFamily="34" charset="0"/>
                <a:cs typeface="Times New Roman" panose="02020603050405020304" pitchFamily="18" charset="0"/>
              </a:rPr>
              <a:t>. Detection of radionuclides emitted during the Fukushima nuclear accident with the CTBT radionuclide network. Monitoring research review: Ground-based nuclear explosion monitoring technologies, 2011, p. 715-724.</a:t>
            </a:r>
          </a:p>
          <a:p>
            <a:pPr algn="just">
              <a:lnSpc>
                <a:spcPct val="150000"/>
              </a:lnSpc>
              <a:spcAft>
                <a:spcPts val="999"/>
              </a:spcAft>
              <a:tabLst>
                <a:tab pos="571700" algn="l"/>
              </a:tabLst>
            </a:pPr>
            <a:r>
              <a:rPr lang="en-US" sz="2398" dirty="0">
                <a:latin typeface="Times New Roman" panose="02020603050405020304" pitchFamily="18" charset="0"/>
                <a:ea typeface="Calibri" panose="020F0502020204030204" pitchFamily="34" charset="0"/>
                <a:cs typeface="Times New Roman" panose="02020603050405020304" pitchFamily="18" charset="0"/>
              </a:rPr>
              <a:t>[2] ZÄHRINGER, Matthias et KIRCHNER, Gerald. Nuclide ratios and source identification from high-resolution gamma-ray spectra with Bayesian decision methods. Nuclear Instruments and Methods in Physics Research Section A: Accelerators, Spectrometers, Detectors and Associated Equipment, 2008, vol. 594, no 3, p. 400-406.</a:t>
            </a:r>
          </a:p>
          <a:p>
            <a:pPr algn="just">
              <a:lnSpc>
                <a:spcPct val="150000"/>
              </a:lnSpc>
              <a:spcAft>
                <a:spcPts val="999"/>
              </a:spcAft>
              <a:tabLst>
                <a:tab pos="571700" algn="l"/>
              </a:tabLst>
            </a:pPr>
            <a:r>
              <a:rPr lang="en-US" sz="2398" dirty="0">
                <a:latin typeface="Times New Roman" panose="02020603050405020304" pitchFamily="18" charset="0"/>
                <a:ea typeface="Calibri" panose="020F0502020204030204" pitchFamily="34" charset="0"/>
                <a:cs typeface="Times New Roman" panose="02020603050405020304" pitchFamily="18" charset="0"/>
              </a:rPr>
              <a:t>[3] </a:t>
            </a:r>
            <a:r>
              <a:rPr lang="en-US" sz="2398" dirty="0" err="1">
                <a:latin typeface="Times New Roman" panose="02020603050405020304" pitchFamily="18" charset="0"/>
                <a:ea typeface="Calibri" panose="020F0502020204030204" pitchFamily="34" charset="0"/>
                <a:cs typeface="Times New Roman" panose="02020603050405020304" pitchFamily="18" charset="0"/>
              </a:rPr>
              <a:t>RNToolkit</a:t>
            </a:r>
            <a:r>
              <a:rPr lang="en-US" sz="2398" dirty="0">
                <a:latin typeface="Times New Roman" panose="02020603050405020304" pitchFamily="18" charset="0"/>
                <a:ea typeface="Calibri" panose="020F0502020204030204" pitchFamily="34" charset="0"/>
                <a:cs typeface="Times New Roman" panose="02020603050405020304" pitchFamily="18" charset="0"/>
              </a:rPr>
              <a:t> Software User Tutorial</a:t>
            </a:r>
          </a:p>
          <a:p>
            <a:pPr algn="just">
              <a:lnSpc>
                <a:spcPct val="150000"/>
              </a:lnSpc>
              <a:spcAft>
                <a:spcPts val="999"/>
              </a:spcAft>
              <a:tabLst>
                <a:tab pos="571700" algn="l"/>
              </a:tabLst>
            </a:pPr>
            <a:r>
              <a:rPr lang="en-US" sz="2398" dirty="0">
                <a:latin typeface="Times New Roman" panose="02020603050405020304" pitchFamily="18" charset="0"/>
                <a:ea typeface="Calibri" panose="020F0502020204030204" pitchFamily="34" charset="0"/>
                <a:cs typeface="Times New Roman" panose="02020603050405020304" pitchFamily="18" charset="0"/>
              </a:rPr>
              <a:t>[4] PEPLOW, Douglas E. Specific Gamma-ray dose constants with current emission data. Health Physics, 2020, vol. 118, no 4, p. 402-416.</a:t>
            </a:r>
            <a:endParaRPr lang="fr-FR" sz="2398"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9" name="ZoneTexte 48">
            <a:extLst>
              <a:ext uri="{FF2B5EF4-FFF2-40B4-BE49-F238E27FC236}">
                <a16:creationId xmlns:a16="http://schemas.microsoft.com/office/drawing/2014/main" xmlns="" id="{70C0E303-5E1A-2486-30EA-BDC0A899018E}"/>
              </a:ext>
            </a:extLst>
          </p:cNvPr>
          <p:cNvSpPr txBox="1"/>
          <p:nvPr/>
        </p:nvSpPr>
        <p:spPr>
          <a:xfrm>
            <a:off x="911237" y="7035747"/>
            <a:ext cx="13565831" cy="4391523"/>
          </a:xfrm>
          <a:prstGeom prst="rect">
            <a:avLst/>
          </a:prstGeom>
          <a:noFill/>
        </p:spPr>
        <p:txBody>
          <a:bodyPr wrap="square">
            <a:spAutoFit/>
          </a:bodyPr>
          <a:lstStyle/>
          <a:p>
            <a:pPr algn="just">
              <a:lnSpc>
                <a:spcPct val="150000"/>
              </a:lnSpc>
            </a:pPr>
            <a:r>
              <a:rPr lang="en-US" sz="2398" dirty="0">
                <a:latin typeface="Times New Roman" panose="02020603050405020304" pitchFamily="18" charset="0"/>
                <a:cs typeface="Times New Roman" panose="02020603050405020304" pitchFamily="18" charset="0"/>
              </a:rPr>
              <a:t>Anthropogenic radionuclides have been injected into the atmosphere by nuclear weapons program, nuclear weapons testing, nuclear power plants and uranium mining. In this work, we considered the activity concentrations of anthropogenic radionuclides (Cs-137, Cs-134 and I-131 ) detected in the IMS (International Monitoring System) during 15 Mars 2011 to 30 June 2011.The main objective are to determine the activity concentrations of anthropogenic radionuclides, classify the IMS (Radionuclide) according to the radioelement mapping and establish radioactivity levels in the IMS (Radionuclide) as well as radiological risk </a:t>
            </a:r>
            <a:r>
              <a:rPr lang="en-US" sz="2398" dirty="0" err="1">
                <a:latin typeface="Times New Roman" panose="02020603050405020304" pitchFamily="18" charset="0"/>
                <a:cs typeface="Times New Roman" panose="02020603050405020304" pitchFamily="18" charset="0"/>
              </a:rPr>
              <a:t>assesment</a:t>
            </a:r>
            <a:r>
              <a:rPr lang="en-US" sz="2398" dirty="0">
                <a:latin typeface="Times New Roman" panose="02020603050405020304" pitchFamily="18" charset="0"/>
                <a:cs typeface="Times New Roman" panose="02020603050405020304" pitchFamily="18" charset="0"/>
              </a:rPr>
              <a:t> for workers in </a:t>
            </a:r>
            <a:r>
              <a:rPr lang="en-US" sz="2398">
                <a:latin typeface="Times New Roman" panose="02020603050405020304" pitchFamily="18" charset="0"/>
                <a:cs typeface="Times New Roman" panose="02020603050405020304" pitchFamily="18" charset="0"/>
              </a:rPr>
              <a:t>the </a:t>
            </a:r>
            <a:r>
              <a:rPr lang="en-US" sz="2398" smtClean="0">
                <a:latin typeface="Times New Roman" panose="02020603050405020304" pitchFamily="18" charset="0"/>
                <a:cs typeface="Times New Roman" panose="02020603050405020304" pitchFamily="18" charset="0"/>
              </a:rPr>
              <a:t>IMS.</a:t>
            </a:r>
            <a:endParaRPr lang="en-US" sz="2398" dirty="0">
              <a:latin typeface="Times New Roman" panose="02020603050405020304" pitchFamily="18" charset="0"/>
              <a:cs typeface="Times New Roman" panose="02020603050405020304" pitchFamily="18" charset="0"/>
            </a:endParaRPr>
          </a:p>
          <a:p>
            <a:pPr algn="just">
              <a:lnSpc>
                <a:spcPct val="115000"/>
              </a:lnSpc>
              <a:spcAft>
                <a:spcPts val="999"/>
              </a:spcAft>
            </a:pPr>
            <a:endParaRPr lang="fr-FR" sz="2398"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asellaDiTesto 164">
            <a:extLst>
              <a:ext uri="{FF2B5EF4-FFF2-40B4-BE49-F238E27FC236}">
                <a16:creationId xmlns:a16="http://schemas.microsoft.com/office/drawing/2014/main" xmlns="" id="{C79B26CF-DBFE-E99F-F393-5D7823CED3F5}"/>
              </a:ext>
            </a:extLst>
          </p:cNvPr>
          <p:cNvSpPr txBox="1"/>
          <p:nvPr/>
        </p:nvSpPr>
        <p:spPr bwMode="auto">
          <a:xfrm>
            <a:off x="322893" y="37684915"/>
            <a:ext cx="13537508" cy="784510"/>
          </a:xfrm>
          <a:prstGeom prst="rect">
            <a:avLst/>
          </a:prstGeom>
          <a:solidFill>
            <a:schemeClr val="accent6">
              <a:lumMod val="60000"/>
              <a:lumOff val="40000"/>
            </a:schemeClr>
          </a:solidFill>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RESULTS AND DISCUSSIONS</a:t>
            </a:r>
          </a:p>
        </p:txBody>
      </p:sp>
      <p:sp>
        <p:nvSpPr>
          <p:cNvPr id="6" name="CasellaDiTesto 190">
            <a:extLst>
              <a:ext uri="{FF2B5EF4-FFF2-40B4-BE49-F238E27FC236}">
                <a16:creationId xmlns:a16="http://schemas.microsoft.com/office/drawing/2014/main" xmlns="" id="{0528CD7E-AB63-4D77-46EE-4698B2C70916}"/>
              </a:ext>
            </a:extLst>
          </p:cNvPr>
          <p:cNvSpPr txBox="1"/>
          <p:nvPr/>
        </p:nvSpPr>
        <p:spPr bwMode="auto">
          <a:xfrm>
            <a:off x="14953928" y="35259410"/>
            <a:ext cx="13506329"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CONCLUSION</a:t>
            </a:r>
          </a:p>
        </p:txBody>
      </p:sp>
      <p:sp>
        <p:nvSpPr>
          <p:cNvPr id="7" name="ZoneTexte 6">
            <a:extLst>
              <a:ext uri="{FF2B5EF4-FFF2-40B4-BE49-F238E27FC236}">
                <a16:creationId xmlns:a16="http://schemas.microsoft.com/office/drawing/2014/main" xmlns="" id="{612C6F66-5E5F-DD80-7265-A2204321D71A}"/>
              </a:ext>
            </a:extLst>
          </p:cNvPr>
          <p:cNvSpPr txBox="1"/>
          <p:nvPr/>
        </p:nvSpPr>
        <p:spPr>
          <a:xfrm>
            <a:off x="14978336" y="36121657"/>
            <a:ext cx="13495280" cy="2860078"/>
          </a:xfrm>
          <a:prstGeom prst="rect">
            <a:avLst/>
          </a:prstGeom>
          <a:noFill/>
        </p:spPr>
        <p:txBody>
          <a:bodyPr wrap="square">
            <a:spAutoFit/>
          </a:bodyPr>
          <a:lstStyle/>
          <a:p>
            <a:pPr algn="just">
              <a:lnSpc>
                <a:spcPct val="150000"/>
              </a:lnSpc>
            </a:pPr>
            <a:r>
              <a:rPr lang="en-US" sz="2398" dirty="0">
                <a:latin typeface="Times New Roman" panose="02020603050405020304" pitchFamily="18" charset="0"/>
                <a:ea typeface="Calibri" panose="020F0502020204030204" pitchFamily="34" charset="0"/>
                <a:cs typeface="Times New Roman" panose="02020603050405020304" pitchFamily="18" charset="0"/>
              </a:rPr>
              <a:t>The propose of this study </a:t>
            </a:r>
            <a:r>
              <a:rPr lang="en-US" sz="2398" dirty="0">
                <a:latin typeface="Times New Roman" panose="02020603050405020304" pitchFamily="18" charset="0"/>
                <a:cs typeface="Times New Roman" panose="02020603050405020304" pitchFamily="18" charset="0"/>
              </a:rPr>
              <a:t>are to determine the activities of anthropogenic radionuclides, classify the IMS (Radionuclide) according to the radioelement mapping and establish radioactivity levels in the IMS (Radionuclide) as well as radiological risk </a:t>
            </a:r>
            <a:r>
              <a:rPr lang="en-US" sz="2398" dirty="0" smtClean="0">
                <a:latin typeface="Times New Roman" panose="02020603050405020304" pitchFamily="18" charset="0"/>
                <a:cs typeface="Times New Roman" panose="02020603050405020304" pitchFamily="18" charset="0"/>
              </a:rPr>
              <a:t>assessment. </a:t>
            </a:r>
            <a:r>
              <a:rPr lang="en-US" sz="2398" dirty="0">
                <a:latin typeface="Times New Roman" panose="02020603050405020304" pitchFamily="18" charset="0"/>
                <a:cs typeface="Times New Roman" panose="02020603050405020304" pitchFamily="18" charset="0"/>
              </a:rPr>
              <a:t>The </a:t>
            </a:r>
            <a:r>
              <a:rPr lang="en-US" sz="2398" dirty="0" err="1">
                <a:latin typeface="Times New Roman" panose="02020603050405020304" pitchFamily="18" charset="0"/>
                <a:cs typeface="Times New Roman" panose="02020603050405020304" pitchFamily="18" charset="0"/>
              </a:rPr>
              <a:t>higthest</a:t>
            </a:r>
            <a:r>
              <a:rPr lang="en-US" sz="2398" dirty="0">
                <a:latin typeface="Times New Roman" panose="02020603050405020304" pitchFamily="18" charset="0"/>
                <a:cs typeface="Times New Roman" panose="02020603050405020304" pitchFamily="18" charset="0"/>
              </a:rPr>
              <a:t> activity </a:t>
            </a:r>
            <a:r>
              <a:rPr lang="en-US" sz="2398" dirty="0" smtClean="0">
                <a:latin typeface="Times New Roman" panose="02020603050405020304" pitchFamily="18" charset="0"/>
                <a:cs typeface="Times New Roman" panose="02020603050405020304" pitchFamily="18" charset="0"/>
              </a:rPr>
              <a:t>concentration </a:t>
            </a:r>
            <a:r>
              <a:rPr lang="en-US" sz="2398" dirty="0">
                <a:latin typeface="Times New Roman" panose="02020603050405020304" pitchFamily="18" charset="0"/>
                <a:cs typeface="Times New Roman" panose="02020603050405020304" pitchFamily="18" charset="0"/>
              </a:rPr>
              <a:t>are detected at JPP38 </a:t>
            </a:r>
            <a:r>
              <a:rPr lang="en-US" sz="2398" dirty="0" smtClean="0">
                <a:latin typeface="Times New Roman" panose="02020603050405020304" pitchFamily="18" charset="0"/>
                <a:cs typeface="Times New Roman" panose="02020603050405020304" pitchFamily="18" charset="0"/>
              </a:rPr>
              <a:t>station. The dose received in the </a:t>
            </a:r>
            <a:r>
              <a:rPr lang="en-US" sz="2398" dirty="0" err="1" smtClean="0">
                <a:latin typeface="Times New Roman" panose="02020603050405020304" pitchFamily="18" charset="0"/>
                <a:cs typeface="Times New Roman" panose="02020603050405020304" pitchFamily="18" charset="0"/>
              </a:rPr>
              <a:t>radionucleide</a:t>
            </a:r>
            <a:r>
              <a:rPr lang="en-US" sz="2398" dirty="0" smtClean="0">
                <a:latin typeface="Times New Roman" panose="02020603050405020304" pitchFamily="18" charset="0"/>
                <a:cs typeface="Times New Roman" panose="02020603050405020304" pitchFamily="18" charset="0"/>
              </a:rPr>
              <a:t> </a:t>
            </a:r>
            <a:r>
              <a:rPr lang="en-US" sz="2398" dirty="0">
                <a:latin typeface="Times New Roman" panose="02020603050405020304" pitchFamily="18" charset="0"/>
                <a:cs typeface="Times New Roman" panose="02020603050405020304" pitchFamily="18" charset="0"/>
              </a:rPr>
              <a:t>station</a:t>
            </a:r>
            <a:r>
              <a:rPr lang="en-US" sz="2398" dirty="0" smtClean="0">
                <a:latin typeface="Times New Roman" panose="02020603050405020304" pitchFamily="18" charset="0"/>
                <a:cs typeface="Times New Roman" panose="02020603050405020304" pitchFamily="18" charset="0"/>
              </a:rPr>
              <a:t> (</a:t>
            </a:r>
            <a:r>
              <a:rPr lang="fr-FR" sz="2398" dirty="0"/>
              <a:t>MRP43 and </a:t>
            </a:r>
            <a:r>
              <a:rPr lang="fr-FR" sz="2398" dirty="0" smtClean="0"/>
              <a:t>CMP13)</a:t>
            </a:r>
            <a:r>
              <a:rPr lang="en-US" sz="2398" dirty="0" smtClean="0">
                <a:latin typeface="Times New Roman" panose="02020603050405020304" pitchFamily="18" charset="0"/>
                <a:cs typeface="Times New Roman" panose="02020603050405020304" pitchFamily="18" charset="0"/>
              </a:rPr>
              <a:t> are below1 </a:t>
            </a:r>
            <a:r>
              <a:rPr lang="en-US" sz="2398" dirty="0">
                <a:latin typeface="Times New Roman" panose="02020603050405020304" pitchFamily="18" charset="0"/>
                <a:cs typeface="Times New Roman" panose="02020603050405020304" pitchFamily="18" charset="0"/>
              </a:rPr>
              <a:t>mSv.y</a:t>
            </a:r>
            <a:r>
              <a:rPr lang="en-US" sz="2398" baseline="30000" dirty="0">
                <a:latin typeface="Times New Roman" panose="02020603050405020304" pitchFamily="18" charset="0"/>
                <a:cs typeface="Times New Roman" panose="02020603050405020304" pitchFamily="18" charset="0"/>
              </a:rPr>
              <a:t>-1</a:t>
            </a:r>
            <a:r>
              <a:rPr lang="en-US" sz="2398" dirty="0">
                <a:latin typeface="Times New Roman" panose="02020603050405020304" pitchFamily="18" charset="0"/>
                <a:cs typeface="Times New Roman" panose="02020603050405020304" pitchFamily="18" charset="0"/>
              </a:rPr>
              <a:t> recommended by International Commission on Radiological Protection for members of public.</a:t>
            </a:r>
          </a:p>
        </p:txBody>
      </p:sp>
      <p:sp>
        <p:nvSpPr>
          <p:cNvPr id="12" name="ZoneTexte 11">
            <a:extLst>
              <a:ext uri="{FF2B5EF4-FFF2-40B4-BE49-F238E27FC236}">
                <a16:creationId xmlns:a16="http://schemas.microsoft.com/office/drawing/2014/main" xmlns="" id="{60604338-1AE8-02AF-B691-A14160434CB9}"/>
              </a:ext>
            </a:extLst>
          </p:cNvPr>
          <p:cNvSpPr txBox="1"/>
          <p:nvPr/>
        </p:nvSpPr>
        <p:spPr>
          <a:xfrm>
            <a:off x="18288667" y="15590676"/>
            <a:ext cx="8750867" cy="461345"/>
          </a:xfrm>
          <a:prstGeom prst="rect">
            <a:avLst/>
          </a:prstGeom>
          <a:noFill/>
        </p:spPr>
        <p:txBody>
          <a:bodyPr wrap="square">
            <a:spAutoFit/>
          </a:bodyPr>
          <a:lstStyle/>
          <a:p>
            <a:endParaRPr lang="fr-FR" sz="2398" b="1" i="1" dirty="0">
              <a:solidFill>
                <a:srgbClr val="000000"/>
              </a:solidFill>
              <a:latin typeface="Times New Roman" panose="02020603050405020304" pitchFamily="18" charset="0"/>
              <a:cs typeface="Times New Roman" panose="02020603050405020304" pitchFamily="18" charset="0"/>
            </a:endParaRPr>
          </a:p>
        </p:txBody>
      </p:sp>
      <p:sp>
        <p:nvSpPr>
          <p:cNvPr id="16" name="ZoneTexte 15"/>
          <p:cNvSpPr txBox="1"/>
          <p:nvPr/>
        </p:nvSpPr>
        <p:spPr>
          <a:xfrm>
            <a:off x="8837938" y="3328077"/>
            <a:ext cx="20710643" cy="1936299"/>
          </a:xfrm>
          <a:prstGeom prst="rect">
            <a:avLst/>
          </a:prstGeom>
          <a:noFill/>
        </p:spPr>
        <p:txBody>
          <a:bodyPr wrap="square" rtlCol="0">
            <a:spAutoFit/>
          </a:bodyPr>
          <a:lstStyle/>
          <a:p>
            <a:r>
              <a:rPr lang="fr-FR" sz="1997" dirty="0" err="1" smtClean="0">
                <a:latin typeface="Times New Roman" panose="02020603050405020304" pitchFamily="18" charset="0"/>
                <a:cs typeface="Times New Roman" panose="02020603050405020304" pitchFamily="18" charset="0"/>
              </a:rPr>
              <a:t>Modou</a:t>
            </a:r>
            <a:r>
              <a:rPr lang="fr-FR" sz="1997" smtClean="0">
                <a:latin typeface="Times New Roman" panose="02020603050405020304" pitchFamily="18" charset="0"/>
                <a:cs typeface="Times New Roman" panose="02020603050405020304" pitchFamily="18" charset="0"/>
              </a:rPr>
              <a:t> </a:t>
            </a:r>
            <a:r>
              <a:rPr lang="fr-FR" sz="1997" smtClean="0">
                <a:latin typeface="Times New Roman" panose="02020603050405020304" pitchFamily="18" charset="0"/>
                <a:cs typeface="Times New Roman" panose="02020603050405020304" pitchFamily="18" charset="0"/>
              </a:rPr>
              <a:t>NIANG</a:t>
            </a:r>
            <a:r>
              <a:rPr lang="fr-FR" sz="1997" baseline="30000" smtClean="0">
                <a:latin typeface="Times New Roman" panose="02020603050405020304" pitchFamily="18" charset="0"/>
                <a:cs typeface="Times New Roman" panose="02020603050405020304" pitchFamily="18" charset="0"/>
              </a:rPr>
              <a:t>1,2,4* </a:t>
            </a:r>
            <a:r>
              <a:rPr lang="fr-FR" sz="1997" dirty="0">
                <a:latin typeface="Times New Roman" panose="02020603050405020304" pitchFamily="18" charset="0"/>
                <a:cs typeface="Times New Roman" panose="02020603050405020304" pitchFamily="18" charset="0"/>
              </a:rPr>
              <a:t>Abdelhakim </a:t>
            </a:r>
            <a:r>
              <a:rPr lang="fr-FR" sz="1997" dirty="0" smtClean="0">
                <a:latin typeface="Times New Roman" panose="02020603050405020304" pitchFamily="18" charset="0"/>
                <a:cs typeface="Times New Roman" panose="02020603050405020304" pitchFamily="18" charset="0"/>
              </a:rPr>
              <a:t>Gheddou</a:t>
            </a:r>
            <a:r>
              <a:rPr lang="fr-FR" sz="1997" baseline="30000" dirty="0" smtClean="0">
                <a:latin typeface="Times New Roman" panose="02020603050405020304" pitchFamily="18" charset="0"/>
                <a:cs typeface="Times New Roman" panose="02020603050405020304" pitchFamily="18" charset="0"/>
              </a:rPr>
              <a:t>3</a:t>
            </a:r>
            <a:r>
              <a:rPr lang="fr-FR" sz="1997" dirty="0" smtClean="0">
                <a:latin typeface="Times New Roman" panose="02020603050405020304" pitchFamily="18" charset="0"/>
                <a:cs typeface="Times New Roman" panose="02020603050405020304" pitchFamily="18" charset="0"/>
              </a:rPr>
              <a:t>, </a:t>
            </a:r>
            <a:r>
              <a:rPr lang="fr-FR" sz="1997" dirty="0" err="1" smtClean="0">
                <a:latin typeface="Times New Roman" panose="02020603050405020304" pitchFamily="18" charset="0"/>
                <a:cs typeface="Times New Roman" panose="02020603050405020304" pitchFamily="18" charset="0"/>
              </a:rPr>
              <a:t>Ndeye</a:t>
            </a:r>
            <a:r>
              <a:rPr lang="fr-FR" sz="1997" dirty="0" smtClean="0">
                <a:latin typeface="Times New Roman" panose="02020603050405020304" pitchFamily="18" charset="0"/>
                <a:cs typeface="Times New Roman" panose="02020603050405020304" pitchFamily="18" charset="0"/>
              </a:rPr>
              <a:t> </a:t>
            </a:r>
            <a:r>
              <a:rPr lang="fr-FR" sz="1997" dirty="0" err="1" smtClean="0">
                <a:latin typeface="Times New Roman" panose="02020603050405020304" pitchFamily="18" charset="0"/>
                <a:cs typeface="Times New Roman" panose="02020603050405020304" pitchFamily="18" charset="0"/>
              </a:rPr>
              <a:t>Arame</a:t>
            </a:r>
            <a:r>
              <a:rPr lang="fr-FR" sz="1997" dirty="0" smtClean="0">
                <a:latin typeface="Times New Roman" panose="02020603050405020304" pitchFamily="18" charset="0"/>
                <a:cs typeface="Times New Roman" panose="02020603050405020304" pitchFamily="18" charset="0"/>
              </a:rPr>
              <a:t> BOYE FAYE</a:t>
            </a:r>
            <a:r>
              <a:rPr lang="fr-FR" sz="1997" baseline="30000" dirty="0" smtClean="0">
                <a:latin typeface="Times New Roman" panose="02020603050405020304" pitchFamily="18" charset="0"/>
                <a:cs typeface="Times New Roman" panose="02020603050405020304" pitchFamily="18" charset="0"/>
              </a:rPr>
              <a:t>1,4</a:t>
            </a:r>
          </a:p>
          <a:p>
            <a:r>
              <a:rPr lang="fr-FR" sz="1997" dirty="0" smtClean="0">
                <a:latin typeface="Times New Roman" panose="02020603050405020304" pitchFamily="18" charset="0"/>
                <a:cs typeface="Times New Roman" panose="02020603050405020304" pitchFamily="18" charset="0"/>
              </a:rPr>
              <a:t> </a:t>
            </a:r>
            <a:r>
              <a:rPr lang="fr-FR" sz="1997" baseline="30000" dirty="0">
                <a:latin typeface="Times New Roman" panose="02020603050405020304" pitchFamily="18" charset="0"/>
                <a:cs typeface="Times New Roman" panose="02020603050405020304" pitchFamily="18" charset="0"/>
              </a:rPr>
              <a:t>1</a:t>
            </a:r>
            <a:r>
              <a:rPr lang="fr-FR" sz="1997" dirty="0">
                <a:latin typeface="Times New Roman" panose="02020603050405020304" pitchFamily="18" charset="0"/>
                <a:cs typeface="Times New Roman" panose="02020603050405020304" pitchFamily="18" charset="0"/>
              </a:rPr>
              <a:t> </a:t>
            </a:r>
            <a:r>
              <a:rPr lang="en-US" sz="1997" dirty="0">
                <a:latin typeface="Times New Roman" panose="02020603050405020304" pitchFamily="18" charset="0"/>
                <a:cs typeface="Times New Roman" panose="02020603050405020304" pitchFamily="18" charset="0"/>
              </a:rPr>
              <a:t>Laboratory of Atoms Lasers, Department of Physic, </a:t>
            </a:r>
            <a:r>
              <a:rPr lang="en-US" sz="1997" dirty="0" err="1">
                <a:latin typeface="Times New Roman" panose="02020603050405020304" pitchFamily="18" charset="0"/>
                <a:cs typeface="Times New Roman" panose="02020603050405020304" pitchFamily="18" charset="0"/>
              </a:rPr>
              <a:t>Cheikh</a:t>
            </a:r>
            <a:r>
              <a:rPr lang="en-US" sz="1997" dirty="0">
                <a:latin typeface="Times New Roman" panose="02020603050405020304" pitchFamily="18" charset="0"/>
                <a:cs typeface="Times New Roman" panose="02020603050405020304" pitchFamily="18" charset="0"/>
              </a:rPr>
              <a:t> Anta </a:t>
            </a:r>
            <a:r>
              <a:rPr lang="en-US" sz="1997" dirty="0" err="1">
                <a:latin typeface="Times New Roman" panose="02020603050405020304" pitchFamily="18" charset="0"/>
                <a:cs typeface="Times New Roman" panose="02020603050405020304" pitchFamily="18" charset="0"/>
              </a:rPr>
              <a:t>Diop</a:t>
            </a:r>
            <a:r>
              <a:rPr lang="en-US" sz="1997" dirty="0">
                <a:latin typeface="Times New Roman" panose="02020603050405020304" pitchFamily="18" charset="0"/>
                <a:cs typeface="Times New Roman" panose="02020603050405020304" pitchFamily="18" charset="0"/>
              </a:rPr>
              <a:t> University, Dakar, Senegal</a:t>
            </a:r>
          </a:p>
          <a:p>
            <a:r>
              <a:rPr lang="fr-FR" sz="1997" baseline="30000" dirty="0">
                <a:latin typeface="Times New Roman" panose="02020603050405020304" pitchFamily="18" charset="0"/>
                <a:cs typeface="Times New Roman" panose="02020603050405020304" pitchFamily="18" charset="0"/>
              </a:rPr>
              <a:t> 2 </a:t>
            </a:r>
            <a:r>
              <a:rPr lang="en-US" sz="1997" dirty="0">
                <a:latin typeface="Times New Roman" panose="02020603050405020304" pitchFamily="18" charset="0"/>
                <a:cs typeface="Times New Roman" panose="02020603050405020304" pitchFamily="18" charset="0"/>
              </a:rPr>
              <a:t>Institute of Applied Nuclear Technology (ITNA), </a:t>
            </a:r>
            <a:r>
              <a:rPr lang="en-US" sz="1997" dirty="0" err="1">
                <a:latin typeface="Times New Roman" panose="02020603050405020304" pitchFamily="18" charset="0"/>
                <a:cs typeface="Times New Roman" panose="02020603050405020304" pitchFamily="18" charset="0"/>
              </a:rPr>
              <a:t>Cheikh</a:t>
            </a:r>
            <a:r>
              <a:rPr lang="en-US" sz="1997" dirty="0">
                <a:latin typeface="Times New Roman" panose="02020603050405020304" pitchFamily="18" charset="0"/>
                <a:cs typeface="Times New Roman" panose="02020603050405020304" pitchFamily="18" charset="0"/>
              </a:rPr>
              <a:t> Anta </a:t>
            </a:r>
            <a:r>
              <a:rPr lang="en-US" sz="1997" dirty="0" err="1">
                <a:latin typeface="Times New Roman" panose="02020603050405020304" pitchFamily="18" charset="0"/>
                <a:cs typeface="Times New Roman" panose="02020603050405020304" pitchFamily="18" charset="0"/>
              </a:rPr>
              <a:t>Diop</a:t>
            </a:r>
            <a:r>
              <a:rPr lang="en-US" sz="1997" dirty="0">
                <a:latin typeface="Times New Roman" panose="02020603050405020304" pitchFamily="18" charset="0"/>
                <a:cs typeface="Times New Roman" panose="02020603050405020304" pitchFamily="18" charset="0"/>
              </a:rPr>
              <a:t> University, Dakar, Senegal </a:t>
            </a:r>
            <a:endParaRPr lang="en-US" sz="1997" dirty="0" smtClean="0">
              <a:latin typeface="Times New Roman" panose="02020603050405020304" pitchFamily="18" charset="0"/>
              <a:cs typeface="Times New Roman" panose="02020603050405020304" pitchFamily="18" charset="0"/>
            </a:endParaRPr>
          </a:p>
          <a:p>
            <a:r>
              <a:rPr lang="en-US" sz="1997" dirty="0" smtClean="0">
                <a:latin typeface="Times New Roman" panose="02020603050405020304" pitchFamily="18" charset="0"/>
                <a:cs typeface="Times New Roman" panose="02020603050405020304" pitchFamily="18" charset="0"/>
              </a:rPr>
              <a:t> </a:t>
            </a:r>
            <a:r>
              <a:rPr lang="en-US" sz="1997" baseline="30000" dirty="0" smtClean="0">
                <a:latin typeface="Times New Roman" panose="02020603050405020304" pitchFamily="18" charset="0"/>
                <a:cs typeface="Times New Roman" panose="02020603050405020304" pitchFamily="18" charset="0"/>
              </a:rPr>
              <a:t>3</a:t>
            </a:r>
            <a:r>
              <a:rPr lang="en-US" sz="1997" dirty="0" smtClean="0">
                <a:latin typeface="Times New Roman" panose="02020603050405020304" pitchFamily="18" charset="0"/>
                <a:cs typeface="Times New Roman" panose="02020603050405020304" pitchFamily="18" charset="0"/>
              </a:rPr>
              <a:t> Comprehensive </a:t>
            </a:r>
            <a:r>
              <a:rPr lang="en-US" sz="1997" dirty="0">
                <a:latin typeface="Times New Roman" panose="02020603050405020304" pitchFamily="18" charset="0"/>
                <a:cs typeface="Times New Roman" panose="02020603050405020304" pitchFamily="18" charset="0"/>
              </a:rPr>
              <a:t>Nuclear-Test-Ban Treaty </a:t>
            </a:r>
            <a:r>
              <a:rPr lang="en-US" sz="1997" dirty="0" smtClean="0">
                <a:latin typeface="Times New Roman" panose="02020603050405020304" pitchFamily="18" charset="0"/>
                <a:cs typeface="Times New Roman" panose="02020603050405020304" pitchFamily="18" charset="0"/>
              </a:rPr>
              <a:t>Organization (CTBTO) </a:t>
            </a:r>
          </a:p>
          <a:p>
            <a:r>
              <a:rPr lang="en-US" sz="1997" baseline="30000" dirty="0" smtClean="0">
                <a:latin typeface="Times New Roman" panose="02020603050405020304" pitchFamily="18" charset="0"/>
                <a:cs typeface="Times New Roman" panose="02020603050405020304" pitchFamily="18" charset="0"/>
              </a:rPr>
              <a:t>4</a:t>
            </a:r>
            <a:r>
              <a:rPr lang="en-US" sz="1997" dirty="0" smtClean="0">
                <a:latin typeface="Times New Roman" panose="02020603050405020304" pitchFamily="18" charset="0"/>
                <a:cs typeface="Times New Roman" panose="02020603050405020304" pitchFamily="18" charset="0"/>
              </a:rPr>
              <a:t> Senegalese </a:t>
            </a:r>
            <a:r>
              <a:rPr lang="en-US" sz="1997" dirty="0">
                <a:latin typeface="Times New Roman" panose="02020603050405020304" pitchFamily="18" charset="0"/>
                <a:cs typeface="Times New Roman" panose="02020603050405020304" pitchFamily="18" charset="0"/>
              </a:rPr>
              <a:t>Authority of Radioprotection and Nuclear Safety (ARSN), L/14 Scat </a:t>
            </a:r>
            <a:r>
              <a:rPr lang="en-US" sz="1997" dirty="0" err="1">
                <a:latin typeface="Times New Roman" panose="02020603050405020304" pitchFamily="18" charset="0"/>
                <a:cs typeface="Times New Roman" panose="02020603050405020304" pitchFamily="18" charset="0"/>
              </a:rPr>
              <a:t>Urbam</a:t>
            </a:r>
            <a:r>
              <a:rPr lang="en-US" sz="1997" dirty="0">
                <a:latin typeface="Times New Roman" panose="02020603050405020304" pitchFamily="18" charset="0"/>
                <a:cs typeface="Times New Roman" panose="02020603050405020304" pitchFamily="18" charset="0"/>
              </a:rPr>
              <a:t> </a:t>
            </a:r>
            <a:r>
              <a:rPr lang="en-US" sz="1997" dirty="0" err="1">
                <a:latin typeface="Times New Roman" panose="02020603050405020304" pitchFamily="18" charset="0"/>
                <a:cs typeface="Times New Roman" panose="02020603050405020304" pitchFamily="18" charset="0"/>
              </a:rPr>
              <a:t>Mariste</a:t>
            </a:r>
            <a:r>
              <a:rPr lang="en-US" sz="1997" dirty="0">
                <a:latin typeface="Times New Roman" panose="02020603050405020304" pitchFamily="18" charset="0"/>
                <a:cs typeface="Times New Roman" panose="02020603050405020304" pitchFamily="18" charset="0"/>
              </a:rPr>
              <a:t>, </a:t>
            </a:r>
            <a:r>
              <a:rPr lang="en-US" sz="1997" dirty="0" smtClean="0">
                <a:latin typeface="Times New Roman" panose="02020603050405020304" pitchFamily="18" charset="0"/>
                <a:cs typeface="Times New Roman" panose="02020603050405020304" pitchFamily="18" charset="0"/>
              </a:rPr>
              <a:t>Senegal</a:t>
            </a:r>
          </a:p>
          <a:p>
            <a:r>
              <a:rPr lang="fr-FR" sz="1997" dirty="0" smtClean="0">
                <a:latin typeface="Times New Roman" panose="02020603050405020304" pitchFamily="18" charset="0"/>
                <a:cs typeface="Times New Roman" panose="02020603050405020304" pitchFamily="18" charset="0"/>
              </a:rPr>
              <a:t>Email</a:t>
            </a:r>
            <a:r>
              <a:rPr lang="fr-FR" sz="1997" dirty="0">
                <a:latin typeface="Times New Roman" panose="02020603050405020304" pitchFamily="18" charset="0"/>
                <a:cs typeface="Times New Roman" panose="02020603050405020304" pitchFamily="18" charset="0"/>
              </a:rPr>
              <a:t>:* maloniang24@gmail.com</a:t>
            </a:r>
          </a:p>
        </p:txBody>
      </p:sp>
      <p:sp>
        <p:nvSpPr>
          <p:cNvPr id="50" name="CasellaDiTesto 200"/>
          <p:cNvSpPr txBox="1"/>
          <p:nvPr/>
        </p:nvSpPr>
        <p:spPr bwMode="auto">
          <a:xfrm>
            <a:off x="798570" y="10936141"/>
            <a:ext cx="13883143"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DATA COLLECTION</a:t>
            </a:r>
          </a:p>
        </p:txBody>
      </p:sp>
      <p:sp>
        <p:nvSpPr>
          <p:cNvPr id="4" name="ZoneTexte 3"/>
          <p:cNvSpPr txBox="1"/>
          <p:nvPr/>
        </p:nvSpPr>
        <p:spPr>
          <a:xfrm>
            <a:off x="758806" y="11793789"/>
            <a:ext cx="13794431" cy="6734921"/>
          </a:xfrm>
          <a:prstGeom prst="rect">
            <a:avLst/>
          </a:prstGeom>
          <a:noFill/>
        </p:spPr>
        <p:txBody>
          <a:bodyPr wrap="square" rtlCol="0">
            <a:spAutoFit/>
          </a:bodyPr>
          <a:lstStyle/>
          <a:p>
            <a:pPr algn="just">
              <a:lnSpc>
                <a:spcPct val="150000"/>
              </a:lnSpc>
            </a:pPr>
            <a:r>
              <a:rPr lang="fr-FR" sz="2398" dirty="0">
                <a:latin typeface="Times New Roman" panose="02020603050405020304" pitchFamily="18" charset="0"/>
                <a:cs typeface="Times New Roman" panose="02020603050405020304" pitchFamily="18" charset="0"/>
              </a:rPr>
              <a:t>The </a:t>
            </a:r>
            <a:r>
              <a:rPr lang="fr-FR" sz="2398" dirty="0" err="1">
                <a:latin typeface="Times New Roman" panose="02020603050405020304" pitchFamily="18" charset="0"/>
                <a:cs typeface="Times New Roman" panose="02020603050405020304" pitchFamily="18" charset="0"/>
              </a:rPr>
              <a:t>measurements</a:t>
            </a:r>
            <a:r>
              <a:rPr lang="fr-FR" sz="2398" dirty="0">
                <a:latin typeface="Times New Roman" panose="02020603050405020304" pitchFamily="18" charset="0"/>
                <a:cs typeface="Times New Roman" panose="02020603050405020304" pitchFamily="18" charset="0"/>
              </a:rPr>
              <a:t> of </a:t>
            </a:r>
            <a:r>
              <a:rPr lang="en-US" sz="2398" dirty="0">
                <a:latin typeface="Times New Roman" panose="02020603050405020304" pitchFamily="18" charset="0"/>
                <a:cs typeface="Times New Roman" panose="02020603050405020304" pitchFamily="18" charset="0"/>
              </a:rPr>
              <a:t>activity concentrations were conducted using a high volume air filtration unit operated on a routine methodology from a network of station, which belong to the International Monitoring System (IMS) and is operated by the CTBTO. In the station, 500-1000 m</a:t>
            </a:r>
            <a:r>
              <a:rPr lang="en-US" sz="2398" baseline="30000" dirty="0">
                <a:latin typeface="Times New Roman" panose="02020603050405020304" pitchFamily="18" charset="0"/>
                <a:cs typeface="Times New Roman" panose="02020603050405020304" pitchFamily="18" charset="0"/>
              </a:rPr>
              <a:t>3</a:t>
            </a:r>
            <a:r>
              <a:rPr lang="en-US" sz="2398" dirty="0">
                <a:latin typeface="Times New Roman" panose="02020603050405020304" pitchFamily="18" charset="0"/>
                <a:cs typeface="Times New Roman" panose="02020603050405020304" pitchFamily="18" charset="0"/>
              </a:rPr>
              <a:t>/h of air is continuously filtered by using various types of filter papers. The particulate radionuclides collection efficiency is good, the collectors are designed to catch more than 80 % of particles with diameter larger than 0.2 µm. Each samples was collected during a 24 h period. After sampling 24 h decay period is observed before analyzing samples. In fact, all radionuclides that have a short half-life will be reduced from the analysis. The activity concentrations of </a:t>
            </a:r>
            <a:r>
              <a:rPr lang="en-US" sz="2398" dirty="0" err="1">
                <a:latin typeface="Times New Roman" panose="02020603050405020304" pitchFamily="18" charset="0"/>
                <a:cs typeface="Times New Roman" panose="02020603050405020304" pitchFamily="18" charset="0"/>
              </a:rPr>
              <a:t>radionulcides</a:t>
            </a:r>
            <a:r>
              <a:rPr lang="en-US" sz="2398" dirty="0">
                <a:latin typeface="Times New Roman" panose="02020603050405020304" pitchFamily="18" charset="0"/>
                <a:cs typeface="Times New Roman" panose="02020603050405020304" pitchFamily="18" charset="0"/>
              </a:rPr>
              <a:t> were measured with high-resolution germanium.</a:t>
            </a:r>
          </a:p>
          <a:p>
            <a:pPr algn="just">
              <a:lnSpc>
                <a:spcPct val="150000"/>
              </a:lnSpc>
            </a:pPr>
            <a:r>
              <a:rPr lang="en-US" sz="2398" dirty="0">
                <a:latin typeface="Times New Roman" panose="02020603050405020304" pitchFamily="18" charset="0"/>
                <a:cs typeface="Times New Roman" panose="02020603050405020304" pitchFamily="18" charset="0"/>
              </a:rPr>
              <a:t>The nuclide must emit gamma radiation (to enable detection by the IMS gamma-spectroscopic systems); with a primary gamma energy greater than 50 </a:t>
            </a:r>
            <a:r>
              <a:rPr lang="en-US" sz="2398" dirty="0" err="1">
                <a:latin typeface="Times New Roman" panose="02020603050405020304" pitchFamily="18" charset="0"/>
                <a:cs typeface="Times New Roman" panose="02020603050405020304" pitchFamily="18" charset="0"/>
              </a:rPr>
              <a:t>keV</a:t>
            </a:r>
            <a:r>
              <a:rPr lang="en-US" sz="2398" dirty="0">
                <a:latin typeface="Times New Roman" panose="02020603050405020304" pitchFamily="18" charset="0"/>
                <a:cs typeface="Times New Roman" panose="02020603050405020304" pitchFamily="18" charset="0"/>
              </a:rPr>
              <a:t> (the high-resolution detectors employed in the IMS are relatively insensitive to lower-energy gamma radiation); and with a primary gamma intensity (fraction of decay events which produce the gamma radiation) greater than 0.1%. </a:t>
            </a:r>
          </a:p>
        </p:txBody>
      </p:sp>
      <p:sp>
        <p:nvSpPr>
          <p:cNvPr id="9" name="ZoneTexte 8"/>
          <p:cNvSpPr txBox="1"/>
          <p:nvPr/>
        </p:nvSpPr>
        <p:spPr>
          <a:xfrm>
            <a:off x="640768" y="38351379"/>
            <a:ext cx="12647369" cy="645882"/>
          </a:xfrm>
          <a:prstGeom prst="rect">
            <a:avLst/>
          </a:prstGeom>
          <a:noFill/>
        </p:spPr>
        <p:txBody>
          <a:bodyPr wrap="square" rtlCol="0">
            <a:spAutoFit/>
          </a:bodyPr>
          <a:lstStyle/>
          <a:p>
            <a:pPr algn="just">
              <a:lnSpc>
                <a:spcPct val="150000"/>
              </a:lnSpc>
            </a:pPr>
            <a:r>
              <a:rPr lang="fr-FR" sz="2398" dirty="0">
                <a:latin typeface="Times New Roman" panose="02020603050405020304" pitchFamily="18" charset="0"/>
                <a:cs typeface="Times New Roman" panose="02020603050405020304" pitchFamily="18" charset="0"/>
              </a:rPr>
              <a:t>The </a:t>
            </a:r>
            <a:r>
              <a:rPr lang="fr-FR" sz="2398" b="1" dirty="0" smtClean="0">
                <a:latin typeface="Times New Roman" panose="02020603050405020304" pitchFamily="18" charset="0"/>
                <a:cs typeface="Times New Roman" panose="02020603050405020304" pitchFamily="18" charset="0"/>
              </a:rPr>
              <a:t>Figure.2</a:t>
            </a:r>
            <a:r>
              <a:rPr lang="fr-FR" sz="2398" dirty="0" smtClean="0">
                <a:latin typeface="Times New Roman" panose="02020603050405020304" pitchFamily="18" charset="0"/>
                <a:cs typeface="Times New Roman" panose="02020603050405020304" pitchFamily="18" charset="0"/>
              </a:rPr>
              <a:t> </a:t>
            </a:r>
            <a:r>
              <a:rPr lang="fr-FR" sz="2398" dirty="0">
                <a:latin typeface="Times New Roman" panose="02020603050405020304" pitchFamily="18" charset="0"/>
                <a:cs typeface="Times New Roman" panose="02020603050405020304" pitchFamily="18" charset="0"/>
              </a:rPr>
              <a:t>show the </a:t>
            </a:r>
            <a:r>
              <a:rPr lang="fr-FR" sz="2398" dirty="0" err="1">
                <a:latin typeface="Times New Roman" panose="02020603050405020304" pitchFamily="18" charset="0"/>
                <a:cs typeface="Times New Roman" panose="02020603050405020304" pitchFamily="18" charset="0"/>
              </a:rPr>
              <a:t>radionucleides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detected</a:t>
            </a:r>
            <a:r>
              <a:rPr lang="fr-FR" sz="2398" dirty="0">
                <a:latin typeface="Times New Roman" panose="02020603050405020304" pitchFamily="18" charset="0"/>
                <a:cs typeface="Times New Roman" panose="02020603050405020304" pitchFamily="18" charset="0"/>
              </a:rPr>
              <a:t> in the IMS.</a:t>
            </a:r>
          </a:p>
        </p:txBody>
      </p:sp>
      <p:sp>
        <p:nvSpPr>
          <p:cNvPr id="19" name="ZoneTexte 18"/>
          <p:cNvSpPr txBox="1"/>
          <p:nvPr/>
        </p:nvSpPr>
        <p:spPr>
          <a:xfrm>
            <a:off x="14978336" y="5920682"/>
            <a:ext cx="12505940" cy="29983977"/>
          </a:xfrm>
          <a:prstGeom prst="rect">
            <a:avLst/>
          </a:prstGeom>
          <a:noFill/>
        </p:spPr>
        <p:txBody>
          <a:bodyPr wrap="square" rtlCol="0">
            <a:spAutoFit/>
          </a:bodyPr>
          <a:lstStyle/>
          <a:p>
            <a:pPr algn="just">
              <a:lnSpc>
                <a:spcPct val="150000"/>
              </a:lnSpc>
            </a:pPr>
            <a:r>
              <a:rPr lang="fr-FR" sz="2398" dirty="0" smtClean="0">
                <a:latin typeface="Times New Roman" panose="02020603050405020304" pitchFamily="18" charset="0"/>
                <a:cs typeface="Times New Roman" panose="02020603050405020304" pitchFamily="18" charset="0"/>
              </a:rPr>
              <a:t>The </a:t>
            </a:r>
            <a:r>
              <a:rPr lang="fr-FR" sz="2398" dirty="0" err="1">
                <a:latin typeface="Times New Roman" panose="02020603050405020304" pitchFamily="18" charset="0"/>
                <a:cs typeface="Times New Roman" panose="02020603050405020304" pitchFamily="18" charset="0"/>
              </a:rPr>
              <a:t>higthest</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activity</a:t>
            </a:r>
            <a:r>
              <a:rPr lang="fr-FR" sz="2398" dirty="0">
                <a:latin typeface="Times New Roman" panose="02020603050405020304" pitchFamily="18" charset="0"/>
                <a:cs typeface="Times New Roman" panose="02020603050405020304" pitchFamily="18" charset="0"/>
              </a:rPr>
              <a:t> concentration of Cs-137 (49841,8614 ± 51,1305007) Bq.m</a:t>
            </a:r>
            <a:r>
              <a:rPr lang="fr-FR" sz="2398" baseline="30000" dirty="0">
                <a:latin typeface="Times New Roman" panose="02020603050405020304" pitchFamily="18" charset="0"/>
                <a:cs typeface="Times New Roman" panose="02020603050405020304" pitchFamily="18" charset="0"/>
              </a:rPr>
              <a:t>-3</a:t>
            </a:r>
            <a:r>
              <a:rPr lang="fr-FR" sz="2398" dirty="0" smtClean="0">
                <a:latin typeface="Times New Roman" panose="02020603050405020304" pitchFamily="18" charset="0"/>
                <a:cs typeface="Times New Roman" panose="02020603050405020304" pitchFamily="18" charset="0"/>
              </a:rPr>
              <a:t> </a:t>
            </a:r>
            <a:r>
              <a:rPr lang="fr-FR" sz="2398" dirty="0">
                <a:latin typeface="Times New Roman" panose="02020603050405020304" pitchFamily="18" charset="0"/>
                <a:cs typeface="Times New Roman" panose="02020603050405020304" pitchFamily="18" charset="0"/>
              </a:rPr>
              <a:t>and Cs-134 (43036,0844 ± </a:t>
            </a:r>
            <a:r>
              <a:rPr lang="fr-FR" sz="2398" dirty="0" smtClean="0">
                <a:latin typeface="Times New Roman" panose="02020603050405020304" pitchFamily="18" charset="0"/>
                <a:cs typeface="Times New Roman" panose="02020603050405020304" pitchFamily="18" charset="0"/>
              </a:rPr>
              <a:t>180,105347)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a:t>
            </a:r>
            <a:r>
              <a:rPr lang="fr-FR" sz="2398" dirty="0" smtClean="0">
                <a:latin typeface="Times New Roman" panose="02020603050405020304" pitchFamily="18" charset="0"/>
                <a:cs typeface="Times New Roman" panose="02020603050405020304" pitchFamily="18" charset="0"/>
              </a:rPr>
              <a:t> </a:t>
            </a:r>
            <a:r>
              <a:rPr lang="fr-FR" sz="2398" dirty="0">
                <a:latin typeface="Times New Roman" panose="02020603050405020304" pitchFamily="18" charset="0"/>
                <a:cs typeface="Times New Roman" panose="02020603050405020304" pitchFamily="18" charset="0"/>
              </a:rPr>
              <a:t>are </a:t>
            </a:r>
            <a:r>
              <a:rPr lang="fr-FR" sz="2398" dirty="0" err="1">
                <a:latin typeface="Times New Roman" panose="02020603050405020304" pitchFamily="18" charset="0"/>
                <a:cs typeface="Times New Roman" panose="02020603050405020304" pitchFamily="18" charset="0"/>
              </a:rPr>
              <a:t>detected</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at</a:t>
            </a:r>
            <a:r>
              <a:rPr lang="fr-FR" sz="2398" dirty="0">
                <a:latin typeface="Times New Roman" panose="02020603050405020304" pitchFamily="18" charset="0"/>
                <a:cs typeface="Times New Roman" panose="02020603050405020304" pitchFamily="18" charset="0"/>
              </a:rPr>
              <a:t> JPP38</a:t>
            </a:r>
            <a:r>
              <a:rPr lang="fr-FR" sz="2398" dirty="0"/>
              <a:t> station. </a:t>
            </a:r>
            <a:r>
              <a:rPr lang="fr-FR" sz="2398" dirty="0" err="1"/>
              <a:t>Then</a:t>
            </a:r>
            <a:r>
              <a:rPr lang="fr-FR" sz="2398" dirty="0"/>
              <a:t> I-131 (1312,32329 ± </a:t>
            </a:r>
            <a:r>
              <a:rPr lang="fr-FR" sz="2398" dirty="0" smtClean="0"/>
              <a:t>579,068501</a:t>
            </a:r>
            <a:r>
              <a:rPr lang="fr-FR" sz="2398" dirty="0">
                <a:latin typeface="Times New Roman" panose="02020603050405020304" pitchFamily="18" charset="0"/>
                <a:cs typeface="Times New Roman" panose="02020603050405020304" pitchFamily="18" charset="0"/>
              </a:rPr>
              <a:t>) Bq.m</a:t>
            </a:r>
            <a:r>
              <a:rPr lang="fr-FR" sz="2398" baseline="30000" dirty="0">
                <a:latin typeface="Times New Roman" panose="02020603050405020304" pitchFamily="18" charset="0"/>
                <a:cs typeface="Times New Roman" panose="02020603050405020304" pitchFamily="18" charset="0"/>
              </a:rPr>
              <a:t>-3</a:t>
            </a:r>
            <a:r>
              <a:rPr lang="fr-FR" sz="2398" dirty="0" smtClean="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is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detected</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at</a:t>
            </a:r>
            <a:r>
              <a:rPr lang="fr-FR" sz="2398" dirty="0">
                <a:latin typeface="Times New Roman" panose="02020603050405020304" pitchFamily="18" charset="0"/>
                <a:cs typeface="Times New Roman" panose="02020603050405020304" pitchFamily="18" charset="0"/>
              </a:rPr>
              <a:t> CAP15 station. The ratio Cs-134/Cs-137 </a:t>
            </a:r>
            <a:r>
              <a:rPr lang="fr-FR" sz="2398" dirty="0" err="1">
                <a:latin typeface="Times New Roman" panose="02020603050405020304" pitchFamily="18" charset="0"/>
                <a:cs typeface="Times New Roman" panose="02020603050405020304" pitchFamily="18" charset="0"/>
              </a:rPr>
              <a:t>is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equal</a:t>
            </a:r>
            <a:r>
              <a:rPr lang="fr-FR" sz="2398" dirty="0">
                <a:latin typeface="Times New Roman" panose="02020603050405020304" pitchFamily="18" charset="0"/>
                <a:cs typeface="Times New Roman" panose="02020603050405020304" pitchFamily="18" charset="0"/>
              </a:rPr>
              <a:t> to 0.86. </a:t>
            </a:r>
            <a:r>
              <a:rPr lang="fr-FR" sz="2398" dirty="0" err="1">
                <a:latin typeface="Times New Roman" panose="02020603050405020304" pitchFamily="18" charset="0"/>
                <a:cs typeface="Times New Roman" panose="02020603050405020304" pitchFamily="18" charset="0"/>
              </a:rPr>
              <a:t>It’s</a:t>
            </a:r>
            <a:r>
              <a:rPr lang="fr-FR" sz="2398" dirty="0">
                <a:latin typeface="Times New Roman" panose="02020603050405020304" pitchFamily="18" charset="0"/>
                <a:cs typeface="Times New Roman" panose="02020603050405020304" pitchFamily="18" charset="0"/>
              </a:rPr>
              <a:t> close to 1 </a:t>
            </a:r>
            <a:r>
              <a:rPr lang="fr-FR" sz="2398" dirty="0" err="1">
                <a:latin typeface="Times New Roman" panose="02020603050405020304" pitchFamily="18" charset="0"/>
                <a:cs typeface="Times New Roman" panose="02020603050405020304" pitchFamily="18" charset="0"/>
              </a:rPr>
              <a:t>suggests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that</a:t>
            </a:r>
            <a:r>
              <a:rPr lang="fr-FR" sz="2398" dirty="0">
                <a:latin typeface="Times New Roman" panose="02020603050405020304" pitchFamily="18" charset="0"/>
                <a:cs typeface="Times New Roman" panose="02020603050405020304" pitchFamily="18" charset="0"/>
              </a:rPr>
              <a:t> radioactive </a:t>
            </a:r>
            <a:r>
              <a:rPr lang="fr-FR" sz="2398" dirty="0" err="1">
                <a:latin typeface="Times New Roman" panose="02020603050405020304" pitchFamily="18" charset="0"/>
                <a:cs typeface="Times New Roman" panose="02020603050405020304" pitchFamily="18" charset="0"/>
              </a:rPr>
              <a:t>material</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was</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released</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from</a:t>
            </a:r>
            <a:r>
              <a:rPr lang="fr-FR" sz="2398" dirty="0">
                <a:latin typeface="Times New Roman" panose="02020603050405020304" pitchFamily="18" charset="0"/>
                <a:cs typeface="Times New Roman" panose="02020603050405020304" pitchFamily="18" charset="0"/>
              </a:rPr>
              <a:t> the </a:t>
            </a:r>
            <a:r>
              <a:rPr lang="fr-FR" sz="2398" dirty="0" err="1">
                <a:latin typeface="Times New Roman" panose="02020603050405020304" pitchFamily="18" charset="0"/>
                <a:cs typeface="Times New Roman" panose="02020603050405020304" pitchFamily="18" charset="0"/>
              </a:rPr>
              <a:t>same</a:t>
            </a:r>
            <a:r>
              <a:rPr lang="fr-FR" sz="2398" dirty="0">
                <a:latin typeface="Times New Roman" panose="02020603050405020304" pitchFamily="18" charset="0"/>
                <a:cs typeface="Times New Roman" panose="02020603050405020304" pitchFamily="18" charset="0"/>
              </a:rPr>
              <a:t> type of source </a:t>
            </a:r>
            <a:r>
              <a:rPr lang="fr-FR" sz="2398" dirty="0" err="1">
                <a:latin typeface="Times New Roman" panose="02020603050405020304" pitchFamily="18" charset="0"/>
                <a:cs typeface="Times New Roman" panose="02020603050405020304" pitchFamily="18" charset="0"/>
              </a:rPr>
              <a:t>material</a:t>
            </a:r>
            <a:r>
              <a:rPr lang="fr-FR" sz="2398" dirty="0">
                <a:latin typeface="Times New Roman" panose="02020603050405020304" pitchFamily="18" charset="0"/>
                <a:cs typeface="Times New Roman" panose="02020603050405020304" pitchFamily="18" charset="0"/>
              </a:rPr>
              <a:t>. I suppose </a:t>
            </a:r>
            <a:r>
              <a:rPr lang="fr-FR" sz="2398" dirty="0" err="1">
                <a:latin typeface="Times New Roman" panose="02020603050405020304" pitchFamily="18" charset="0"/>
                <a:cs typeface="Times New Roman" panose="02020603050405020304" pitchFamily="18" charset="0"/>
              </a:rPr>
              <a:t>these</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radionucleides</a:t>
            </a:r>
            <a:r>
              <a:rPr lang="fr-FR" sz="2398" dirty="0">
                <a:latin typeface="Times New Roman" panose="02020603050405020304" pitchFamily="18" charset="0"/>
                <a:cs typeface="Times New Roman" panose="02020603050405020304" pitchFamily="18" charset="0"/>
              </a:rPr>
              <a:t> are </a:t>
            </a:r>
            <a:r>
              <a:rPr lang="fr-FR" sz="2398" dirty="0" err="1">
                <a:latin typeface="Times New Roman" panose="02020603050405020304" pitchFamily="18" charset="0"/>
                <a:cs typeface="Times New Roman" panose="02020603050405020304" pitchFamily="18" charset="0"/>
              </a:rPr>
              <a:t>released</a:t>
            </a:r>
            <a:r>
              <a:rPr lang="fr-FR" sz="2398" dirty="0">
                <a:latin typeface="Times New Roman" panose="02020603050405020304" pitchFamily="18" charset="0"/>
                <a:cs typeface="Times New Roman" panose="02020603050405020304" pitchFamily="18" charset="0"/>
              </a:rPr>
              <a:t> by the Fukushima </a:t>
            </a:r>
            <a:r>
              <a:rPr lang="fr-FR" sz="2398" dirty="0" err="1">
                <a:latin typeface="Times New Roman" panose="02020603050405020304" pitchFamily="18" charset="0"/>
                <a:cs typeface="Times New Roman" panose="02020603050405020304" pitchFamily="18" charset="0"/>
              </a:rPr>
              <a:t>Daiichi</a:t>
            </a:r>
            <a:r>
              <a:rPr lang="fr-FR" sz="2398" dirty="0">
                <a:latin typeface="Times New Roman" panose="02020603050405020304" pitchFamily="18" charset="0"/>
                <a:cs typeface="Times New Roman" panose="02020603050405020304" pitchFamily="18" charset="0"/>
              </a:rPr>
              <a:t> Accident</a:t>
            </a:r>
            <a:r>
              <a:rPr lang="fr-FR" sz="2398" dirty="0" smtClean="0">
                <a:latin typeface="Times New Roman" panose="02020603050405020304" pitchFamily="18" charset="0"/>
                <a:cs typeface="Times New Roman" panose="02020603050405020304" pitchFamily="18" charset="0"/>
              </a:rPr>
              <a:t>.</a:t>
            </a:r>
          </a:p>
          <a:p>
            <a:pPr algn="just">
              <a:lnSpc>
                <a:spcPct val="150000"/>
              </a:lnSpc>
            </a:pPr>
            <a:r>
              <a:rPr lang="fr-FR" sz="2398" dirty="0" smtClean="0">
                <a:latin typeface="Times New Roman" panose="02020603050405020304" pitchFamily="18" charset="0"/>
                <a:cs typeface="Times New Roman" panose="02020603050405020304" pitchFamily="18" charset="0"/>
              </a:rPr>
              <a:t>The first </a:t>
            </a:r>
            <a:r>
              <a:rPr lang="fr-FR" sz="2398" dirty="0" err="1" smtClean="0">
                <a:latin typeface="Times New Roman" panose="02020603050405020304" pitchFamily="18" charset="0"/>
                <a:cs typeface="Times New Roman" panose="02020603050405020304" pitchFamily="18" charset="0"/>
              </a:rPr>
              <a:t>detection</a:t>
            </a:r>
            <a:r>
              <a:rPr lang="fr-FR" sz="2398" dirty="0" smtClean="0">
                <a:latin typeface="Times New Roman" panose="02020603050405020304" pitchFamily="18" charset="0"/>
                <a:cs typeface="Times New Roman" panose="02020603050405020304" pitchFamily="18" charset="0"/>
              </a:rPr>
              <a:t> in </a:t>
            </a:r>
            <a:r>
              <a:rPr lang="fr-FR" sz="2398" dirty="0" err="1" smtClean="0">
                <a:latin typeface="Times New Roman" panose="02020603050405020304" pitchFamily="18" charset="0"/>
                <a:cs typeface="Times New Roman" panose="02020603050405020304" pitchFamily="18" charset="0"/>
              </a:rPr>
              <a:t>africa</a:t>
            </a:r>
            <a:r>
              <a:rPr lang="fr-FR" sz="2398" dirty="0" smtClean="0">
                <a:latin typeface="Times New Roman" panose="02020603050405020304" pitchFamily="18" charset="0"/>
                <a:cs typeface="Times New Roman" panose="02020603050405020304" pitchFamily="18" charset="0"/>
              </a:rPr>
              <a:t> </a:t>
            </a:r>
            <a:r>
              <a:rPr lang="fr-FR" sz="2398" dirty="0" err="1" smtClean="0">
                <a:latin typeface="Times New Roman" panose="02020603050405020304" pitchFamily="18" charset="0"/>
                <a:cs typeface="Times New Roman" panose="02020603050405020304" pitchFamily="18" charset="0"/>
              </a:rPr>
              <a:t>radionucleide</a:t>
            </a:r>
            <a:r>
              <a:rPr lang="fr-FR" sz="2398" dirty="0" smtClean="0">
                <a:latin typeface="Times New Roman" panose="02020603050405020304" pitchFamily="18" charset="0"/>
                <a:cs typeface="Times New Roman" panose="02020603050405020304" pitchFamily="18" charset="0"/>
              </a:rPr>
              <a:t> </a:t>
            </a:r>
            <a:r>
              <a:rPr lang="fr-FR" sz="2398" dirty="0" err="1" smtClean="0">
                <a:latin typeface="Times New Roman" panose="02020603050405020304" pitchFamily="18" charset="0"/>
                <a:cs typeface="Times New Roman" panose="02020603050405020304" pitchFamily="18" charset="0"/>
              </a:rPr>
              <a:t>sation</a:t>
            </a:r>
            <a:r>
              <a:rPr lang="fr-FR" sz="2398" dirty="0" smtClean="0">
                <a:latin typeface="Times New Roman" panose="02020603050405020304" pitchFamily="18" charset="0"/>
                <a:cs typeface="Times New Roman" panose="02020603050405020304" pitchFamily="18" charset="0"/>
              </a:rPr>
              <a:t> </a:t>
            </a:r>
            <a:r>
              <a:rPr lang="fr-FR" sz="2398" dirty="0" err="1" smtClean="0">
                <a:latin typeface="Times New Roman" panose="02020603050405020304" pitchFamily="18" charset="0"/>
                <a:cs typeface="Times New Roman" panose="02020603050405020304" pitchFamily="18" charset="0"/>
              </a:rPr>
              <a:t>was</a:t>
            </a:r>
            <a:r>
              <a:rPr lang="fr-FR" sz="2398" dirty="0" smtClean="0">
                <a:latin typeface="Times New Roman" panose="02020603050405020304" pitchFamily="18" charset="0"/>
                <a:cs typeface="Times New Roman" panose="02020603050405020304" pitchFamily="18" charset="0"/>
              </a:rPr>
              <a:t> </a:t>
            </a:r>
            <a:r>
              <a:rPr lang="fr-FR" sz="2398" dirty="0" err="1" smtClean="0">
                <a:latin typeface="Times New Roman" panose="02020603050405020304" pitchFamily="18" charset="0"/>
                <a:cs typeface="Times New Roman" panose="02020603050405020304" pitchFamily="18" charset="0"/>
              </a:rPr>
              <a:t>reported</a:t>
            </a:r>
            <a:r>
              <a:rPr lang="fr-FR" sz="2398" dirty="0" smtClean="0">
                <a:latin typeface="Times New Roman" panose="02020603050405020304" pitchFamily="18" charset="0"/>
                <a:cs typeface="Times New Roman" panose="02020603050405020304" pitchFamily="18" charset="0"/>
              </a:rPr>
              <a:t> 02/04/2011 and 26/03/2011 </a:t>
            </a:r>
            <a:r>
              <a:rPr lang="fr-FR" sz="2398" dirty="0" err="1" smtClean="0">
                <a:latin typeface="Times New Roman" panose="02020603050405020304" pitchFamily="18" charset="0"/>
                <a:cs typeface="Times New Roman" panose="02020603050405020304" pitchFamily="18" charset="0"/>
              </a:rPr>
              <a:t>respectively</a:t>
            </a:r>
            <a:r>
              <a:rPr lang="fr-FR" sz="2398" dirty="0" smtClean="0">
                <a:latin typeface="Times New Roman" panose="02020603050405020304" pitchFamily="18" charset="0"/>
                <a:cs typeface="Times New Roman" panose="02020603050405020304" pitchFamily="18" charset="0"/>
              </a:rPr>
              <a:t> for CMP13 and MRP43.</a:t>
            </a:r>
            <a:r>
              <a:rPr lang="fr-FR" sz="2398" b="1" dirty="0" smtClean="0">
                <a:latin typeface="Times New Roman" panose="02020603050405020304" pitchFamily="18" charset="0"/>
                <a:cs typeface="Times New Roman" panose="02020603050405020304" pitchFamily="18" charset="0"/>
              </a:rPr>
              <a:t> Figure.3 </a:t>
            </a:r>
            <a:r>
              <a:rPr lang="fr-FR" sz="2398" dirty="0" smtClean="0">
                <a:latin typeface="Times New Roman" panose="02020603050405020304" pitchFamily="18" charset="0"/>
                <a:cs typeface="Times New Roman" panose="02020603050405020304" pitchFamily="18" charset="0"/>
              </a:rPr>
              <a:t>show the collection stop</a:t>
            </a: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endParaRPr lang="fr-FR" sz="2398" dirty="0">
              <a:latin typeface="Times New Roman" panose="02020603050405020304" pitchFamily="18" charset="0"/>
              <a:cs typeface="Times New Roman" panose="02020603050405020304" pitchFamily="18" charset="0"/>
            </a:endParaRPr>
          </a:p>
          <a:p>
            <a:pPr algn="just">
              <a:lnSpc>
                <a:spcPct val="150000"/>
              </a:lnSpc>
            </a:pPr>
            <a:endParaRPr lang="fr-FR" sz="2398" dirty="0" smtClean="0">
              <a:latin typeface="Times New Roman" panose="02020603050405020304" pitchFamily="18" charset="0"/>
              <a:cs typeface="Times New Roman" panose="02020603050405020304" pitchFamily="18" charset="0"/>
            </a:endParaRPr>
          </a:p>
          <a:p>
            <a:pPr algn="just">
              <a:lnSpc>
                <a:spcPct val="150000"/>
              </a:lnSpc>
            </a:pPr>
            <a:r>
              <a:rPr lang="fr-FR" sz="2398" dirty="0" smtClean="0">
                <a:latin typeface="Times New Roman" panose="02020603050405020304" pitchFamily="18" charset="0"/>
                <a:cs typeface="Times New Roman" panose="02020603050405020304" pitchFamily="18" charset="0"/>
              </a:rPr>
              <a:t>The </a:t>
            </a:r>
            <a:r>
              <a:rPr lang="fr-FR" sz="2398" dirty="0" err="1">
                <a:latin typeface="Times New Roman" panose="02020603050405020304" pitchFamily="18" charset="0"/>
                <a:cs typeface="Times New Roman" panose="02020603050405020304" pitchFamily="18" charset="0"/>
              </a:rPr>
              <a:t>mean</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activity</a:t>
            </a:r>
            <a:r>
              <a:rPr lang="fr-FR" sz="2398" dirty="0">
                <a:latin typeface="Times New Roman" panose="02020603050405020304" pitchFamily="18" charset="0"/>
                <a:cs typeface="Times New Roman" panose="02020603050405020304" pitchFamily="18" charset="0"/>
              </a:rPr>
              <a:t> concentration </a:t>
            </a:r>
            <a:r>
              <a:rPr lang="fr-FR" sz="2398" dirty="0" err="1">
                <a:latin typeface="Times New Roman" panose="02020603050405020304" pitchFamily="18" charset="0"/>
                <a:cs typeface="Times New Roman" panose="02020603050405020304" pitchFamily="18" charset="0"/>
              </a:rPr>
              <a:t>detected</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at</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CMP13 </a:t>
            </a:r>
            <a:r>
              <a:rPr lang="fr-FR" sz="2398" dirty="0">
                <a:latin typeface="Times New Roman" panose="02020603050405020304" pitchFamily="18" charset="0"/>
                <a:cs typeface="Times New Roman" panose="02020603050405020304" pitchFamily="18" charset="0"/>
              </a:rPr>
              <a:t>are </a:t>
            </a:r>
            <a:r>
              <a:rPr lang="fr-FR" sz="2398" dirty="0" smtClean="0">
                <a:latin typeface="Times New Roman" panose="02020603050405020304" pitchFamily="18" charset="0"/>
                <a:cs typeface="Times New Roman" panose="02020603050405020304" pitchFamily="18" charset="0"/>
              </a:rPr>
              <a:t>(5.445605045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0.474661794)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(7.256718169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0.543336762)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 </a:t>
            </a:r>
            <a:r>
              <a:rPr lang="fr-FR" sz="2398" dirty="0">
                <a:latin typeface="Times New Roman" panose="02020603050405020304" pitchFamily="18" charset="0"/>
                <a:cs typeface="Times New Roman" panose="02020603050405020304" pitchFamily="18" charset="0"/>
              </a:rPr>
              <a:t> and </a:t>
            </a:r>
            <a:r>
              <a:rPr lang="fr-FR" sz="2398" dirty="0" smtClean="0">
                <a:latin typeface="Times New Roman" panose="02020603050405020304" pitchFamily="18" charset="0"/>
                <a:cs typeface="Times New Roman" panose="02020603050405020304" pitchFamily="18" charset="0"/>
              </a:rPr>
              <a:t>(14.79545456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0.721528916) Bq.m</a:t>
            </a:r>
            <a:r>
              <a:rPr lang="fr-FR" sz="2398" baseline="30000" dirty="0" smtClean="0">
                <a:latin typeface="Times New Roman" panose="02020603050405020304" pitchFamily="18" charset="0"/>
                <a:cs typeface="Times New Roman" panose="02020603050405020304" pitchFamily="18" charset="0"/>
              </a:rPr>
              <a:t>-3 </a:t>
            </a:r>
            <a:r>
              <a:rPr lang="fr-FR" sz="2398" dirty="0" smtClean="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respectively</a:t>
            </a:r>
            <a:r>
              <a:rPr lang="fr-FR" sz="2398" dirty="0">
                <a:latin typeface="Times New Roman" panose="02020603050405020304" pitchFamily="18" charset="0"/>
                <a:cs typeface="Times New Roman" panose="02020603050405020304" pitchFamily="18" charset="0"/>
              </a:rPr>
              <a:t> for Cs-134, Cs-137 and I-131. </a:t>
            </a:r>
            <a:r>
              <a:rPr lang="fr-FR" sz="2398" dirty="0" err="1">
                <a:latin typeface="Times New Roman" panose="02020603050405020304" pitchFamily="18" charset="0"/>
                <a:cs typeface="Times New Roman" panose="02020603050405020304" pitchFamily="18" charset="0"/>
              </a:rPr>
              <a:t>Then</a:t>
            </a:r>
            <a:r>
              <a:rPr lang="fr-FR" sz="2398" dirty="0">
                <a:latin typeface="Times New Roman" panose="02020603050405020304" pitchFamily="18" charset="0"/>
                <a:cs typeface="Times New Roman" panose="02020603050405020304" pitchFamily="18" charset="0"/>
              </a:rPr>
              <a:t> the </a:t>
            </a:r>
            <a:r>
              <a:rPr lang="fr-FR" sz="2398" dirty="0" err="1">
                <a:latin typeface="Times New Roman" panose="02020603050405020304" pitchFamily="18" charset="0"/>
                <a:cs typeface="Times New Roman" panose="02020603050405020304" pitchFamily="18" charset="0"/>
              </a:rPr>
              <a:t>mean</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activity</a:t>
            </a:r>
            <a:r>
              <a:rPr lang="fr-FR" sz="2398" dirty="0">
                <a:latin typeface="Times New Roman" panose="02020603050405020304" pitchFamily="18" charset="0"/>
                <a:cs typeface="Times New Roman" panose="02020603050405020304" pitchFamily="18" charset="0"/>
              </a:rPr>
              <a:t> concentration </a:t>
            </a:r>
            <a:r>
              <a:rPr lang="fr-FR" sz="2398" dirty="0" err="1">
                <a:latin typeface="Times New Roman" panose="02020603050405020304" pitchFamily="18" charset="0"/>
                <a:cs typeface="Times New Roman" panose="02020603050405020304" pitchFamily="18" charset="0"/>
              </a:rPr>
              <a:t>detected</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at</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MRP43 </a:t>
            </a:r>
            <a:r>
              <a:rPr lang="fr-FR" sz="2398" dirty="0">
                <a:latin typeface="Times New Roman" panose="02020603050405020304" pitchFamily="18" charset="0"/>
                <a:cs typeface="Times New Roman" panose="02020603050405020304" pitchFamily="18" charset="0"/>
              </a:rPr>
              <a:t>are </a:t>
            </a:r>
            <a:r>
              <a:rPr lang="fr-FR" sz="2398" dirty="0" smtClean="0">
                <a:latin typeface="Times New Roman" panose="02020603050405020304" pitchFamily="18" charset="0"/>
                <a:cs typeface="Times New Roman" panose="02020603050405020304" pitchFamily="18" charset="0"/>
              </a:rPr>
              <a:t>(36.91158206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0.902377094)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(36.06350396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0.902824553)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a:t>
            </a:r>
            <a:r>
              <a:rPr lang="fr-FR" sz="2398" dirty="0">
                <a:latin typeface="Times New Roman" panose="02020603050405020304" pitchFamily="18" charset="0"/>
                <a:cs typeface="Times New Roman" panose="02020603050405020304" pitchFamily="18" charset="0"/>
              </a:rPr>
              <a:t> and </a:t>
            </a:r>
            <a:r>
              <a:rPr lang="fr-FR" sz="2398" dirty="0" smtClean="0">
                <a:latin typeface="Times New Roman" panose="02020603050405020304" pitchFamily="18" charset="0"/>
                <a:cs typeface="Times New Roman" panose="02020603050405020304" pitchFamily="18" charset="0"/>
              </a:rPr>
              <a:t>(312.5712181 </a:t>
            </a:r>
            <a:r>
              <a:rPr lang="fr-FR" sz="2398" dirty="0">
                <a:latin typeface="Times New Roman" panose="02020603050405020304" pitchFamily="18" charset="0"/>
                <a:cs typeface="Times New Roman" panose="02020603050405020304" pitchFamily="18" charset="0"/>
              </a:rPr>
              <a:t>±  </a:t>
            </a:r>
            <a:r>
              <a:rPr lang="fr-FR" sz="2398" dirty="0" smtClean="0">
                <a:latin typeface="Times New Roman" panose="02020603050405020304" pitchFamily="18" charset="0"/>
                <a:cs typeface="Times New Roman" panose="02020603050405020304" pitchFamily="18" charset="0"/>
              </a:rPr>
              <a:t>6.869309606) </a:t>
            </a:r>
            <a:r>
              <a:rPr lang="fr-FR" sz="2398" dirty="0">
                <a:latin typeface="Times New Roman" panose="02020603050405020304" pitchFamily="18" charset="0"/>
                <a:cs typeface="Times New Roman" panose="02020603050405020304" pitchFamily="18" charset="0"/>
              </a:rPr>
              <a:t>Bq.m</a:t>
            </a:r>
            <a:r>
              <a:rPr lang="fr-FR" sz="2398" baseline="30000" dirty="0">
                <a:latin typeface="Times New Roman" panose="02020603050405020304" pitchFamily="18" charset="0"/>
                <a:cs typeface="Times New Roman" panose="02020603050405020304" pitchFamily="18" charset="0"/>
              </a:rPr>
              <a:t>-3 </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respectively</a:t>
            </a:r>
            <a:r>
              <a:rPr lang="fr-FR" sz="2398" dirty="0">
                <a:latin typeface="Times New Roman" panose="02020603050405020304" pitchFamily="18" charset="0"/>
                <a:cs typeface="Times New Roman" panose="02020603050405020304" pitchFamily="18" charset="0"/>
              </a:rPr>
              <a:t> for Cs-134, Cs-137 and I-131. The ratio Cs-134/Cs-137 are 0.7 and 1.02 </a:t>
            </a:r>
            <a:r>
              <a:rPr lang="fr-FR" sz="2398" dirty="0" err="1">
                <a:latin typeface="Times New Roman" panose="02020603050405020304" pitchFamily="18" charset="0"/>
                <a:cs typeface="Times New Roman" panose="02020603050405020304" pitchFamily="18" charset="0"/>
              </a:rPr>
              <a:t>respectively</a:t>
            </a:r>
            <a:r>
              <a:rPr lang="fr-FR" sz="2398" dirty="0">
                <a:latin typeface="Times New Roman" panose="02020603050405020304" pitchFamily="18" charset="0"/>
                <a:cs typeface="Times New Roman" panose="02020603050405020304" pitchFamily="18" charset="0"/>
              </a:rPr>
              <a:t> for the stations CMP13 and MRP43. I suppose </a:t>
            </a:r>
            <a:r>
              <a:rPr lang="fr-FR" sz="2398" dirty="0" err="1">
                <a:latin typeface="Times New Roman" panose="02020603050405020304" pitchFamily="18" charset="0"/>
                <a:cs typeface="Times New Roman" panose="02020603050405020304" pitchFamily="18" charset="0"/>
              </a:rPr>
              <a:t>these</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radionucleides</a:t>
            </a:r>
            <a:r>
              <a:rPr lang="fr-FR" sz="2398" dirty="0">
                <a:latin typeface="Times New Roman" panose="02020603050405020304" pitchFamily="18" charset="0"/>
                <a:cs typeface="Times New Roman" panose="02020603050405020304" pitchFamily="18" charset="0"/>
              </a:rPr>
              <a:t> are </a:t>
            </a:r>
            <a:r>
              <a:rPr lang="fr-FR" sz="2398" dirty="0" err="1">
                <a:latin typeface="Times New Roman" panose="02020603050405020304" pitchFamily="18" charset="0"/>
                <a:cs typeface="Times New Roman" panose="02020603050405020304" pitchFamily="18" charset="0"/>
              </a:rPr>
              <a:t>released</a:t>
            </a:r>
            <a:r>
              <a:rPr lang="fr-FR" sz="2398" dirty="0">
                <a:latin typeface="Times New Roman" panose="02020603050405020304" pitchFamily="18" charset="0"/>
                <a:cs typeface="Times New Roman" panose="02020603050405020304" pitchFamily="18" charset="0"/>
              </a:rPr>
              <a:t> by the </a:t>
            </a:r>
            <a:r>
              <a:rPr lang="fr-FR" sz="2398" dirty="0" err="1">
                <a:latin typeface="Times New Roman" panose="02020603050405020304" pitchFamily="18" charset="0"/>
                <a:cs typeface="Times New Roman" panose="02020603050405020304" pitchFamily="18" charset="0"/>
              </a:rPr>
              <a:t>same</a:t>
            </a:r>
            <a:r>
              <a:rPr lang="fr-FR" sz="2398" dirty="0">
                <a:latin typeface="Times New Roman" panose="02020603050405020304" pitchFamily="18" charset="0"/>
                <a:cs typeface="Times New Roman" panose="02020603050405020304" pitchFamily="18" charset="0"/>
              </a:rPr>
              <a:t> source. In </a:t>
            </a:r>
            <a:r>
              <a:rPr lang="fr-FR" sz="2398" dirty="0" err="1">
                <a:latin typeface="Times New Roman" panose="02020603050405020304" pitchFamily="18" charset="0"/>
                <a:cs typeface="Times New Roman" panose="02020603050405020304" pitchFamily="18" charset="0"/>
              </a:rPr>
              <a:t>these</a:t>
            </a:r>
            <a:r>
              <a:rPr lang="fr-FR" sz="2398" dirty="0">
                <a:latin typeface="Times New Roman" panose="02020603050405020304" pitchFamily="18" charset="0"/>
                <a:cs typeface="Times New Roman" panose="02020603050405020304" pitchFamily="18" charset="0"/>
              </a:rPr>
              <a:t> country </a:t>
            </a:r>
            <a:r>
              <a:rPr lang="fr-FR" sz="2398" dirty="0" err="1">
                <a:latin typeface="Times New Roman" panose="02020603050405020304" pitchFamily="18" charset="0"/>
                <a:cs typeface="Times New Roman" panose="02020603050405020304" pitchFamily="18" charset="0"/>
              </a:rPr>
              <a:t>they</a:t>
            </a:r>
            <a:r>
              <a:rPr lang="fr-FR" sz="2398" dirty="0">
                <a:latin typeface="Times New Roman" panose="02020603050405020304" pitchFamily="18" charset="0"/>
                <a:cs typeface="Times New Roman" panose="02020603050405020304" pitchFamily="18" charset="0"/>
              </a:rPr>
              <a:t> are not </a:t>
            </a:r>
            <a:r>
              <a:rPr lang="fr-FR" sz="2398" dirty="0" err="1">
                <a:latin typeface="Times New Roman" panose="02020603050405020304" pitchFamily="18" charset="0"/>
                <a:cs typeface="Times New Roman" panose="02020603050405020304" pitchFamily="18" charset="0"/>
              </a:rPr>
              <a:t>nuclear</a:t>
            </a:r>
            <a:r>
              <a:rPr lang="fr-FR" sz="2398" dirty="0">
                <a:latin typeface="Times New Roman" panose="02020603050405020304" pitchFamily="18" charset="0"/>
                <a:cs typeface="Times New Roman" panose="02020603050405020304" pitchFamily="18" charset="0"/>
              </a:rPr>
              <a:t> power plant, in </a:t>
            </a:r>
            <a:r>
              <a:rPr lang="fr-FR" sz="2398" dirty="0" err="1">
                <a:latin typeface="Times New Roman" panose="02020603050405020304" pitchFamily="18" charset="0"/>
                <a:cs typeface="Times New Roman" panose="02020603050405020304" pitchFamily="18" charset="0"/>
              </a:rPr>
              <a:t>fact</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these</a:t>
            </a:r>
            <a:r>
              <a:rPr lang="fr-FR" sz="2398" dirty="0">
                <a:latin typeface="Times New Roman" panose="02020603050405020304" pitchFamily="18" charset="0"/>
                <a:cs typeface="Times New Roman" panose="02020603050405020304" pitchFamily="18" charset="0"/>
              </a:rPr>
              <a:t> fission </a:t>
            </a:r>
            <a:r>
              <a:rPr lang="fr-FR" sz="2398" dirty="0" err="1">
                <a:latin typeface="Times New Roman" panose="02020603050405020304" pitchFamily="18" charset="0"/>
                <a:cs typeface="Times New Roman" panose="02020603050405020304" pitchFamily="18" charset="0"/>
              </a:rPr>
              <a:t>product</a:t>
            </a:r>
            <a:r>
              <a:rPr lang="fr-FR" sz="2398" dirty="0">
                <a:latin typeface="Times New Roman" panose="02020603050405020304" pitchFamily="18" charset="0"/>
                <a:cs typeface="Times New Roman" panose="02020603050405020304" pitchFamily="18" charset="0"/>
              </a:rPr>
              <a:t> can </a:t>
            </a:r>
            <a:r>
              <a:rPr lang="fr-FR" sz="2398" dirty="0" err="1">
                <a:latin typeface="Times New Roman" panose="02020603050405020304" pitchFamily="18" charset="0"/>
                <a:cs typeface="Times New Roman" panose="02020603050405020304" pitchFamily="18" charset="0"/>
              </a:rPr>
              <a:t>be</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released</a:t>
            </a:r>
            <a:r>
              <a:rPr lang="fr-FR" sz="2398" dirty="0">
                <a:latin typeface="Times New Roman" panose="02020603050405020304" pitchFamily="18" charset="0"/>
                <a:cs typeface="Times New Roman" panose="02020603050405020304" pitchFamily="18" charset="0"/>
              </a:rPr>
              <a:t> by the Fukushima </a:t>
            </a:r>
            <a:r>
              <a:rPr lang="fr-FR" sz="2398" dirty="0" err="1">
                <a:latin typeface="Times New Roman" panose="02020603050405020304" pitchFamily="18" charset="0"/>
                <a:cs typeface="Times New Roman" panose="02020603050405020304" pitchFamily="18" charset="0"/>
              </a:rPr>
              <a:t>Daiichi</a:t>
            </a:r>
            <a:r>
              <a:rPr lang="fr-FR" sz="2398" dirty="0">
                <a:latin typeface="Times New Roman" panose="02020603050405020304" pitchFamily="18" charset="0"/>
                <a:cs typeface="Times New Roman" panose="02020603050405020304" pitchFamily="18" charset="0"/>
              </a:rPr>
              <a:t> Accident. </a:t>
            </a:r>
          </a:p>
          <a:p>
            <a:pPr algn="just">
              <a:lnSpc>
                <a:spcPct val="150000"/>
              </a:lnSpc>
            </a:pPr>
            <a:r>
              <a:rPr lang="fr-FR" sz="2398" dirty="0" err="1" smtClean="0">
                <a:latin typeface="Times New Roman" panose="02020603050405020304" pitchFamily="18" charset="0"/>
                <a:cs typeface="Times New Roman" panose="02020603050405020304" pitchFamily="18" charset="0"/>
              </a:rPr>
              <a:t>We</a:t>
            </a:r>
            <a:r>
              <a:rPr lang="fr-FR" sz="2398" dirty="0" smtClean="0">
                <a:latin typeface="Times New Roman" panose="02020603050405020304" pitchFamily="18" charset="0"/>
                <a:cs typeface="Times New Roman" panose="02020603050405020304" pitchFamily="18" charset="0"/>
              </a:rPr>
              <a:t> </a:t>
            </a:r>
            <a:r>
              <a:rPr lang="fr-FR" sz="2398" dirty="0">
                <a:latin typeface="Times New Roman" panose="02020603050405020304" pitchFamily="18" charset="0"/>
                <a:cs typeface="Times New Roman" panose="02020603050405020304" pitchFamily="18" charset="0"/>
              </a:rPr>
              <a:t>are </a:t>
            </a:r>
            <a:r>
              <a:rPr lang="fr-FR" sz="2398" dirty="0" err="1">
                <a:latin typeface="Times New Roman" panose="02020603050405020304" pitchFamily="18" charset="0"/>
                <a:cs typeface="Times New Roman" panose="02020603050405020304" pitchFamily="18" charset="0"/>
              </a:rPr>
              <a:t>used</a:t>
            </a:r>
            <a:r>
              <a:rPr lang="fr-FR" sz="2398" dirty="0">
                <a:latin typeface="Times New Roman" panose="02020603050405020304" pitchFamily="18" charset="0"/>
                <a:cs typeface="Times New Roman" panose="02020603050405020304" pitchFamily="18" charset="0"/>
              </a:rPr>
              <a:t> the </a:t>
            </a:r>
            <a:r>
              <a:rPr lang="fr-FR" sz="2398" dirty="0" err="1">
                <a:latin typeface="Times New Roman" panose="02020603050405020304" pitchFamily="18" charset="0"/>
                <a:cs typeface="Times New Roman" panose="02020603050405020304" pitchFamily="18" charset="0"/>
              </a:rPr>
              <a:t>mean</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activity</a:t>
            </a:r>
            <a:r>
              <a:rPr lang="fr-FR" sz="2398" dirty="0">
                <a:latin typeface="Times New Roman" panose="02020603050405020304" pitchFamily="18" charset="0"/>
                <a:cs typeface="Times New Roman" panose="02020603050405020304" pitchFamily="18" charset="0"/>
              </a:rPr>
              <a:t> concentration of </a:t>
            </a:r>
            <a:r>
              <a:rPr lang="fr-FR" sz="2398" dirty="0" err="1">
                <a:latin typeface="Times New Roman" panose="02020603050405020304" pitchFamily="18" charset="0"/>
                <a:cs typeface="Times New Roman" panose="02020603050405020304" pitchFamily="18" charset="0"/>
              </a:rPr>
              <a:t>these</a:t>
            </a:r>
            <a:r>
              <a:rPr lang="fr-FR" sz="2398" dirty="0">
                <a:latin typeface="Times New Roman" panose="02020603050405020304" pitchFamily="18" charset="0"/>
                <a:cs typeface="Times New Roman" panose="02020603050405020304" pitchFamily="18" charset="0"/>
              </a:rPr>
              <a:t> </a:t>
            </a:r>
            <a:r>
              <a:rPr lang="fr-FR" sz="2398" dirty="0" err="1">
                <a:latin typeface="Times New Roman" panose="02020603050405020304" pitchFamily="18" charset="0"/>
                <a:cs typeface="Times New Roman" panose="02020603050405020304" pitchFamily="18" charset="0"/>
              </a:rPr>
              <a:t>radionucl</a:t>
            </a:r>
            <a:r>
              <a:rPr lang="fr-FR" sz="2398" dirty="0" err="1"/>
              <a:t>eides</a:t>
            </a:r>
            <a:r>
              <a:rPr lang="fr-FR" sz="2398" dirty="0"/>
              <a:t> (Cs-137, Cs-134 and I-131) for </a:t>
            </a:r>
            <a:r>
              <a:rPr lang="fr-FR" sz="2398" dirty="0" err="1"/>
              <a:t>assessment</a:t>
            </a:r>
            <a:r>
              <a:rPr lang="fr-FR" sz="2398" dirty="0"/>
              <a:t> the dose </a:t>
            </a:r>
            <a:r>
              <a:rPr lang="fr-FR" sz="2398" dirty="0" err="1"/>
              <a:t>received</a:t>
            </a:r>
            <a:r>
              <a:rPr lang="fr-FR" sz="2398" dirty="0"/>
              <a:t> by </a:t>
            </a:r>
            <a:r>
              <a:rPr lang="fr-FR" sz="2398" dirty="0" err="1"/>
              <a:t>workers</a:t>
            </a:r>
            <a:r>
              <a:rPr lang="fr-FR" sz="2398" dirty="0"/>
              <a:t> in the CMP13 and </a:t>
            </a:r>
            <a:r>
              <a:rPr lang="fr-FR" sz="2398" dirty="0" smtClean="0"/>
              <a:t>MRP43 station </a:t>
            </a:r>
            <a:r>
              <a:rPr lang="fr-FR" sz="2398" dirty="0"/>
              <a:t>and </a:t>
            </a:r>
            <a:r>
              <a:rPr lang="fr-FR" sz="2398" dirty="0" err="1"/>
              <a:t>member</a:t>
            </a:r>
            <a:r>
              <a:rPr lang="fr-FR" sz="2398" dirty="0"/>
              <a:t> of public </a:t>
            </a:r>
            <a:r>
              <a:rPr lang="fr-FR" sz="2398" dirty="0" err="1"/>
              <a:t>around</a:t>
            </a:r>
            <a:r>
              <a:rPr lang="fr-FR" sz="2398" dirty="0"/>
              <a:t> the station</a:t>
            </a:r>
            <a:r>
              <a:rPr lang="fr-FR" sz="2398" dirty="0" smtClean="0"/>
              <a:t>.</a:t>
            </a:r>
          </a:p>
          <a:p>
            <a:pPr algn="just">
              <a:lnSpc>
                <a:spcPct val="150000"/>
              </a:lnSpc>
            </a:pPr>
            <a:r>
              <a:rPr lang="en-US" sz="2398" dirty="0"/>
              <a:t>In fact, the value of </a:t>
            </a:r>
            <a:r>
              <a:rPr lang="fr-FR" sz="2398" dirty="0" smtClean="0"/>
              <a:t> </a:t>
            </a:r>
            <a:r>
              <a:rPr lang="fr-FR" sz="2398" dirty="0" err="1" smtClean="0"/>
              <a:t>external</a:t>
            </a:r>
            <a:r>
              <a:rPr lang="fr-FR" sz="2398" dirty="0" smtClean="0"/>
              <a:t> dose </a:t>
            </a:r>
            <a:r>
              <a:rPr lang="fr-FR" sz="2398" dirty="0" err="1" smtClean="0"/>
              <a:t>received</a:t>
            </a:r>
            <a:r>
              <a:rPr lang="fr-FR" sz="2398" dirty="0" smtClean="0"/>
              <a:t> are 8.171 10</a:t>
            </a:r>
            <a:r>
              <a:rPr lang="fr-FR" sz="2398" baseline="30000" dirty="0" smtClean="0"/>
              <a:t>-7</a:t>
            </a:r>
            <a:r>
              <a:rPr lang="fr-FR" sz="2398" dirty="0" smtClean="0"/>
              <a:t> mSv.y</a:t>
            </a:r>
            <a:r>
              <a:rPr lang="fr-FR" sz="2398" baseline="30000" dirty="0" smtClean="0"/>
              <a:t>-1</a:t>
            </a:r>
            <a:r>
              <a:rPr lang="fr-FR" sz="2398" dirty="0" smtClean="0"/>
              <a:t> and 6.83 10</a:t>
            </a:r>
            <a:r>
              <a:rPr lang="fr-FR" sz="2398" baseline="30000" dirty="0" smtClean="0"/>
              <a:t>-8</a:t>
            </a:r>
            <a:r>
              <a:rPr lang="fr-FR" sz="2398" dirty="0" smtClean="0"/>
              <a:t> </a:t>
            </a:r>
            <a:r>
              <a:rPr lang="fr-FR" sz="2398" dirty="0"/>
              <a:t>mSv.y</a:t>
            </a:r>
            <a:r>
              <a:rPr lang="fr-FR" sz="2398" baseline="30000" dirty="0"/>
              <a:t>-1</a:t>
            </a:r>
            <a:r>
              <a:rPr lang="fr-FR" sz="2398" dirty="0"/>
              <a:t> </a:t>
            </a:r>
            <a:r>
              <a:rPr lang="fr-FR" sz="2398" dirty="0" err="1" smtClean="0"/>
              <a:t>respectively</a:t>
            </a:r>
            <a:r>
              <a:rPr lang="fr-FR" sz="2398" dirty="0" smtClean="0"/>
              <a:t> in the MRP43 and CMP13. </a:t>
            </a:r>
            <a:r>
              <a:rPr lang="en-US" sz="2398" dirty="0"/>
              <a:t>I</a:t>
            </a:r>
            <a:r>
              <a:rPr lang="en-US" sz="2398" dirty="0" smtClean="0"/>
              <a:t>ndicating </a:t>
            </a:r>
            <a:r>
              <a:rPr lang="en-US" sz="2398" dirty="0"/>
              <a:t>that the value </a:t>
            </a:r>
            <a:r>
              <a:rPr lang="en-US" sz="2398" dirty="0" smtClean="0"/>
              <a:t>are </a:t>
            </a:r>
            <a:r>
              <a:rPr lang="en-US" sz="2398" dirty="0"/>
              <a:t>relatively lower than the annual effective dose </a:t>
            </a:r>
            <a:r>
              <a:rPr lang="en-US" sz="2398" dirty="0" smtClean="0"/>
              <a:t>criterion </a:t>
            </a:r>
            <a:r>
              <a:rPr lang="fr-FR" sz="2398" dirty="0" smtClean="0"/>
              <a:t>1 mSv.y</a:t>
            </a:r>
            <a:r>
              <a:rPr lang="fr-FR" sz="2398" baseline="30000" dirty="0" smtClean="0"/>
              <a:t>-1 </a:t>
            </a:r>
            <a:r>
              <a:rPr lang="fr-FR" sz="2398" dirty="0" smtClean="0"/>
              <a:t>.</a:t>
            </a:r>
            <a:r>
              <a:rPr lang="en-US" sz="2398" dirty="0"/>
              <a:t> It can be proposed that workers do not spend unnecessary time in the </a:t>
            </a:r>
            <a:r>
              <a:rPr lang="en-US" sz="2398" dirty="0" err="1" smtClean="0"/>
              <a:t>radionucleide</a:t>
            </a:r>
            <a:r>
              <a:rPr lang="en-US" sz="2398" dirty="0" smtClean="0"/>
              <a:t> station. </a:t>
            </a:r>
            <a:r>
              <a:rPr lang="en-US" sz="2398" dirty="0"/>
              <a:t>The goal is to maintain the exposure of workers as low as possible (ALARA).</a:t>
            </a:r>
            <a:endParaRPr lang="fr-FR" sz="2398" dirty="0">
              <a:latin typeface="Times New Roman" panose="02020603050405020304" pitchFamily="18" charset="0"/>
              <a:cs typeface="Times New Roman" panose="02020603050405020304" pitchFamily="18" charset="0"/>
            </a:endParaRPr>
          </a:p>
        </p:txBody>
      </p:sp>
      <p:sp>
        <p:nvSpPr>
          <p:cNvPr id="42" name="CasellaDiTesto 200"/>
          <p:cNvSpPr txBox="1"/>
          <p:nvPr/>
        </p:nvSpPr>
        <p:spPr bwMode="auto">
          <a:xfrm>
            <a:off x="758801" y="27535413"/>
            <a:ext cx="13537508"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Peak Detectability</a:t>
            </a:r>
          </a:p>
        </p:txBody>
      </p:sp>
      <p:sp>
        <p:nvSpPr>
          <p:cNvPr id="20" name="ZoneTexte 19"/>
          <p:cNvSpPr txBox="1"/>
          <p:nvPr/>
        </p:nvSpPr>
        <p:spPr>
          <a:xfrm>
            <a:off x="670449" y="28412122"/>
            <a:ext cx="13724757" cy="1199431"/>
          </a:xfrm>
          <a:prstGeom prst="rect">
            <a:avLst/>
          </a:prstGeom>
          <a:noFill/>
        </p:spPr>
        <p:txBody>
          <a:bodyPr wrap="square" rtlCol="0">
            <a:spAutoFit/>
          </a:bodyPr>
          <a:lstStyle/>
          <a:p>
            <a:pPr algn="just">
              <a:lnSpc>
                <a:spcPct val="150000"/>
              </a:lnSpc>
            </a:pPr>
            <a:r>
              <a:rPr lang="en-US" sz="2398" dirty="0">
                <a:latin typeface="Times New Roman" panose="02020603050405020304" pitchFamily="18" charset="0"/>
                <a:cs typeface="Times New Roman" panose="02020603050405020304" pitchFamily="18" charset="0"/>
              </a:rPr>
              <a:t>Detectability reflects the peak significance for a predefined risk level. It is derived from the values of SCAC, LC and baseline (B) within a range of channels: </a:t>
            </a:r>
            <a:r>
              <a:rPr lang="en-US" sz="2398" b="1" dirty="0">
                <a:latin typeface="Times New Roman" panose="02020603050405020304" pitchFamily="18" charset="0"/>
                <a:cs typeface="Times New Roman" panose="02020603050405020304" pitchFamily="18" charset="0"/>
              </a:rPr>
              <a:t>SCAC</a:t>
            </a:r>
            <a:r>
              <a:rPr lang="en-US" sz="2398" dirty="0">
                <a:latin typeface="Times New Roman" panose="02020603050405020304" pitchFamily="18" charset="0"/>
                <a:cs typeface="Times New Roman" panose="02020603050405020304" pitchFamily="18" charset="0"/>
              </a:rPr>
              <a:t>= Single Channel Analyzer Curve ,</a:t>
            </a:r>
            <a:r>
              <a:rPr lang="en-US" sz="2398" b="1" dirty="0">
                <a:latin typeface="Times New Roman" panose="02020603050405020304" pitchFamily="18" charset="0"/>
                <a:cs typeface="Times New Roman" panose="02020603050405020304" pitchFamily="18" charset="0"/>
              </a:rPr>
              <a:t>LC</a:t>
            </a:r>
            <a:r>
              <a:rPr lang="en-US" sz="2398" dirty="0">
                <a:latin typeface="Times New Roman" panose="02020603050405020304" pitchFamily="18" charset="0"/>
                <a:cs typeface="Times New Roman" panose="02020603050405020304" pitchFamily="18" charset="0"/>
              </a:rPr>
              <a:t>=Critical Limit</a:t>
            </a:r>
          </a:p>
        </p:txBody>
      </p:sp>
      <p:sp>
        <p:nvSpPr>
          <p:cNvPr id="22" name="ZoneTexte 21"/>
          <p:cNvSpPr txBox="1"/>
          <p:nvPr/>
        </p:nvSpPr>
        <p:spPr>
          <a:xfrm>
            <a:off x="666688" y="29636030"/>
            <a:ext cx="3731249" cy="1752980"/>
          </a:xfrm>
          <a:prstGeom prst="rect">
            <a:avLst/>
          </a:prstGeom>
          <a:noFill/>
        </p:spPr>
        <p:txBody>
          <a:bodyPr wrap="square" rtlCol="0">
            <a:spAutoFit/>
          </a:bodyPr>
          <a:lstStyle/>
          <a:p>
            <a:pPr algn="just">
              <a:lnSpc>
                <a:spcPct val="150000"/>
              </a:lnSpc>
            </a:pPr>
            <a:r>
              <a:rPr lang="en-US" sz="2398" dirty="0">
                <a:latin typeface="Times New Roman" panose="02020603050405020304" pitchFamily="18" charset="0"/>
                <a:cs typeface="Times New Roman" panose="02020603050405020304" pitchFamily="18" charset="0"/>
              </a:rPr>
              <a:t>Detectability &lt; 1 </a:t>
            </a:r>
          </a:p>
          <a:p>
            <a:pPr algn="just">
              <a:lnSpc>
                <a:spcPct val="150000"/>
              </a:lnSpc>
            </a:pPr>
            <a:r>
              <a:rPr lang="en-US" sz="2398" dirty="0">
                <a:latin typeface="Times New Roman" panose="02020603050405020304" pitchFamily="18" charset="0"/>
                <a:cs typeface="Times New Roman" panose="02020603050405020304" pitchFamily="18" charset="0"/>
              </a:rPr>
              <a:t>(SCAC structure below LC):</a:t>
            </a:r>
          </a:p>
          <a:p>
            <a:pPr algn="just">
              <a:lnSpc>
                <a:spcPct val="150000"/>
              </a:lnSpc>
            </a:pPr>
            <a:r>
              <a:rPr lang="en-US" sz="2398" dirty="0">
                <a:solidFill>
                  <a:srgbClr val="FF0000"/>
                </a:solidFill>
                <a:latin typeface="Times New Roman" panose="02020603050405020304" pitchFamily="18" charset="0"/>
                <a:cs typeface="Times New Roman" panose="02020603050405020304" pitchFamily="18" charset="0"/>
              </a:rPr>
              <a:t>Not a significant peak</a:t>
            </a:r>
          </a:p>
        </p:txBody>
      </p:sp>
      <p:sp>
        <p:nvSpPr>
          <p:cNvPr id="44" name="ZoneTexte 43"/>
          <p:cNvSpPr txBox="1"/>
          <p:nvPr/>
        </p:nvSpPr>
        <p:spPr>
          <a:xfrm>
            <a:off x="4495999" y="29617912"/>
            <a:ext cx="3775595" cy="1752980"/>
          </a:xfrm>
          <a:prstGeom prst="rect">
            <a:avLst/>
          </a:prstGeom>
          <a:noFill/>
        </p:spPr>
        <p:txBody>
          <a:bodyPr wrap="square" rtlCol="0">
            <a:spAutoFit/>
          </a:bodyPr>
          <a:lstStyle/>
          <a:p>
            <a:pPr algn="just">
              <a:lnSpc>
                <a:spcPct val="150000"/>
              </a:lnSpc>
            </a:pPr>
            <a:r>
              <a:rPr lang="en-US" sz="2398" dirty="0">
                <a:latin typeface="Times New Roman" panose="02020603050405020304" pitchFamily="18" charset="0"/>
                <a:cs typeface="Times New Roman" panose="02020603050405020304" pitchFamily="18" charset="0"/>
              </a:rPr>
              <a:t>Detectability &gt;=1 </a:t>
            </a:r>
          </a:p>
          <a:p>
            <a:pPr algn="just">
              <a:lnSpc>
                <a:spcPct val="150000"/>
              </a:lnSpc>
            </a:pPr>
            <a:r>
              <a:rPr lang="en-US" sz="2398" dirty="0">
                <a:latin typeface="Times New Roman" panose="02020603050405020304" pitchFamily="18" charset="0"/>
                <a:cs typeface="Times New Roman" panose="02020603050405020304" pitchFamily="18" charset="0"/>
              </a:rPr>
              <a:t>(SCAC structure above LC):</a:t>
            </a:r>
          </a:p>
          <a:p>
            <a:pPr algn="just">
              <a:lnSpc>
                <a:spcPct val="150000"/>
              </a:lnSpc>
            </a:pPr>
            <a:r>
              <a:rPr lang="en-US" sz="2398" dirty="0">
                <a:solidFill>
                  <a:srgbClr val="92D050"/>
                </a:solidFill>
                <a:latin typeface="Times New Roman" panose="02020603050405020304" pitchFamily="18" charset="0"/>
                <a:cs typeface="Times New Roman" panose="02020603050405020304" pitchFamily="18" charset="0"/>
              </a:rPr>
              <a:t>The peak is confirmed</a:t>
            </a:r>
          </a:p>
        </p:txBody>
      </p:sp>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l="28206"/>
          <a:stretch/>
        </p:blipFill>
        <p:spPr>
          <a:xfrm>
            <a:off x="666698" y="22338950"/>
            <a:ext cx="10045536" cy="4505323"/>
          </a:xfrm>
          <a:prstGeom prst="rect">
            <a:avLst/>
          </a:prstGeom>
        </p:spPr>
      </p:pic>
      <p:sp>
        <p:nvSpPr>
          <p:cNvPr id="10" name="ZoneTexte 9"/>
          <p:cNvSpPr txBox="1"/>
          <p:nvPr/>
        </p:nvSpPr>
        <p:spPr>
          <a:xfrm>
            <a:off x="860503" y="26890808"/>
            <a:ext cx="6335434" cy="461345"/>
          </a:xfrm>
          <a:prstGeom prst="rect">
            <a:avLst/>
          </a:prstGeom>
          <a:noFill/>
        </p:spPr>
        <p:txBody>
          <a:bodyPr wrap="square" rtlCol="0">
            <a:spAutoFit/>
          </a:bodyPr>
          <a:lstStyle/>
          <a:p>
            <a:r>
              <a:rPr lang="fr-FR" sz="2398" b="1" dirty="0">
                <a:latin typeface="Times New Roman" panose="02020603050405020304" pitchFamily="18" charset="0"/>
                <a:ea typeface="Tahoma" panose="020B0604030504040204" pitchFamily="34" charset="0"/>
                <a:cs typeface="Times New Roman" panose="02020603050405020304" pitchFamily="18" charset="0"/>
              </a:rPr>
              <a:t>Figure.1: </a:t>
            </a:r>
            <a:r>
              <a:rPr lang="fr-FR" sz="2398" dirty="0">
                <a:latin typeface="Times New Roman" panose="02020603050405020304" pitchFamily="18" charset="0"/>
                <a:ea typeface="Tahoma" panose="020B0604030504040204" pitchFamily="34" charset="0"/>
                <a:cs typeface="Times New Roman" panose="02020603050405020304" pitchFamily="18" charset="0"/>
              </a:rPr>
              <a:t>CTBT </a:t>
            </a:r>
            <a:r>
              <a:rPr lang="fr-FR" sz="2398" dirty="0" err="1">
                <a:latin typeface="Times New Roman" panose="02020603050405020304" pitchFamily="18" charset="0"/>
                <a:ea typeface="Tahoma" panose="020B0604030504040204" pitchFamily="34" charset="0"/>
                <a:cs typeface="Times New Roman" panose="02020603050405020304" pitchFamily="18" charset="0"/>
              </a:rPr>
              <a:t>detections</a:t>
            </a:r>
            <a:r>
              <a:rPr lang="fr-FR" sz="2398" dirty="0">
                <a:latin typeface="Times New Roman" panose="02020603050405020304" pitchFamily="18" charset="0"/>
                <a:ea typeface="Tahoma" panose="020B0604030504040204" pitchFamily="34" charset="0"/>
                <a:cs typeface="Times New Roman" panose="02020603050405020304" pitchFamily="18" charset="0"/>
              </a:rPr>
              <a:t> </a:t>
            </a:r>
            <a:r>
              <a:rPr lang="fr-FR" sz="2398" dirty="0" err="1">
                <a:latin typeface="Times New Roman" panose="02020603050405020304" pitchFamily="18" charset="0"/>
                <a:ea typeface="Tahoma" panose="020B0604030504040204" pitchFamily="34" charset="0"/>
                <a:cs typeface="Times New Roman" panose="02020603050405020304" pitchFamily="18" charset="0"/>
              </a:rPr>
              <a:t>at</a:t>
            </a:r>
            <a:r>
              <a:rPr lang="fr-FR" sz="2398" dirty="0">
                <a:latin typeface="Times New Roman" panose="02020603050405020304" pitchFamily="18" charset="0"/>
                <a:ea typeface="Tahoma" panose="020B0604030504040204" pitchFamily="34" charset="0"/>
                <a:cs typeface="Times New Roman" panose="02020603050405020304" pitchFamily="18" charset="0"/>
              </a:rPr>
              <a:t> JPP38</a:t>
            </a:r>
          </a:p>
        </p:txBody>
      </p:sp>
      <p:sp>
        <p:nvSpPr>
          <p:cNvPr id="43" name="CasellaDiTesto 200"/>
          <p:cNvSpPr txBox="1"/>
          <p:nvPr/>
        </p:nvSpPr>
        <p:spPr bwMode="auto">
          <a:xfrm>
            <a:off x="614837" y="31351893"/>
            <a:ext cx="13537508" cy="784510"/>
          </a:xfrm>
          <a:prstGeom prst="rect">
            <a:avLst/>
          </a:prstGeom>
          <a:solidFill>
            <a:schemeClr val="accent6">
              <a:lumMod val="60000"/>
              <a:lumOff val="40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defTabSz="2284420">
              <a:defRPr/>
            </a:pPr>
            <a:r>
              <a:rPr lang="en-US" sz="4498" b="1" dirty="0">
                <a:latin typeface="Times New Roman" pitchFamily="18" charset="0"/>
                <a:cs typeface="Times New Roman" pitchFamily="18" charset="0"/>
              </a:rPr>
              <a:t>Method of calculating doses</a:t>
            </a:r>
          </a:p>
        </p:txBody>
      </p:sp>
      <mc:AlternateContent xmlns:mc="http://schemas.openxmlformats.org/markup-compatibility/2006" xmlns:a14="http://schemas.microsoft.com/office/drawing/2010/main">
        <mc:Choice Requires="a14">
          <p:sp>
            <p:nvSpPr>
              <p:cNvPr id="46" name="ZoneTexte 45"/>
              <p:cNvSpPr txBox="1"/>
              <p:nvPr/>
            </p:nvSpPr>
            <p:spPr>
              <a:xfrm>
                <a:off x="433665" y="32014989"/>
                <a:ext cx="13724757" cy="5688993"/>
              </a:xfrm>
              <a:prstGeom prst="rect">
                <a:avLst/>
              </a:prstGeom>
              <a:noFill/>
            </p:spPr>
            <p:txBody>
              <a:bodyPr wrap="square" rtlCol="0">
                <a:spAutoFit/>
              </a:bodyPr>
              <a:lstStyle/>
              <a:p>
                <a:pPr algn="just">
                  <a:lnSpc>
                    <a:spcPct val="150000"/>
                  </a:lnSpc>
                </a:pPr>
                <a:r>
                  <a:rPr lang="en-US" sz="2398" smtClean="0">
                    <a:latin typeface="Times New Roman" panose="02020603050405020304" pitchFamily="18" charset="0"/>
                    <a:cs typeface="Times New Roman" panose="02020603050405020304" pitchFamily="18" charset="0"/>
                  </a:rPr>
                  <a:t>Dose received </a:t>
                </a:r>
                <a:r>
                  <a:rPr lang="en-US" sz="2398" dirty="0" smtClean="0">
                    <a:latin typeface="Times New Roman" panose="02020603050405020304" pitchFamily="18" charset="0"/>
                    <a:cs typeface="Times New Roman" panose="02020603050405020304" pitchFamily="18" charset="0"/>
                  </a:rPr>
                  <a:t>by external irradiation can be determined using the following equation:</a:t>
                </a:r>
              </a:p>
              <a:p>
                <a:pPr algn="ctr">
                  <a:lnSpc>
                    <a:spcPct val="150000"/>
                  </a:lnSpc>
                </a:pPr>
                <a14:m>
                  <m:oMath xmlns:m="http://schemas.openxmlformats.org/officeDocument/2006/math">
                    <m:sSub>
                      <m:sSubPr>
                        <m:ctrlPr>
                          <a:rPr lang="en-US" sz="3201" i="1">
                            <a:latin typeface="Cambria Math" panose="02040503050406030204" pitchFamily="18" charset="0"/>
                            <a:cs typeface="Times New Roman" panose="02020603050405020304" pitchFamily="18" charset="0"/>
                          </a:rPr>
                        </m:ctrlPr>
                      </m:sSubPr>
                      <m:e>
                        <m:r>
                          <a:rPr lang="fr-FR" sz="3201" i="1">
                            <a:latin typeface="Cambria Math" panose="02040503050406030204" pitchFamily="18" charset="0"/>
                            <a:cs typeface="Times New Roman" panose="02020603050405020304" pitchFamily="18" charset="0"/>
                          </a:rPr>
                          <m:t>𝐸</m:t>
                        </m:r>
                      </m:e>
                      <m:sub>
                        <m:r>
                          <a:rPr lang="fr-FR" sz="3201" i="1">
                            <a:latin typeface="Cambria Math" panose="02040503050406030204" pitchFamily="18" charset="0"/>
                            <a:cs typeface="Times New Roman" panose="02020603050405020304" pitchFamily="18" charset="0"/>
                          </a:rPr>
                          <m:t>𝐸𝑋𝑇</m:t>
                        </m:r>
                      </m:sub>
                    </m:sSub>
                    <m:d>
                      <m:dPr>
                        <m:ctrlPr>
                          <a:rPr lang="fr-FR" sz="3201" i="1">
                            <a:latin typeface="Cambria Math" panose="02040503050406030204" pitchFamily="18" charset="0"/>
                            <a:cs typeface="Times New Roman" panose="02020603050405020304" pitchFamily="18" charset="0"/>
                          </a:rPr>
                        </m:ctrlPr>
                      </m:dPr>
                      <m:e>
                        <m:r>
                          <a:rPr lang="fr-FR" sz="3201" i="1">
                            <a:latin typeface="Cambria Math" panose="02040503050406030204" pitchFamily="18" charset="0"/>
                            <a:cs typeface="Times New Roman" panose="02020603050405020304" pitchFamily="18" charset="0"/>
                          </a:rPr>
                          <m:t>𝑚𝑆𝑣</m:t>
                        </m:r>
                        <m:r>
                          <a:rPr lang="fr-FR" sz="3201" i="1">
                            <a:latin typeface="Cambria Math" panose="02040503050406030204" pitchFamily="18" charset="0"/>
                            <a:cs typeface="Times New Roman" panose="02020603050405020304" pitchFamily="18" charset="0"/>
                          </a:rPr>
                          <m:t>.</m:t>
                        </m:r>
                        <m:sSup>
                          <m:sSupPr>
                            <m:ctrlPr>
                              <a:rPr lang="fr-FR" sz="3201" i="1">
                                <a:latin typeface="Cambria Math" panose="02040503050406030204" pitchFamily="18" charset="0"/>
                                <a:cs typeface="Times New Roman" panose="02020603050405020304" pitchFamily="18" charset="0"/>
                              </a:rPr>
                            </m:ctrlPr>
                          </m:sSupPr>
                          <m:e>
                            <m:r>
                              <a:rPr lang="fr-FR" sz="3201" i="1">
                                <a:latin typeface="Cambria Math" panose="02040503050406030204" pitchFamily="18" charset="0"/>
                                <a:cs typeface="Times New Roman" panose="02020603050405020304" pitchFamily="18" charset="0"/>
                              </a:rPr>
                              <m:t>𝑦</m:t>
                            </m:r>
                          </m:e>
                          <m:sup>
                            <m:r>
                              <a:rPr lang="fr-FR" sz="3201" i="1">
                                <a:latin typeface="Cambria Math" panose="02040503050406030204" pitchFamily="18" charset="0"/>
                                <a:cs typeface="Times New Roman" panose="02020603050405020304" pitchFamily="18" charset="0"/>
                              </a:rPr>
                              <m:t>−1</m:t>
                            </m:r>
                          </m:sup>
                        </m:sSup>
                      </m:e>
                    </m:d>
                    <m:r>
                      <a:rPr lang="fr-FR" sz="3201" i="1">
                        <a:latin typeface="Cambria Math" panose="02040503050406030204" pitchFamily="18" charset="0"/>
                        <a:cs typeface="Times New Roman" panose="02020603050405020304" pitchFamily="18" charset="0"/>
                      </a:rPr>
                      <m:t>=</m:t>
                    </m:r>
                    <m:r>
                      <a:rPr lang="fr-FR" sz="3201" i="1">
                        <a:latin typeface="Cambria Math" panose="02040503050406030204" pitchFamily="18" charset="0"/>
                        <a:cs typeface="Times New Roman" panose="02020603050405020304" pitchFamily="18" charset="0"/>
                      </a:rPr>
                      <m:t>𝐷𝐸𝐷</m:t>
                    </m:r>
                    <m:r>
                      <a:rPr lang="fr-FR" sz="3201" i="1">
                        <a:latin typeface="Cambria Math" panose="02040503050406030204" pitchFamily="18" charset="0"/>
                        <a:cs typeface="Times New Roman" panose="02020603050405020304" pitchFamily="18" charset="0"/>
                      </a:rPr>
                      <m:t>∗</m:t>
                    </m:r>
                    <m:r>
                      <a:rPr lang="fr-FR" sz="3201" i="1">
                        <a:latin typeface="Cambria Math" panose="02040503050406030204" pitchFamily="18" charset="0"/>
                        <a:cs typeface="Times New Roman" panose="02020603050405020304" pitchFamily="18" charset="0"/>
                      </a:rPr>
                      <m:t>𝑇𝐸𝑋𝑇</m:t>
                    </m:r>
                  </m:oMath>
                </a14:m>
                <a:r>
                  <a:rPr lang="fr-FR" sz="3201" dirty="0">
                    <a:cs typeface="Times New Roman" panose="02020603050405020304" pitchFamily="18" charset="0"/>
                  </a:rPr>
                  <a:t> </a:t>
                </a:r>
                <a14:m>
                  <m:oMath xmlns:m="http://schemas.openxmlformats.org/officeDocument/2006/math">
                    <m:r>
                      <a:rPr lang="fr-FR" sz="3201" i="1">
                        <a:latin typeface="Cambria Math" panose="02040503050406030204" pitchFamily="18" charset="0"/>
                        <a:cs typeface="Times New Roman" panose="02020603050405020304" pitchFamily="18" charset="0"/>
                      </a:rPr>
                      <m:t>∗</m:t>
                    </m:r>
                    <m:r>
                      <a:rPr lang="fr-FR" sz="3201" b="0" i="0" smtClean="0">
                        <a:latin typeface="Cambria Math" panose="02040503050406030204" pitchFamily="18" charset="0"/>
                        <a:cs typeface="Times New Roman" panose="02020603050405020304" pitchFamily="18" charset="0"/>
                      </a:rPr>
                      <m:t>0.2</m:t>
                    </m:r>
                  </m:oMath>
                </a14:m>
                <a:endParaRPr lang="fr-FR" sz="3201" baseline="-25000" dirty="0">
                  <a:latin typeface="Times New Roman" panose="02020603050405020304" pitchFamily="18" charset="0"/>
                  <a:cs typeface="Times New Roman" panose="02020603050405020304" pitchFamily="18" charset="0"/>
                </a:endParaRPr>
              </a:p>
              <a:p>
                <a:pPr algn="ctr">
                  <a:lnSpc>
                    <a:spcPct val="150000"/>
                  </a:lnSpc>
                </a:pPr>
                <a14:m>
                  <m:oMath xmlns:m="http://schemas.openxmlformats.org/officeDocument/2006/math">
                    <m:r>
                      <a:rPr lang="fr-FR" sz="3201" i="1">
                        <a:latin typeface="Cambria Math" panose="02040503050406030204" pitchFamily="18" charset="0"/>
                        <a:cs typeface="Times New Roman" panose="02020603050405020304" pitchFamily="18" charset="0"/>
                      </a:rPr>
                      <m:t>𝐷𝐸𝐷</m:t>
                    </m:r>
                    <m:r>
                      <a:rPr lang="fr-FR" sz="3201" i="1">
                        <a:latin typeface="Cambria Math" panose="02040503050406030204" pitchFamily="18" charset="0"/>
                        <a:cs typeface="Times New Roman" panose="02020603050405020304" pitchFamily="18" charset="0"/>
                      </a:rPr>
                      <m:t>=</m:t>
                    </m:r>
                    <m:sSub>
                      <m:sSubPr>
                        <m:ctrlPr>
                          <a:rPr lang="fr-FR" sz="3201" i="1">
                            <a:latin typeface="Cambria Math" panose="02040503050406030204" pitchFamily="18" charset="0"/>
                            <a:cs typeface="Times New Roman" panose="02020603050405020304" pitchFamily="18" charset="0"/>
                          </a:rPr>
                        </m:ctrlPr>
                      </m:sSubPr>
                      <m:e>
                        <m:r>
                          <a:rPr lang="fr-FR" sz="3201" i="1">
                            <a:latin typeface="Cambria Math" panose="02040503050406030204" pitchFamily="18" charset="0"/>
                            <a:ea typeface="Cambria Math" panose="02040503050406030204" pitchFamily="18" charset="0"/>
                            <a:cs typeface="Times New Roman" panose="02020603050405020304" pitchFamily="18" charset="0"/>
                          </a:rPr>
                          <m:t>𝛿</m:t>
                        </m:r>
                      </m:e>
                      <m:sub>
                        <m:r>
                          <a:rPr lang="fr-FR" sz="3201" i="1">
                            <a:latin typeface="Cambria Math" panose="02040503050406030204" pitchFamily="18" charset="0"/>
                            <a:ea typeface="Cambria Math" panose="02040503050406030204" pitchFamily="18" charset="0"/>
                            <a:cs typeface="Times New Roman" panose="02020603050405020304" pitchFamily="18" charset="0"/>
                          </a:rPr>
                          <m:t>𝛾</m:t>
                        </m:r>
                      </m:sub>
                    </m:sSub>
                  </m:oMath>
                </a14:m>
                <a:r>
                  <a:rPr lang="en-US" sz="3201" dirty="0">
                    <a:latin typeface="Times New Roman" panose="02020603050405020304" pitchFamily="18" charset="0"/>
                    <a:cs typeface="Times New Roman" panose="02020603050405020304" pitchFamily="18" charset="0"/>
                  </a:rPr>
                  <a:t>*</a:t>
                </a:r>
                <a:r>
                  <a:rPr lang="en-US" sz="3201" dirty="0" smtClean="0">
                    <a:latin typeface="Times New Roman" panose="02020603050405020304" pitchFamily="18" charset="0"/>
                    <a:cs typeface="Times New Roman" panose="02020603050405020304" pitchFamily="18" charset="0"/>
                  </a:rPr>
                  <a:t>Activity</a:t>
                </a:r>
              </a:p>
              <a:p>
                <a:pPr marL="457200" indent="-457200">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Where 0.2 represent the occupational </a:t>
                </a:r>
                <a:r>
                  <a:rPr lang="en-US" sz="2400" dirty="0" smtClean="0">
                    <a:latin typeface="Times New Roman" panose="02020603050405020304" pitchFamily="18" charset="0"/>
                    <a:cs typeface="Times New Roman" panose="02020603050405020304" pitchFamily="18" charset="0"/>
                  </a:rPr>
                  <a:t>factor</a:t>
                </a:r>
              </a:p>
              <a:p>
                <a:pPr marL="457200" indent="-457200">
                  <a:lnSpc>
                    <a:spcPct val="150000"/>
                  </a:lnSpc>
                  <a:buFont typeface="Wingdings" panose="05000000000000000000" pitchFamily="2" charset="2"/>
                  <a:buChar char="Ø"/>
                </a:pPr>
                <a:r>
                  <a:rPr lang="en-US" sz="2398" dirty="0" smtClean="0">
                    <a:latin typeface="Times New Roman" panose="02020603050405020304" pitchFamily="18" charset="0"/>
                    <a:cs typeface="Times New Roman" panose="02020603050405020304" pitchFamily="18" charset="0"/>
                  </a:rPr>
                  <a:t>DED </a:t>
                </a:r>
                <a:r>
                  <a:rPr lang="en-US" sz="2398" dirty="0">
                    <a:latin typeface="Times New Roman" panose="02020603050405020304" pitchFamily="18" charset="0"/>
                    <a:cs typeface="Times New Roman" panose="02020603050405020304" pitchFamily="18" charset="0"/>
                  </a:rPr>
                  <a:t>is the dose rate, it’s the radiation absorbed or delivered per unit time. It is indicated in millisievert per hour.</a:t>
                </a:r>
              </a:p>
              <a:p>
                <a:pPr marL="343024" indent="-343024" algn="just">
                  <a:lnSpc>
                    <a:spcPct val="150000"/>
                  </a:lnSpc>
                  <a:buFont typeface="Wingdings" panose="05000000000000000000" pitchFamily="2" charset="2"/>
                  <a:buChar char="Ø"/>
                </a:pPr>
                <a:r>
                  <a:rPr lang="el-GR" sz="2398" dirty="0">
                    <a:latin typeface="Times New Roman" panose="02020603050405020304" pitchFamily="18" charset="0"/>
                    <a:cs typeface="Times New Roman" panose="02020603050405020304" pitchFamily="18" charset="0"/>
                  </a:rPr>
                  <a:t>δγ</a:t>
                </a:r>
                <a:r>
                  <a:rPr lang="en-US" sz="2398" dirty="0">
                    <a:latin typeface="Times New Roman" panose="02020603050405020304" pitchFamily="18" charset="0"/>
                    <a:cs typeface="Times New Roman" panose="02020603050405020304" pitchFamily="18" charset="0"/>
                  </a:rPr>
                  <a:t> The specific gamma-ray dose constant represents the gamma effective dose rate due to a point source of unit activity of a given nuclide at 1 m. In mSv.h</a:t>
                </a:r>
                <a:r>
                  <a:rPr lang="en-US" sz="2398" baseline="30000" dirty="0">
                    <a:latin typeface="Times New Roman" panose="02020603050405020304" pitchFamily="18" charset="0"/>
                    <a:cs typeface="Times New Roman" panose="02020603050405020304" pitchFamily="18" charset="0"/>
                  </a:rPr>
                  <a:t>-1</a:t>
                </a:r>
                <a:r>
                  <a:rPr lang="en-US" sz="2398" dirty="0">
                    <a:latin typeface="Times New Roman" panose="02020603050405020304" pitchFamily="18" charset="0"/>
                    <a:cs typeface="Times New Roman" panose="02020603050405020304" pitchFamily="18" charset="0"/>
                  </a:rPr>
                  <a:t> per </a:t>
                </a:r>
                <a:r>
                  <a:rPr lang="en-US" sz="2398" dirty="0" err="1">
                    <a:latin typeface="Times New Roman" panose="02020603050405020304" pitchFamily="18" charset="0"/>
                    <a:cs typeface="Times New Roman" panose="02020603050405020304" pitchFamily="18" charset="0"/>
                  </a:rPr>
                  <a:t>MBq</a:t>
                </a:r>
                <a:r>
                  <a:rPr lang="en-US" sz="2398" dirty="0">
                    <a:latin typeface="Times New Roman" panose="02020603050405020304" pitchFamily="18" charset="0"/>
                    <a:cs typeface="Times New Roman" panose="02020603050405020304" pitchFamily="18" charset="0"/>
                  </a:rPr>
                  <a:t> </a:t>
                </a:r>
              </a:p>
              <a:p>
                <a:pPr marL="343024" indent="-343024" algn="just">
                  <a:lnSpc>
                    <a:spcPct val="150000"/>
                  </a:lnSpc>
                  <a:buFont typeface="Wingdings" panose="05000000000000000000" pitchFamily="2" charset="2"/>
                  <a:buChar char="Ø"/>
                </a:pPr>
                <a:r>
                  <a:rPr lang="en-US" sz="2398" dirty="0">
                    <a:latin typeface="Times New Roman" panose="02020603050405020304" pitchFamily="18" charset="0"/>
                    <a:cs typeface="Times New Roman" panose="02020603050405020304" pitchFamily="18" charset="0"/>
                  </a:rPr>
                  <a:t>T</a:t>
                </a:r>
                <a:r>
                  <a:rPr lang="en-US" sz="2398" baseline="-25000" dirty="0">
                    <a:latin typeface="Times New Roman" panose="02020603050405020304" pitchFamily="18" charset="0"/>
                    <a:cs typeface="Times New Roman" panose="02020603050405020304" pitchFamily="18" charset="0"/>
                  </a:rPr>
                  <a:t>EXT</a:t>
                </a:r>
                <a:r>
                  <a:rPr lang="en-US" sz="2398" dirty="0">
                    <a:latin typeface="Times New Roman" panose="02020603050405020304" pitchFamily="18" charset="0"/>
                    <a:cs typeface="Times New Roman" panose="02020603050405020304" pitchFamily="18" charset="0"/>
                  </a:rPr>
                  <a:t>  The time that an individual is exposed in these conditions, in </a:t>
                </a:r>
                <a:r>
                  <a:rPr lang="en-US" sz="2398" dirty="0" smtClean="0">
                    <a:latin typeface="Times New Roman" panose="02020603050405020304" pitchFamily="18" charset="0"/>
                    <a:cs typeface="Times New Roman" panose="02020603050405020304" pitchFamily="18" charset="0"/>
                  </a:rPr>
                  <a:t>8760 h.y</a:t>
                </a:r>
                <a:r>
                  <a:rPr lang="en-US" sz="2398" baseline="30000" dirty="0" smtClean="0">
                    <a:latin typeface="Times New Roman" panose="02020603050405020304" pitchFamily="18" charset="0"/>
                    <a:cs typeface="Times New Roman" panose="02020603050405020304" pitchFamily="18" charset="0"/>
                  </a:rPr>
                  <a:t>-1</a:t>
                </a:r>
                <a:r>
                  <a:rPr lang="en-US" sz="2398" dirty="0" smtClean="0">
                    <a:latin typeface="Times New Roman" panose="02020603050405020304" pitchFamily="18" charset="0"/>
                    <a:cs typeface="Times New Roman" panose="02020603050405020304" pitchFamily="18" charset="0"/>
                  </a:rPr>
                  <a:t> </a:t>
                </a:r>
                <a:endParaRPr lang="en-US" sz="2398" dirty="0">
                  <a:latin typeface="Times New Roman" panose="02020603050405020304" pitchFamily="18" charset="0"/>
                  <a:cs typeface="Times New Roman" panose="02020603050405020304" pitchFamily="18" charset="0"/>
                </a:endParaRPr>
              </a:p>
            </p:txBody>
          </p:sp>
        </mc:Choice>
        <mc:Fallback xmlns="">
          <p:sp>
            <p:nvSpPr>
              <p:cNvPr id="46" name="ZoneTexte 45"/>
              <p:cNvSpPr txBox="1">
                <a:spLocks noRot="1" noChangeAspect="1" noMove="1" noResize="1" noEditPoints="1" noAdjustHandles="1" noChangeArrowheads="1" noChangeShapeType="1" noTextEdit="1"/>
              </p:cNvSpPr>
              <p:nvPr/>
            </p:nvSpPr>
            <p:spPr>
              <a:xfrm>
                <a:off x="433665" y="32014989"/>
                <a:ext cx="13724757" cy="5688993"/>
              </a:xfrm>
              <a:prstGeom prst="rect">
                <a:avLst/>
              </a:prstGeom>
              <a:blipFill rotWithShape="0">
                <a:blip r:embed="rId4"/>
                <a:stretch>
                  <a:fillRect l="-666" r="-933"/>
                </a:stretch>
              </a:blipFill>
            </p:spPr>
            <p:txBody>
              <a:bodyPr/>
              <a:lstStyle/>
              <a:p>
                <a:r>
                  <a:rPr lang="fr-FR">
                    <a:noFill/>
                  </a:rPr>
                  <a:t> </a:t>
                </a:r>
              </a:p>
            </p:txBody>
          </p:sp>
        </mc:Fallback>
      </mc:AlternateContent>
      <p:pic>
        <p:nvPicPr>
          <p:cNvPr id="13" name="Imag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893" y="38891802"/>
            <a:ext cx="6352900" cy="3960000"/>
          </a:xfrm>
          <a:prstGeom prst="rect">
            <a:avLst/>
          </a:prstGeom>
        </p:spPr>
      </p:pic>
      <p:pic>
        <p:nvPicPr>
          <p:cNvPr id="24" name="Imag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5461" y="38968222"/>
            <a:ext cx="6350551" cy="3960000"/>
          </a:xfrm>
          <a:prstGeom prst="rect">
            <a:avLst/>
          </a:prstGeom>
        </p:spPr>
      </p:pic>
      <p:pic>
        <p:nvPicPr>
          <p:cNvPr id="25" name="Imag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2893" y="42438698"/>
            <a:ext cx="6350551" cy="3960000"/>
          </a:xfrm>
          <a:prstGeom prst="rect">
            <a:avLst/>
          </a:prstGeom>
        </p:spPr>
      </p:pic>
      <p:pic>
        <p:nvPicPr>
          <p:cNvPr id="26" name="Imag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0066" y="42438698"/>
            <a:ext cx="6350545" cy="3960000"/>
          </a:xfrm>
          <a:prstGeom prst="rect">
            <a:avLst/>
          </a:prstGeom>
        </p:spPr>
      </p:pic>
      <p:pic>
        <p:nvPicPr>
          <p:cNvPr id="27" name="Image 2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46480" y="46063862"/>
            <a:ext cx="6350551" cy="3960000"/>
          </a:xfrm>
          <a:prstGeom prst="rect">
            <a:avLst/>
          </a:prstGeom>
        </p:spPr>
      </p:pic>
      <p:pic>
        <p:nvPicPr>
          <p:cNvPr id="47" name="Image 46"/>
          <p:cNvPicPr>
            <a:picLocks noChangeAspect="1"/>
          </p:cNvPicPr>
          <p:nvPr/>
        </p:nvPicPr>
        <p:blipFill rotWithShape="1">
          <a:blip r:embed="rId10">
            <a:extLst>
              <a:ext uri="{28A0092B-C50C-407E-A947-70E740481C1C}">
                <a14:useLocalDpi xmlns:a14="http://schemas.microsoft.com/office/drawing/2010/main" val="0"/>
              </a:ext>
            </a:extLst>
          </a:blip>
          <a:srcRect l="4079" t="23604" b="23713"/>
          <a:stretch/>
        </p:blipFill>
        <p:spPr>
          <a:xfrm>
            <a:off x="56961" y="-45393"/>
            <a:ext cx="30210314" cy="3170880"/>
          </a:xfrm>
          <a:prstGeom prst="rect">
            <a:avLst/>
          </a:prstGeom>
        </p:spPr>
      </p:pic>
      <p:sp>
        <p:nvSpPr>
          <p:cNvPr id="11" name="ZoneTexte 10"/>
          <p:cNvSpPr txBox="1"/>
          <p:nvPr/>
        </p:nvSpPr>
        <p:spPr>
          <a:xfrm>
            <a:off x="27940960" y="318437"/>
            <a:ext cx="4005567" cy="1755289"/>
          </a:xfrm>
          <a:prstGeom prst="rect">
            <a:avLst/>
          </a:prstGeom>
          <a:noFill/>
        </p:spPr>
        <p:txBody>
          <a:bodyPr wrap="square" rtlCol="0">
            <a:spAutoFit/>
          </a:bodyPr>
          <a:lstStyle/>
          <a:p>
            <a:r>
              <a:rPr lang="fr-FR" sz="3602" dirty="0" err="1">
                <a:latin typeface="Arial" panose="020B0604020202020204" pitchFamily="34" charset="0"/>
                <a:cs typeface="Arial" panose="020B0604020202020204" pitchFamily="34" charset="0"/>
              </a:rPr>
              <a:t>Lightning</a:t>
            </a:r>
            <a:endParaRPr lang="fr-FR" sz="3602" dirty="0">
              <a:latin typeface="Arial" panose="020B0604020202020204" pitchFamily="34" charset="0"/>
              <a:cs typeface="Arial" panose="020B0604020202020204" pitchFamily="34" charset="0"/>
            </a:endParaRPr>
          </a:p>
          <a:p>
            <a:r>
              <a:rPr lang="fr-FR" sz="3602" dirty="0" err="1">
                <a:latin typeface="Arial" panose="020B0604020202020204" pitchFamily="34" charset="0"/>
                <a:cs typeface="Arial" panose="020B0604020202020204" pitchFamily="34" charset="0"/>
              </a:rPr>
              <a:t>Talks</a:t>
            </a:r>
            <a:endParaRPr lang="fr-FR" sz="3602" dirty="0">
              <a:latin typeface="Arial" panose="020B0604020202020204" pitchFamily="34" charset="0"/>
              <a:cs typeface="Arial" panose="020B0604020202020204" pitchFamily="34" charset="0"/>
            </a:endParaRPr>
          </a:p>
          <a:p>
            <a:r>
              <a:rPr lang="fr-FR" sz="3602" dirty="0">
                <a:latin typeface="Arial" panose="020B0604020202020204" pitchFamily="34" charset="0"/>
                <a:cs typeface="Arial" panose="020B0604020202020204" pitchFamily="34" charset="0"/>
              </a:rPr>
              <a:t>P2.4-044</a:t>
            </a:r>
          </a:p>
        </p:txBody>
      </p:sp>
      <p:pic>
        <p:nvPicPr>
          <p:cNvPr id="18" name="Imag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328902" y="14459231"/>
            <a:ext cx="12122791" cy="3960000"/>
          </a:xfrm>
          <a:prstGeom prst="rect">
            <a:avLst/>
          </a:prstGeom>
        </p:spPr>
      </p:pic>
      <p:pic>
        <p:nvPicPr>
          <p:cNvPr id="21" name="Image 2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326266" y="10356391"/>
            <a:ext cx="12122791" cy="3960000"/>
          </a:xfrm>
          <a:prstGeom prst="rect">
            <a:avLst/>
          </a:prstGeom>
        </p:spPr>
      </p:pic>
      <p:pic>
        <p:nvPicPr>
          <p:cNvPr id="23" name="Image 2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328902" y="18856085"/>
            <a:ext cx="12122791" cy="3960000"/>
          </a:xfrm>
          <a:prstGeom prst="rect">
            <a:avLst/>
          </a:prstGeom>
        </p:spPr>
      </p:pic>
      <p:pic>
        <p:nvPicPr>
          <p:cNvPr id="29" name="Image 2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328902" y="22930808"/>
            <a:ext cx="12122791" cy="3960000"/>
          </a:xfrm>
          <a:prstGeom prst="rect">
            <a:avLst/>
          </a:prstGeom>
        </p:spPr>
      </p:pic>
      <p:sp>
        <p:nvSpPr>
          <p:cNvPr id="15" name="ZoneTexte 14"/>
          <p:cNvSpPr txBox="1"/>
          <p:nvPr/>
        </p:nvSpPr>
        <p:spPr>
          <a:xfrm>
            <a:off x="10600244" y="580074"/>
            <a:ext cx="17065894" cy="1324722"/>
          </a:xfrm>
          <a:prstGeom prst="rect">
            <a:avLst/>
          </a:prstGeom>
          <a:noFill/>
        </p:spPr>
        <p:txBody>
          <a:bodyPr wrap="square" rtlCol="0">
            <a:spAutoFit/>
          </a:bodyPr>
          <a:lstStyle/>
          <a:p>
            <a:pPr algn="ctr"/>
            <a:r>
              <a:rPr lang="en-US" sz="4004" b="1" dirty="0">
                <a:solidFill>
                  <a:srgbClr val="FF0000"/>
                </a:solidFill>
                <a:latin typeface="Times New Roman" panose="02020603050405020304" pitchFamily="18" charset="0"/>
                <a:cs typeface="Times New Roman" panose="02020603050405020304" pitchFamily="18" charset="0"/>
              </a:rPr>
              <a:t>Assessment of the anthropogenic radionuclides Cs-137, Cs-134 and I-131 detected by the International Monitoring System (IMS)</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6724</TotalTime>
  <Words>1157</Words>
  <Application>Microsoft Office PowerPoint</Application>
  <PresentationFormat>Personnalisé</PresentationFormat>
  <Paragraphs>82</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Cambria Math</vt:lpstr>
      <vt:lpstr>Tahoma</vt:lpstr>
      <vt:lpstr>Times New Roman</vt:lpstr>
      <vt:lpstr>Wingdings</vt:lpstr>
      <vt:lpstr>Tema di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ZAI</dc:creator>
  <cp:lastModifiedBy>LENOVO</cp:lastModifiedBy>
  <cp:revision>265</cp:revision>
  <dcterms:created xsi:type="dcterms:W3CDTF">2015-07-06T15:03:02Z</dcterms:created>
  <dcterms:modified xsi:type="dcterms:W3CDTF">2023-05-16T17:42:46Z</dcterms:modified>
</cp:coreProperties>
</file>