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9" r:id="rId8"/>
    <p:sldId id="268" r:id="rId9"/>
    <p:sldId id="267" r:id="rId10"/>
    <p:sldId id="265" r:id="rId11"/>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9"/>
            <p14:sldId id="268"/>
            <p14:sldId id="267"/>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79"/>
    <p:restoredTop sz="94685"/>
  </p:normalViewPr>
  <p:slideViewPr>
    <p:cSldViewPr snapToGrid="0">
      <p:cViewPr varScale="1">
        <p:scale>
          <a:sx n="108" d="100"/>
          <a:sy n="108" d="100"/>
        </p:scale>
        <p:origin x="12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endParaRPr lang="en-AT" dirty="0"/>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r>
              <a:rPr lang="en-US" altLang="ja-JP" dirty="0"/>
              <a:t>P2.4-547</a:t>
            </a:r>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hasCustomPrompt="1"/>
          </p:nvPr>
        </p:nvSpPr>
        <p:spPr>
          <a:xfrm>
            <a:off x="838200" y="365125"/>
            <a:ext cx="10515600" cy="1325563"/>
          </a:xfrm>
          <a:prstGeom prst="rect">
            <a:avLst/>
          </a:prstGeom>
        </p:spPr>
        <p:txBody>
          <a:bodyPr/>
          <a:lstStyle>
            <a:lvl1pPr algn="ctr">
              <a:defRPr>
                <a:solidFill>
                  <a:schemeClr val="bg1"/>
                </a:solidFill>
              </a:defRPr>
            </a:lvl1pPr>
          </a:lstStyle>
          <a:p>
            <a:r>
              <a:rPr lang="en-US" altLang="ja-JP" dirty="0"/>
              <a:t>Introduction</a:t>
            </a:r>
            <a:endParaRPr lang="en-AT" dirty="0"/>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r>
              <a:rPr lang="en-US" altLang="ja-JP" dirty="0"/>
              <a:t>P2.4-547</a:t>
            </a:r>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dirty="0"/>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9.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9.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76813"/>
            <a:ext cx="1866900" cy="1635125"/>
            <a:chOff x="3252" y="3135"/>
            <a:chExt cx="1176" cy="1030"/>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 name="Freeform 7">
              <a:extLst>
                <a:ext uri="{FF2B5EF4-FFF2-40B4-BE49-F238E27FC236}">
                  <a16:creationId xmlns:a16="http://schemas.microsoft.com/office/drawing/2014/main" id="{063B0D44-6EA0-FFA6-3359-A3206740429F}"/>
                </a:ext>
              </a:extLst>
            </p:cNvPr>
            <p:cNvSpPr>
              <a:spLocks/>
            </p:cNvSpPr>
            <p:nvPr userDrawn="1"/>
          </p:nvSpPr>
          <p:spPr bwMode="auto">
            <a:xfrm>
              <a:off x="3515" y="3146"/>
              <a:ext cx="659" cy="656"/>
            </a:xfrm>
            <a:custGeom>
              <a:avLst/>
              <a:gdLst>
                <a:gd name="T0" fmla="*/ 90 w 1087"/>
                <a:gd name="T1" fmla="*/ 1087 h 1087"/>
                <a:gd name="T2" fmla="*/ 90 w 1087"/>
                <a:gd name="T3" fmla="*/ 1087 h 1087"/>
                <a:gd name="T4" fmla="*/ 0 w 1087"/>
                <a:gd name="T5" fmla="*/ 997 h 1087"/>
                <a:gd name="T6" fmla="*/ 0 w 1087"/>
                <a:gd name="T7" fmla="*/ 90 h 1087"/>
                <a:gd name="T8" fmla="*/ 90 w 1087"/>
                <a:gd name="T9" fmla="*/ 0 h 1087"/>
                <a:gd name="T10" fmla="*/ 997 w 1087"/>
                <a:gd name="T11" fmla="*/ 0 h 1087"/>
                <a:gd name="T12" fmla="*/ 1087 w 1087"/>
                <a:gd name="T13" fmla="*/ 90 h 1087"/>
                <a:gd name="T14" fmla="*/ 1087 w 1087"/>
                <a:gd name="T15" fmla="*/ 997 h 1087"/>
                <a:gd name="T16" fmla="*/ 997 w 1087"/>
                <a:gd name="T17" fmla="*/ 1087 h 1087"/>
                <a:gd name="T18" fmla="*/ 90 w 1087"/>
                <a:gd name="T1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7" h="1087">
                  <a:moveTo>
                    <a:pt x="90" y="1087"/>
                  </a:moveTo>
                  <a:lnTo>
                    <a:pt x="90" y="1087"/>
                  </a:lnTo>
                  <a:cubicBezTo>
                    <a:pt x="40" y="1087"/>
                    <a:pt x="0" y="1047"/>
                    <a:pt x="0" y="997"/>
                  </a:cubicBezTo>
                  <a:lnTo>
                    <a:pt x="0" y="90"/>
                  </a:lnTo>
                  <a:cubicBezTo>
                    <a:pt x="0" y="40"/>
                    <a:pt x="40" y="0"/>
                    <a:pt x="90" y="0"/>
                  </a:cubicBezTo>
                  <a:lnTo>
                    <a:pt x="997" y="0"/>
                  </a:lnTo>
                  <a:cubicBezTo>
                    <a:pt x="1046" y="0"/>
                    <a:pt x="1087" y="40"/>
                    <a:pt x="1087" y="90"/>
                  </a:cubicBezTo>
                  <a:lnTo>
                    <a:pt x="1087" y="997"/>
                  </a:lnTo>
                  <a:cubicBezTo>
                    <a:pt x="1087" y="1047"/>
                    <a:pt x="1046" y="1087"/>
                    <a:pt x="997" y="1087"/>
                  </a:cubicBezTo>
                  <a:lnTo>
                    <a:pt x="90" y="108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a:extLst>
                <a:ext uri="{FF2B5EF4-FFF2-40B4-BE49-F238E27FC236}">
                  <a16:creationId xmlns:a16="http://schemas.microsoft.com/office/drawing/2014/main" id="{FEC3FEA3-6BAE-FA8E-D75D-E3A60451C92A}"/>
                </a:ext>
              </a:extLst>
            </p:cNvPr>
            <p:cNvSpPr>
              <a:spLocks noEditPoints="1"/>
            </p:cNvSpPr>
            <p:nvPr userDrawn="1"/>
          </p:nvSpPr>
          <p:spPr bwMode="auto">
            <a:xfrm>
              <a:off x="3503" y="3135"/>
              <a:ext cx="683" cy="679"/>
            </a:xfrm>
            <a:custGeom>
              <a:avLst/>
              <a:gdLst>
                <a:gd name="T0" fmla="*/ 1017 w 1127"/>
                <a:gd name="T1" fmla="*/ 0 h 1126"/>
                <a:gd name="T2" fmla="*/ 1017 w 1127"/>
                <a:gd name="T3" fmla="*/ 0 h 1126"/>
                <a:gd name="T4" fmla="*/ 110 w 1127"/>
                <a:gd name="T5" fmla="*/ 0 h 1126"/>
                <a:gd name="T6" fmla="*/ 0 w 1127"/>
                <a:gd name="T7" fmla="*/ 109 h 1126"/>
                <a:gd name="T8" fmla="*/ 0 w 1127"/>
                <a:gd name="T9" fmla="*/ 1016 h 1126"/>
                <a:gd name="T10" fmla="*/ 110 w 1127"/>
                <a:gd name="T11" fmla="*/ 1126 h 1126"/>
                <a:gd name="T12" fmla="*/ 1017 w 1127"/>
                <a:gd name="T13" fmla="*/ 1126 h 1126"/>
                <a:gd name="T14" fmla="*/ 1127 w 1127"/>
                <a:gd name="T15" fmla="*/ 1016 h 1126"/>
                <a:gd name="T16" fmla="*/ 1127 w 1127"/>
                <a:gd name="T17" fmla="*/ 109 h 1126"/>
                <a:gd name="T18" fmla="*/ 1017 w 1127"/>
                <a:gd name="T19" fmla="*/ 0 h 1126"/>
                <a:gd name="T20" fmla="*/ 1017 w 1127"/>
                <a:gd name="T21" fmla="*/ 39 h 1126"/>
                <a:gd name="T22" fmla="*/ 1017 w 1127"/>
                <a:gd name="T23" fmla="*/ 39 h 1126"/>
                <a:gd name="T24" fmla="*/ 1087 w 1127"/>
                <a:gd name="T25" fmla="*/ 109 h 1126"/>
                <a:gd name="T26" fmla="*/ 1087 w 1127"/>
                <a:gd name="T27" fmla="*/ 1016 h 1126"/>
                <a:gd name="T28" fmla="*/ 1017 w 1127"/>
                <a:gd name="T29" fmla="*/ 1086 h 1126"/>
                <a:gd name="T30" fmla="*/ 110 w 1127"/>
                <a:gd name="T31" fmla="*/ 1086 h 1126"/>
                <a:gd name="T32" fmla="*/ 40 w 1127"/>
                <a:gd name="T33" fmla="*/ 1016 h 1126"/>
                <a:gd name="T34" fmla="*/ 40 w 1127"/>
                <a:gd name="T35" fmla="*/ 109 h 1126"/>
                <a:gd name="T36" fmla="*/ 110 w 1127"/>
                <a:gd name="T37" fmla="*/ 39 h 1126"/>
                <a:gd name="T38" fmla="*/ 1017 w 1127"/>
                <a:gd name="T39" fmla="*/ 3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7" h="1126">
                  <a:moveTo>
                    <a:pt x="1017" y="0"/>
                  </a:moveTo>
                  <a:lnTo>
                    <a:pt x="1017" y="0"/>
                  </a:lnTo>
                  <a:lnTo>
                    <a:pt x="110" y="0"/>
                  </a:lnTo>
                  <a:cubicBezTo>
                    <a:pt x="49" y="0"/>
                    <a:pt x="0" y="48"/>
                    <a:pt x="0" y="109"/>
                  </a:cubicBezTo>
                  <a:lnTo>
                    <a:pt x="0" y="1016"/>
                  </a:lnTo>
                  <a:cubicBezTo>
                    <a:pt x="0" y="1077"/>
                    <a:pt x="49" y="1126"/>
                    <a:pt x="110" y="1126"/>
                  </a:cubicBezTo>
                  <a:lnTo>
                    <a:pt x="1017" y="1126"/>
                  </a:lnTo>
                  <a:cubicBezTo>
                    <a:pt x="1077" y="1126"/>
                    <a:pt x="1127" y="1077"/>
                    <a:pt x="1127" y="1016"/>
                  </a:cubicBezTo>
                  <a:lnTo>
                    <a:pt x="1127" y="109"/>
                  </a:lnTo>
                  <a:cubicBezTo>
                    <a:pt x="1127" y="48"/>
                    <a:pt x="1077" y="0"/>
                    <a:pt x="1017" y="0"/>
                  </a:cubicBezTo>
                  <a:close/>
                  <a:moveTo>
                    <a:pt x="1017" y="39"/>
                  </a:moveTo>
                  <a:lnTo>
                    <a:pt x="1017" y="39"/>
                  </a:lnTo>
                  <a:cubicBezTo>
                    <a:pt x="1055" y="39"/>
                    <a:pt x="1087" y="70"/>
                    <a:pt x="1087" y="109"/>
                  </a:cubicBezTo>
                  <a:lnTo>
                    <a:pt x="1087" y="1016"/>
                  </a:lnTo>
                  <a:cubicBezTo>
                    <a:pt x="1087" y="1055"/>
                    <a:pt x="1055" y="1086"/>
                    <a:pt x="1017" y="1086"/>
                  </a:cubicBezTo>
                  <a:lnTo>
                    <a:pt x="110" y="1086"/>
                  </a:lnTo>
                  <a:cubicBezTo>
                    <a:pt x="71" y="1086"/>
                    <a:pt x="40" y="1055"/>
                    <a:pt x="40" y="1016"/>
                  </a:cubicBezTo>
                  <a:lnTo>
                    <a:pt x="40" y="109"/>
                  </a:lnTo>
                  <a:cubicBezTo>
                    <a:pt x="40" y="70"/>
                    <a:pt x="71" y="39"/>
                    <a:pt x="110" y="39"/>
                  </a:cubicBezTo>
                  <a:lnTo>
                    <a:pt x="1017"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415772"/>
          </a:xfrm>
          <a:prstGeom prst="rect">
            <a:avLst/>
          </a:prstGeom>
          <a:noFill/>
        </p:spPr>
        <p:txBody>
          <a:bodyPr wrap="square" rtlCol="0">
            <a:spAutoFit/>
          </a:bodyPr>
          <a:lstStyle/>
          <a:p>
            <a:pPr algn="ctr"/>
            <a:r>
              <a:rPr lang="en-US" altLang="ja-JP" b="1" dirty="0">
                <a:solidFill>
                  <a:schemeClr val="bg1"/>
                </a:solidFill>
                <a:latin typeface="Arial" panose="020B0604020202020204" pitchFamily="34" charset="0"/>
                <a:cs typeface="Arial" panose="020B0604020202020204" pitchFamily="34" charset="0"/>
              </a:rPr>
              <a:t>Characteristics and sources of Cs-137 detected at IMS radionuclide monitoring stations in Japan</a:t>
            </a:r>
            <a:endParaRPr lang="en-AT"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Akiko FURUNO, Yutaka TOMITA, Toshiyuki KURIHARA, Yoichi YAMAMOTO, </a:t>
            </a:r>
            <a:r>
              <a:rPr lang="en-US" dirty="0" err="1">
                <a:solidFill>
                  <a:schemeClr val="bg1"/>
                </a:solidFill>
                <a:latin typeface="Arial" panose="020B0604020202020204" pitchFamily="34" charset="0"/>
                <a:cs typeface="Arial" panose="020B0604020202020204" pitchFamily="34" charset="0"/>
              </a:rPr>
              <a:t>Ryuta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Ohmori</a:t>
            </a:r>
            <a:r>
              <a:rPr lang="en-US" dirty="0">
                <a:solidFill>
                  <a:schemeClr val="bg1"/>
                </a:solidFill>
                <a:latin typeface="Arial" panose="020B0604020202020204" pitchFamily="34" charset="0"/>
                <a:cs typeface="Arial" panose="020B0604020202020204" pitchFamily="34" charset="0"/>
              </a:rPr>
              <a:t>, Yuya </a:t>
            </a:r>
            <a:r>
              <a:rPr lang="en-US" dirty="0" err="1">
                <a:solidFill>
                  <a:schemeClr val="bg1"/>
                </a:solidFill>
                <a:latin typeface="Arial" panose="020B0604020202020204" pitchFamily="34" charset="0"/>
                <a:cs typeface="Arial" panose="020B0604020202020204" pitchFamily="34" charset="0"/>
              </a:rPr>
              <a:t>Minakawa</a:t>
            </a:r>
            <a:endParaRPr lang="en-AT"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Japan Atomic Energy Agency</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latin typeface="Arial" panose="020B0604020202020204" pitchFamily="34" charset="0"/>
                <a:cs typeface="Arial" panose="020B0604020202020204" pitchFamily="34" charset="0"/>
              </a:rPr>
              <a:t>We focus on Cs-137 detected at the Okinawa station (JPP37), which is located on an island in the Pacific Ocean and has no nuclear facilities nearby, and estimate the release source using IMS data and ATM analysis.</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P2.4-547</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kumimoji="1" lang="en-US" altLang="ja-JP" sz="1200" dirty="0">
                <a:latin typeface="Arial" panose="020B0604020202020204" pitchFamily="34" charset="0"/>
                <a:cs typeface="Arial" panose="020B0604020202020204" pitchFamily="34" charset="0"/>
              </a:rPr>
              <a:t>For all days when Cs-137 was detected in JPP37:</a:t>
            </a:r>
          </a:p>
          <a:p>
            <a:pPr marL="171450" indent="-171450" algn="l">
              <a:buFont typeface="Arial" panose="020B0604020202020204" pitchFamily="34" charset="0"/>
              <a:buChar char="•"/>
            </a:pPr>
            <a:r>
              <a:rPr kumimoji="1" lang="en-US" altLang="ja-JP" sz="1200" dirty="0">
                <a:latin typeface="Arial" panose="020B0604020202020204" pitchFamily="34" charset="0"/>
                <a:cs typeface="Arial" panose="020B0604020202020204" pitchFamily="34" charset="0"/>
              </a:rPr>
              <a:t>Check the weather map</a:t>
            </a:r>
          </a:p>
          <a:p>
            <a:pPr marL="171450" indent="-171450" algn="l">
              <a:buFont typeface="Arial" panose="020B0604020202020204" pitchFamily="34" charset="0"/>
              <a:buChar char="•"/>
            </a:pPr>
            <a:r>
              <a:rPr kumimoji="1" lang="en-US" altLang="ja-JP" sz="1200" dirty="0">
                <a:latin typeface="Arial" panose="020B0604020202020204" pitchFamily="34" charset="0"/>
                <a:cs typeface="Arial" panose="020B0604020202020204" pitchFamily="34" charset="0"/>
              </a:rPr>
              <a:t>Check if Cs-137 was detected at stations other than JPP37</a:t>
            </a:r>
          </a:p>
          <a:p>
            <a:pPr marL="171450" indent="-171450" algn="l">
              <a:buFont typeface="Arial" panose="020B0604020202020204" pitchFamily="34" charset="0"/>
              <a:buChar char="•"/>
            </a:pPr>
            <a:r>
              <a:rPr kumimoji="1" lang="en-US" altLang="ja-JP" sz="1200" dirty="0">
                <a:latin typeface="Arial" panose="020B0604020202020204" pitchFamily="34" charset="0"/>
                <a:cs typeface="Arial" panose="020B0604020202020204" pitchFamily="34" charset="0"/>
              </a:rPr>
              <a:t>Back-tracking for 5 days from the day Cs-137 was detected</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1450" indent="-171450" algn="l">
              <a:buFont typeface="Arial" panose="020B0604020202020204" pitchFamily="34" charset="0"/>
              <a:buChar char="•"/>
            </a:pPr>
            <a:r>
              <a:rPr kumimoji="1" lang="en-US" altLang="ja-JP" sz="1200" dirty="0">
                <a:latin typeface="Arial" panose="020B0604020202020204" pitchFamily="34" charset="0"/>
                <a:cs typeface="Arial" panose="020B0604020202020204" pitchFamily="34" charset="0"/>
              </a:rPr>
              <a:t>Season of detection is mostly from Dec. to May high correlation with CNP20 and MNP45 </a:t>
            </a:r>
          </a:p>
          <a:p>
            <a:pPr marL="171450" indent="-171450" algn="l">
              <a:buFont typeface="Arial" panose="020B0604020202020204" pitchFamily="34" charset="0"/>
              <a:buChar char="•"/>
            </a:pPr>
            <a:r>
              <a:rPr kumimoji="1" lang="en-US" altLang="ja-JP" sz="1200" dirty="0">
                <a:latin typeface="Arial" panose="020B0604020202020204" pitchFamily="34" charset="0"/>
                <a:cs typeface="Arial" panose="020B0604020202020204" pitchFamily="34" charset="0"/>
              </a:rPr>
              <a:t>Backtracking simulations show that plume migration to these stations are relatively well reproduced</a:t>
            </a:r>
          </a:p>
          <a:p>
            <a:pPr marL="171450" indent="-171450" algn="l">
              <a:buFont typeface="Arial" panose="020B0604020202020204" pitchFamily="34" charset="0"/>
              <a:buChar char="•"/>
            </a:pPr>
            <a:r>
              <a:rPr kumimoji="1" lang="en-US" altLang="ja-JP" sz="1200" dirty="0">
                <a:latin typeface="Arial" panose="020B0604020202020204" pitchFamily="34" charset="0"/>
                <a:cs typeface="Arial" panose="020B0604020202020204" pitchFamily="34" charset="0"/>
              </a:rPr>
              <a:t>Possible release areas are Mongolia - inland China</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1450" indent="-171450" algn="just">
              <a:buFont typeface="Arial" panose="020B0604020202020204" pitchFamily="34" charset="0"/>
              <a:buChar char="•"/>
            </a:pPr>
            <a:endParaRPr kumimoji="1" lang="en-US" altLang="ja-JP"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6AB04CB3-713F-836C-5EB0-3054E6F7BF97}"/>
              </a:ext>
            </a:extLst>
          </p:cNvPr>
          <p:cNvSpPr txBox="1">
            <a:spLocks/>
          </p:cNvSpPr>
          <p:nvPr/>
        </p:nvSpPr>
        <p:spPr>
          <a:xfrm>
            <a:off x="5687120" y="5158597"/>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Picture 29" descr="logo">
            <a:extLst>
              <a:ext uri="{FF2B5EF4-FFF2-40B4-BE49-F238E27FC236}">
                <a16:creationId xmlns:a16="http://schemas.microsoft.com/office/drawing/2014/main" id="{B07F2B51-9B0B-74AD-640F-7D0C5265D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8816" y="430639"/>
            <a:ext cx="896643" cy="62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F89FD1FD-D349-C2CF-6E15-CE27C5444B88}"/>
              </a:ext>
            </a:extLst>
          </p:cNvPr>
          <p:cNvSpPr txBox="1">
            <a:spLocks/>
          </p:cNvSpPr>
          <p:nvPr/>
        </p:nvSpPr>
        <p:spPr>
          <a:xfrm>
            <a:off x="9926597" y="2958857"/>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kumimoji="1" lang="en-US" altLang="ja-JP" sz="1200" dirty="0">
                <a:latin typeface="Arial" panose="020B0604020202020204" pitchFamily="34" charset="0"/>
                <a:cs typeface="Arial" panose="020B0604020202020204" pitchFamily="34" charset="0"/>
              </a:rPr>
              <a:t>We organized the Cs-137 detections in the East Asia region. It was possibly related to the Yellow-sand phenomenon. We would like to continue monitoring and analysis in this region.</a:t>
            </a: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altLang="ja-JP" sz="2000" b="1" dirty="0">
                <a:solidFill>
                  <a:schemeClr val="bg1"/>
                </a:solidFill>
                <a:latin typeface="Arial" panose="020B0604020202020204" pitchFamily="34" charset="0"/>
                <a:cs typeface="Arial" panose="020B0604020202020204" pitchFamily="34" charset="0"/>
              </a:rPr>
              <a:t>Characteristics and sources of Cs-137 detected at IMS radionuclide monitoring stations in Japan</a:t>
            </a:r>
            <a:endParaRPr lang="en-AT" altLang="ja-JP" sz="2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pic>
        <p:nvPicPr>
          <p:cNvPr id="6" name="Picture 29" descr="logo">
            <a:extLst>
              <a:ext uri="{FF2B5EF4-FFF2-40B4-BE49-F238E27FC236}">
                <a16:creationId xmlns:a16="http://schemas.microsoft.com/office/drawing/2014/main" id="{42D2EEFE-416A-20B0-3E5D-217529D19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9636" y="231197"/>
            <a:ext cx="896643" cy="62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2C4A6D0E-E83A-6846-ED92-E74DFE66F2C8}"/>
              </a:ext>
            </a:extLst>
          </p:cNvPr>
          <p:cNvSpPr txBox="1"/>
          <p:nvPr/>
        </p:nvSpPr>
        <p:spPr>
          <a:xfrm>
            <a:off x="248575" y="1296140"/>
            <a:ext cx="8753382" cy="523220"/>
          </a:xfrm>
          <a:prstGeom prst="rect">
            <a:avLst/>
          </a:prstGeom>
          <a:noFill/>
        </p:spPr>
        <p:txBody>
          <a:bodyPr wrap="square" rtlCol="0">
            <a:spAutoFit/>
          </a:bodyPr>
          <a:lstStyle/>
          <a:p>
            <a:r>
              <a:rPr kumimoji="1" lang="en-US" altLang="ja-JP" sz="28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endParaRPr kumimoji="1" lang="ja-JP" altLang="en-US" sz="28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A9888859-7139-9F2B-A563-F3F6008E99B8}"/>
              </a:ext>
            </a:extLst>
          </p:cNvPr>
          <p:cNvSpPr txBox="1"/>
          <p:nvPr/>
        </p:nvSpPr>
        <p:spPr>
          <a:xfrm>
            <a:off x="577049" y="2032986"/>
            <a:ext cx="5946303" cy="2246769"/>
          </a:xfrm>
          <a:prstGeom prst="rect">
            <a:avLst/>
          </a:prstGeom>
          <a:noFill/>
        </p:spPr>
        <p:txBody>
          <a:bodyPr wrap="square" rtlCol="0">
            <a:spAutoFit/>
          </a:bodyPr>
          <a:lstStyle/>
          <a:p>
            <a:pPr marL="285750" indent="-285750" algn="just">
              <a:buFont typeface="Arial" panose="020B0604020202020204" pitchFamily="34" charset="0"/>
              <a:buChar char="•"/>
            </a:pPr>
            <a:r>
              <a:rPr lang="en-US" altLang="ja-JP" sz="2000" kern="100" dirty="0">
                <a:effectLst/>
                <a:latin typeface="Arial" panose="020B0604020202020204" pitchFamily="34" charset="0"/>
                <a:ea typeface="ＭＳ 明朝" panose="02020609040205080304" pitchFamily="17" charset="-128"/>
                <a:cs typeface="Arial" panose="020B0604020202020204" pitchFamily="34" charset="0"/>
              </a:rPr>
              <a:t>We are responsible for data analysis and management of IMS radionuclide monitoring stations as the NDC of Japan</a:t>
            </a:r>
          </a:p>
          <a:p>
            <a:pPr marL="285750" indent="-285750" algn="just">
              <a:buFont typeface="Arial" panose="020B0604020202020204" pitchFamily="34" charset="0"/>
              <a:buChar char="•"/>
            </a:pPr>
            <a:r>
              <a:rPr lang="en-US" altLang="ja-JP" sz="2000" kern="100" dirty="0">
                <a:effectLst/>
                <a:latin typeface="Arial" panose="020B0604020202020204" pitchFamily="34" charset="0"/>
                <a:ea typeface="ＭＳ 明朝" panose="02020609040205080304" pitchFamily="17" charset="-128"/>
                <a:cs typeface="Arial" panose="020B0604020202020204" pitchFamily="34" charset="0"/>
              </a:rPr>
              <a:t>There are two IMS radionuclide monitoring stations in Japan, at Takasaki for particles and noble gases and at Okinawa for particles</a:t>
            </a:r>
          </a:p>
          <a:p>
            <a:pPr marL="285750" indent="-285750" algn="just">
              <a:buFont typeface="Arial" panose="020B0604020202020204" pitchFamily="34" charset="0"/>
              <a:buChar char="•"/>
            </a:pPr>
            <a:r>
              <a:rPr lang="en-US" altLang="ja-JP" sz="2000" kern="100" dirty="0">
                <a:effectLst/>
                <a:latin typeface="Arial" panose="020B0604020202020204" pitchFamily="34" charset="0"/>
                <a:ea typeface="ＭＳ 明朝" panose="02020609040205080304" pitchFamily="17" charset="-128"/>
                <a:cs typeface="Arial" panose="020B0604020202020204" pitchFamily="34" charset="0"/>
              </a:rPr>
              <a:t>The detection frequency of Cs-137:</a:t>
            </a:r>
          </a:p>
        </p:txBody>
      </p:sp>
      <p:pic>
        <p:nvPicPr>
          <p:cNvPr id="9" name="Picture 2" descr="C:\Users\kijima\Desktop\日本.jpg">
            <a:extLst>
              <a:ext uri="{FF2B5EF4-FFF2-40B4-BE49-F238E27FC236}">
                <a16:creationId xmlns:a16="http://schemas.microsoft.com/office/drawing/2014/main" id="{15033DD5-476B-C839-EEED-CA9A8EBB14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5619" y="1608950"/>
            <a:ext cx="3922991" cy="335916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a:extLst>
              <a:ext uri="{FF2B5EF4-FFF2-40B4-BE49-F238E27FC236}">
                <a16:creationId xmlns:a16="http://schemas.microsoft.com/office/drawing/2014/main" id="{C5AC3E3E-A304-61FE-7826-76193FD01AF4}"/>
              </a:ext>
            </a:extLst>
          </p:cNvPr>
          <p:cNvGrpSpPr/>
          <p:nvPr/>
        </p:nvGrpSpPr>
        <p:grpSpPr>
          <a:xfrm>
            <a:off x="6393479" y="1929981"/>
            <a:ext cx="3109817" cy="3245053"/>
            <a:chOff x="-144359" y="1737190"/>
            <a:chExt cx="4513838" cy="4757876"/>
          </a:xfrm>
        </p:grpSpPr>
        <p:sp>
          <p:nvSpPr>
            <p:cNvPr id="11" name="テキスト ボックス 10">
              <a:extLst>
                <a:ext uri="{FF2B5EF4-FFF2-40B4-BE49-F238E27FC236}">
                  <a16:creationId xmlns:a16="http://schemas.microsoft.com/office/drawing/2014/main" id="{F201B72B-A5EE-21FF-D72E-6E442F783D65}"/>
                </a:ext>
              </a:extLst>
            </p:cNvPr>
            <p:cNvSpPr txBox="1"/>
            <p:nvPr/>
          </p:nvSpPr>
          <p:spPr>
            <a:xfrm>
              <a:off x="656828" y="2668672"/>
              <a:ext cx="2499729" cy="767142"/>
            </a:xfrm>
            <a:prstGeom prst="rect">
              <a:avLst/>
            </a:prstGeom>
            <a:solidFill>
              <a:sysClr val="window" lastClr="FFFFFF"/>
            </a:solidFill>
            <a:ln w="31750">
              <a:solidFill>
                <a:srgbClr val="00B0F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Takasaki Station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t>
              </a:r>
              <a:r>
                <a:rPr kumimoji="0" lang="en-US" altLang="ja-JP" sz="1400" b="1" i="0" u="none" strike="noStrike" kern="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RN38</a:t>
              </a:r>
              <a:r>
                <a:rPr kumimoji="0" lang="ja-JP" altLang="en-US" sz="1400" b="1" i="0" u="none" strike="noStrike" kern="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t>
              </a:r>
              <a:endParaRPr kumimoji="0" lang="en-US" sz="1400" b="1" i="0" u="none" strike="noStrike" kern="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331BF912-4066-6705-0ABE-50E177B13E41}"/>
                </a:ext>
              </a:extLst>
            </p:cNvPr>
            <p:cNvSpPr txBox="1"/>
            <p:nvPr/>
          </p:nvSpPr>
          <p:spPr>
            <a:xfrm>
              <a:off x="-144359" y="5727924"/>
              <a:ext cx="2499728" cy="767142"/>
            </a:xfrm>
            <a:prstGeom prst="rect">
              <a:avLst/>
            </a:prstGeom>
            <a:solidFill>
              <a:sysClr val="window" lastClr="FFFFFF"/>
            </a:solidFill>
            <a:ln w="31750">
              <a:solidFill>
                <a:srgbClr val="00B0F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Okinawa Station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t>
              </a:r>
              <a:r>
                <a:rPr kumimoji="0" lang="en-US" altLang="ja-JP" sz="1400" b="1" i="0" u="none" strike="noStrike" kern="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RN37</a:t>
              </a:r>
              <a:r>
                <a:rPr kumimoji="0" lang="ja-JP" altLang="en-US" sz="1400" b="1" i="0" u="none" strike="noStrike" kern="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t>
              </a:r>
              <a:endParaRPr kumimoji="0" lang="en-US" sz="1400" b="1" i="0" u="none" strike="noStrike" kern="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cxnSp>
          <p:nvCxnSpPr>
            <p:cNvPr id="13" name="直線コネクタ 12">
              <a:extLst>
                <a:ext uri="{FF2B5EF4-FFF2-40B4-BE49-F238E27FC236}">
                  <a16:creationId xmlns:a16="http://schemas.microsoft.com/office/drawing/2014/main" id="{3AF33ADA-1123-F1AB-11EB-1768ECD71EF6}"/>
                </a:ext>
              </a:extLst>
            </p:cNvPr>
            <p:cNvCxnSpPr>
              <a:cxnSpLocks/>
              <a:stCxn id="14" idx="0"/>
            </p:cNvCxnSpPr>
            <p:nvPr/>
          </p:nvCxnSpPr>
          <p:spPr>
            <a:xfrm flipH="1" flipV="1">
              <a:off x="3149684" y="3230819"/>
              <a:ext cx="251646" cy="445775"/>
            </a:xfrm>
            <a:prstGeom prst="line">
              <a:avLst/>
            </a:prstGeom>
            <a:noFill/>
            <a:ln w="19050" cap="flat" cmpd="sng" algn="ctr">
              <a:solidFill>
                <a:sysClr val="window" lastClr="FFFFFF"/>
              </a:solidFill>
              <a:prstDash val="solid"/>
            </a:ln>
            <a:effectLst/>
          </p:spPr>
        </p:cxnSp>
        <p:sp>
          <p:nvSpPr>
            <p:cNvPr id="14" name="円/楕円 15">
              <a:extLst>
                <a:ext uri="{FF2B5EF4-FFF2-40B4-BE49-F238E27FC236}">
                  <a16:creationId xmlns:a16="http://schemas.microsoft.com/office/drawing/2014/main" id="{C7B48D53-AFCD-4DE6-D2C3-88B703FEA8B9}"/>
                </a:ext>
              </a:extLst>
            </p:cNvPr>
            <p:cNvSpPr/>
            <p:nvPr/>
          </p:nvSpPr>
          <p:spPr>
            <a:xfrm>
              <a:off x="3365326" y="3676594"/>
              <a:ext cx="72008" cy="61614"/>
            </a:xfrm>
            <a:prstGeom prst="ellipse">
              <a:avLst/>
            </a:prstGeom>
            <a:solidFill>
              <a:srgbClr val="00B0F0"/>
            </a:solidFill>
            <a:ln w="254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円/楕円 16">
              <a:extLst>
                <a:ext uri="{FF2B5EF4-FFF2-40B4-BE49-F238E27FC236}">
                  <a16:creationId xmlns:a16="http://schemas.microsoft.com/office/drawing/2014/main" id="{AA488C0A-FD02-CB3B-EC7C-0B402221A232}"/>
                </a:ext>
              </a:extLst>
            </p:cNvPr>
            <p:cNvSpPr/>
            <p:nvPr/>
          </p:nvSpPr>
          <p:spPr>
            <a:xfrm>
              <a:off x="1364162" y="5558433"/>
              <a:ext cx="72008" cy="61614"/>
            </a:xfrm>
            <a:prstGeom prst="ellipse">
              <a:avLst/>
            </a:prstGeom>
            <a:solidFill>
              <a:srgbClr val="00B0F0"/>
            </a:solidFill>
            <a:ln w="254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6" name="直線コネクタ 15">
              <a:extLst>
                <a:ext uri="{FF2B5EF4-FFF2-40B4-BE49-F238E27FC236}">
                  <a16:creationId xmlns:a16="http://schemas.microsoft.com/office/drawing/2014/main" id="{96F975DD-31AD-9CE3-725D-9B207FB69815}"/>
                </a:ext>
              </a:extLst>
            </p:cNvPr>
            <p:cNvCxnSpPr>
              <a:cxnSpLocks/>
              <a:stCxn id="15" idx="1"/>
              <a:endCxn id="12" idx="2"/>
            </p:cNvCxnSpPr>
            <p:nvPr/>
          </p:nvCxnSpPr>
          <p:spPr>
            <a:xfrm flipH="1">
              <a:off x="1105505" y="5567457"/>
              <a:ext cx="269202" cy="927609"/>
            </a:xfrm>
            <a:prstGeom prst="line">
              <a:avLst/>
            </a:prstGeom>
            <a:noFill/>
            <a:ln w="19050" cap="flat" cmpd="sng" algn="ctr">
              <a:solidFill>
                <a:sysClr val="window" lastClr="FFFFFF"/>
              </a:solidFill>
              <a:prstDash val="solid"/>
            </a:ln>
            <a:effectLst/>
          </p:spPr>
        </p:cxnSp>
        <p:sp>
          <p:nvSpPr>
            <p:cNvPr id="17" name="二等辺三角形 16">
              <a:extLst>
                <a:ext uri="{FF2B5EF4-FFF2-40B4-BE49-F238E27FC236}">
                  <a16:creationId xmlns:a16="http://schemas.microsoft.com/office/drawing/2014/main" id="{81D65DFF-DBB8-4496-FD00-3E768B0C1A01}"/>
                </a:ext>
              </a:extLst>
            </p:cNvPr>
            <p:cNvSpPr/>
            <p:nvPr/>
          </p:nvSpPr>
          <p:spPr>
            <a:xfrm>
              <a:off x="3803650" y="1993278"/>
              <a:ext cx="140964" cy="136773"/>
            </a:xfrm>
            <a:prstGeom prst="triangl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テキスト ボックス 17">
              <a:extLst>
                <a:ext uri="{FF2B5EF4-FFF2-40B4-BE49-F238E27FC236}">
                  <a16:creationId xmlns:a16="http://schemas.microsoft.com/office/drawing/2014/main" id="{BBF76AAD-D53B-7BB3-FB36-DA10D5A564F7}"/>
                </a:ext>
              </a:extLst>
            </p:cNvPr>
            <p:cNvSpPr txBox="1"/>
            <p:nvPr/>
          </p:nvSpPr>
          <p:spPr>
            <a:xfrm>
              <a:off x="3575416" y="2074192"/>
              <a:ext cx="65274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white"/>
                  </a:solidFill>
                  <a:effectLst/>
                  <a:uLnTx/>
                  <a:uFillTx/>
                  <a:latin typeface="Calibri"/>
                </a:rPr>
                <a:t>AS054</a:t>
              </a:r>
              <a:endParaRPr kumimoji="0" lang="en-US" sz="1400" b="0" i="0" u="none" strike="noStrike" kern="0" cap="none" spc="0" normalizeH="0" baseline="0" noProof="0" dirty="0">
                <a:ln>
                  <a:noFill/>
                </a:ln>
                <a:solidFill>
                  <a:prstClr val="white"/>
                </a:solidFill>
                <a:effectLst/>
                <a:uLnTx/>
                <a:uFillTx/>
                <a:latin typeface="Calibri"/>
                <a:ea typeface="+mn-ea"/>
              </a:endParaRPr>
            </a:p>
          </p:txBody>
        </p:sp>
        <p:sp>
          <p:nvSpPr>
            <p:cNvPr id="19" name="二等辺三角形 18">
              <a:extLst>
                <a:ext uri="{FF2B5EF4-FFF2-40B4-BE49-F238E27FC236}">
                  <a16:creationId xmlns:a16="http://schemas.microsoft.com/office/drawing/2014/main" id="{6EF1FA28-829C-AFD2-C7BA-EAE8D33212CD}"/>
                </a:ext>
              </a:extLst>
            </p:cNvPr>
            <p:cNvSpPr/>
            <p:nvPr/>
          </p:nvSpPr>
          <p:spPr>
            <a:xfrm>
              <a:off x="1407409" y="5412550"/>
              <a:ext cx="140964" cy="136773"/>
            </a:xfrm>
            <a:prstGeom prst="triangl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二等辺三角形 19">
              <a:extLst>
                <a:ext uri="{FF2B5EF4-FFF2-40B4-BE49-F238E27FC236}">
                  <a16:creationId xmlns:a16="http://schemas.microsoft.com/office/drawing/2014/main" id="{398853B2-C8C5-F4E8-042A-FFFF8530F223}"/>
                </a:ext>
              </a:extLst>
            </p:cNvPr>
            <p:cNvSpPr/>
            <p:nvPr/>
          </p:nvSpPr>
          <p:spPr>
            <a:xfrm>
              <a:off x="3158334" y="3608208"/>
              <a:ext cx="140964" cy="136773"/>
            </a:xfrm>
            <a:prstGeom prst="triangl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二等辺三角形 20">
              <a:extLst>
                <a:ext uri="{FF2B5EF4-FFF2-40B4-BE49-F238E27FC236}">
                  <a16:creationId xmlns:a16="http://schemas.microsoft.com/office/drawing/2014/main" id="{0FFA7ABC-5B7E-6F2A-47FB-AEC405B25A73}"/>
                </a:ext>
              </a:extLst>
            </p:cNvPr>
            <p:cNvSpPr/>
            <p:nvPr/>
          </p:nvSpPr>
          <p:spPr>
            <a:xfrm>
              <a:off x="3566940" y="3802767"/>
              <a:ext cx="140964" cy="136773"/>
            </a:xfrm>
            <a:prstGeom prst="triangl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テキスト ボックス 21">
              <a:extLst>
                <a:ext uri="{FF2B5EF4-FFF2-40B4-BE49-F238E27FC236}">
                  <a16:creationId xmlns:a16="http://schemas.microsoft.com/office/drawing/2014/main" id="{2E89A5F8-0B40-1829-02BD-E4677804FE22}"/>
                </a:ext>
              </a:extLst>
            </p:cNvPr>
            <p:cNvSpPr txBox="1"/>
            <p:nvPr/>
          </p:nvSpPr>
          <p:spPr>
            <a:xfrm>
              <a:off x="3401330" y="3875593"/>
              <a:ext cx="50045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white"/>
                  </a:solidFill>
                  <a:effectLst/>
                  <a:uLnTx/>
                  <a:uFillTx/>
                  <a:latin typeface="Calibri"/>
                </a:rPr>
                <a:t>IS30</a:t>
              </a:r>
              <a:endParaRPr kumimoji="0" lang="en-US" sz="1400" b="0" i="0" u="none" strike="noStrike" kern="0" cap="none" spc="0" normalizeH="0" baseline="0" noProof="0" dirty="0">
                <a:ln>
                  <a:noFill/>
                </a:ln>
                <a:solidFill>
                  <a:prstClr val="white"/>
                </a:solidFill>
                <a:effectLst/>
                <a:uLnTx/>
                <a:uFillTx/>
                <a:latin typeface="Calibri"/>
                <a:ea typeface="+mn-ea"/>
              </a:endParaRPr>
            </a:p>
          </p:txBody>
        </p:sp>
        <p:sp>
          <p:nvSpPr>
            <p:cNvPr id="23" name="テキスト ボックス 22">
              <a:extLst>
                <a:ext uri="{FF2B5EF4-FFF2-40B4-BE49-F238E27FC236}">
                  <a16:creationId xmlns:a16="http://schemas.microsoft.com/office/drawing/2014/main" id="{4E968B57-B7F4-E535-EB4E-5FA26CAC884C}"/>
                </a:ext>
              </a:extLst>
            </p:cNvPr>
            <p:cNvSpPr txBox="1"/>
            <p:nvPr/>
          </p:nvSpPr>
          <p:spPr>
            <a:xfrm>
              <a:off x="2698434" y="3510552"/>
              <a:ext cx="54854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white"/>
                  </a:solidFill>
                  <a:effectLst/>
                  <a:uLnTx/>
                  <a:uFillTx/>
                  <a:latin typeface="Calibri"/>
                </a:rPr>
                <a:t>PS22</a:t>
              </a:r>
              <a:endParaRPr kumimoji="0" lang="en-US" sz="1400" b="0" i="0" u="none" strike="noStrike" kern="0" cap="none" spc="0" normalizeH="0" baseline="0" noProof="0" dirty="0">
                <a:ln>
                  <a:noFill/>
                </a:ln>
                <a:solidFill>
                  <a:prstClr val="white"/>
                </a:solidFill>
                <a:effectLst/>
                <a:uLnTx/>
                <a:uFillTx/>
                <a:latin typeface="Calibri"/>
                <a:ea typeface="+mn-ea"/>
              </a:endParaRPr>
            </a:p>
          </p:txBody>
        </p:sp>
        <p:sp>
          <p:nvSpPr>
            <p:cNvPr id="24" name="二等辺三角形 23">
              <a:extLst>
                <a:ext uri="{FF2B5EF4-FFF2-40B4-BE49-F238E27FC236}">
                  <a16:creationId xmlns:a16="http://schemas.microsoft.com/office/drawing/2014/main" id="{7A193FBF-2DFC-AF27-1224-9C7CBF42C1D8}"/>
                </a:ext>
              </a:extLst>
            </p:cNvPr>
            <p:cNvSpPr/>
            <p:nvPr/>
          </p:nvSpPr>
          <p:spPr>
            <a:xfrm>
              <a:off x="3487970" y="4293095"/>
              <a:ext cx="140964" cy="136773"/>
            </a:xfrm>
            <a:prstGeom prst="triangl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二等辺三角形 24">
              <a:extLst>
                <a:ext uri="{FF2B5EF4-FFF2-40B4-BE49-F238E27FC236}">
                  <a16:creationId xmlns:a16="http://schemas.microsoft.com/office/drawing/2014/main" id="{E519DAA0-C0CD-7B5D-D010-732699014CDE}"/>
                </a:ext>
              </a:extLst>
            </p:cNvPr>
            <p:cNvSpPr/>
            <p:nvPr/>
          </p:nvSpPr>
          <p:spPr>
            <a:xfrm>
              <a:off x="3948670" y="5452467"/>
              <a:ext cx="140964" cy="136773"/>
            </a:xfrm>
            <a:prstGeom prst="triangl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 name="二等辺三角形 25">
              <a:extLst>
                <a:ext uri="{FF2B5EF4-FFF2-40B4-BE49-F238E27FC236}">
                  <a16:creationId xmlns:a16="http://schemas.microsoft.com/office/drawing/2014/main" id="{167CABF1-9C98-88A2-2D0F-575CD30C96B4}"/>
                </a:ext>
              </a:extLst>
            </p:cNvPr>
            <p:cNvSpPr/>
            <p:nvPr/>
          </p:nvSpPr>
          <p:spPr>
            <a:xfrm>
              <a:off x="1898150" y="4257043"/>
              <a:ext cx="140964" cy="136773"/>
            </a:xfrm>
            <a:prstGeom prst="triangl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テキスト ボックス 26">
              <a:extLst>
                <a:ext uri="{FF2B5EF4-FFF2-40B4-BE49-F238E27FC236}">
                  <a16:creationId xmlns:a16="http://schemas.microsoft.com/office/drawing/2014/main" id="{5FBAA575-887B-0031-3468-A2BA7C7EC958}"/>
                </a:ext>
              </a:extLst>
            </p:cNvPr>
            <p:cNvSpPr txBox="1"/>
            <p:nvPr/>
          </p:nvSpPr>
          <p:spPr>
            <a:xfrm>
              <a:off x="3279200" y="4417367"/>
              <a:ext cx="64472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rPr>
                <a:t>AS053</a:t>
              </a:r>
            </a:p>
          </p:txBody>
        </p:sp>
        <p:sp>
          <p:nvSpPr>
            <p:cNvPr id="28" name="テキスト ボックス 27">
              <a:extLst>
                <a:ext uri="{FF2B5EF4-FFF2-40B4-BE49-F238E27FC236}">
                  <a16:creationId xmlns:a16="http://schemas.microsoft.com/office/drawing/2014/main" id="{C7AF9A41-2819-CEC8-207C-DEAE308865BD}"/>
                </a:ext>
              </a:extLst>
            </p:cNvPr>
            <p:cNvSpPr txBox="1"/>
            <p:nvPr/>
          </p:nvSpPr>
          <p:spPr>
            <a:xfrm>
              <a:off x="1968632" y="4183370"/>
              <a:ext cx="64472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rPr>
                <a:t>AS051</a:t>
              </a:r>
            </a:p>
          </p:txBody>
        </p:sp>
        <p:sp>
          <p:nvSpPr>
            <p:cNvPr id="29" name="テキスト ボックス 28">
              <a:extLst>
                <a:ext uri="{FF2B5EF4-FFF2-40B4-BE49-F238E27FC236}">
                  <a16:creationId xmlns:a16="http://schemas.microsoft.com/office/drawing/2014/main" id="{FF526507-0113-98F0-D704-A91815B34731}"/>
                </a:ext>
              </a:extLst>
            </p:cNvPr>
            <p:cNvSpPr txBox="1"/>
            <p:nvPr/>
          </p:nvSpPr>
          <p:spPr>
            <a:xfrm>
              <a:off x="1477891" y="5323779"/>
              <a:ext cx="64472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rPr>
                <a:t>AS052</a:t>
              </a:r>
            </a:p>
          </p:txBody>
        </p:sp>
        <p:sp>
          <p:nvSpPr>
            <p:cNvPr id="30" name="テキスト ボックス 29">
              <a:extLst>
                <a:ext uri="{FF2B5EF4-FFF2-40B4-BE49-F238E27FC236}">
                  <a16:creationId xmlns:a16="http://schemas.microsoft.com/office/drawing/2014/main" id="{8477384E-B328-A165-7B3D-779822BD6031}"/>
                </a:ext>
              </a:extLst>
            </p:cNvPr>
            <p:cNvSpPr txBox="1"/>
            <p:nvPr/>
          </p:nvSpPr>
          <p:spPr>
            <a:xfrm>
              <a:off x="3724751" y="5541806"/>
              <a:ext cx="64472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white"/>
                  </a:solidFill>
                  <a:effectLst/>
                  <a:uLnTx/>
                  <a:uFillTx/>
                  <a:latin typeface="Calibri"/>
                </a:rPr>
                <a:t>AS055</a:t>
              </a:r>
              <a:endParaRPr kumimoji="0" lang="en-US" sz="1400" b="0" i="0" u="none" strike="noStrike" kern="0" cap="none" spc="0" normalizeH="0" baseline="0" noProof="0" dirty="0">
                <a:ln>
                  <a:noFill/>
                </a:ln>
                <a:solidFill>
                  <a:prstClr val="white"/>
                </a:solidFill>
                <a:effectLst/>
                <a:uLnTx/>
                <a:uFillTx/>
                <a:latin typeface="Calibri"/>
                <a:ea typeface="+mn-ea"/>
              </a:endParaRPr>
            </a:p>
          </p:txBody>
        </p:sp>
        <p:sp>
          <p:nvSpPr>
            <p:cNvPr id="31" name="円/楕円 6">
              <a:extLst>
                <a:ext uri="{FF2B5EF4-FFF2-40B4-BE49-F238E27FC236}">
                  <a16:creationId xmlns:a16="http://schemas.microsoft.com/office/drawing/2014/main" id="{27EF20BF-4581-77B7-6197-0CABFA20FA68}"/>
                </a:ext>
              </a:extLst>
            </p:cNvPr>
            <p:cNvSpPr/>
            <p:nvPr/>
          </p:nvSpPr>
          <p:spPr>
            <a:xfrm>
              <a:off x="3627968" y="2585692"/>
              <a:ext cx="72008" cy="61614"/>
            </a:xfrm>
            <a:prstGeom prst="ellipse">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32" name="直線コネクタ 31">
              <a:extLst>
                <a:ext uri="{FF2B5EF4-FFF2-40B4-BE49-F238E27FC236}">
                  <a16:creationId xmlns:a16="http://schemas.microsoft.com/office/drawing/2014/main" id="{A83BF40C-C334-0D6A-2E86-59B66F82FF77}"/>
                </a:ext>
              </a:extLst>
            </p:cNvPr>
            <p:cNvCxnSpPr>
              <a:cxnSpLocks/>
              <a:stCxn id="31" idx="1"/>
            </p:cNvCxnSpPr>
            <p:nvPr/>
          </p:nvCxnSpPr>
          <p:spPr>
            <a:xfrm>
              <a:off x="3638514" y="2594715"/>
              <a:ext cx="587607" cy="189975"/>
            </a:xfrm>
            <a:prstGeom prst="line">
              <a:avLst/>
            </a:prstGeom>
            <a:noFill/>
            <a:ln w="19050" cap="flat" cmpd="sng" algn="ctr">
              <a:solidFill>
                <a:sysClr val="window" lastClr="FFFFFF"/>
              </a:solidFill>
              <a:prstDash val="solid"/>
            </a:ln>
            <a:effectLst/>
          </p:spPr>
        </p:cxnSp>
        <p:sp>
          <p:nvSpPr>
            <p:cNvPr id="33" name="円/楕円 6">
              <a:extLst>
                <a:ext uri="{FF2B5EF4-FFF2-40B4-BE49-F238E27FC236}">
                  <a16:creationId xmlns:a16="http://schemas.microsoft.com/office/drawing/2014/main" id="{BE9774FE-C6B4-9C59-6DAD-9A349C691E26}"/>
                </a:ext>
              </a:extLst>
            </p:cNvPr>
            <p:cNvSpPr/>
            <p:nvPr/>
          </p:nvSpPr>
          <p:spPr>
            <a:xfrm>
              <a:off x="3762983" y="1910617"/>
              <a:ext cx="72008" cy="61614"/>
            </a:xfrm>
            <a:prstGeom prst="ellipse">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34" name="直線コネクタ 33">
              <a:extLst>
                <a:ext uri="{FF2B5EF4-FFF2-40B4-BE49-F238E27FC236}">
                  <a16:creationId xmlns:a16="http://schemas.microsoft.com/office/drawing/2014/main" id="{D18F97A5-25FA-6432-59E0-6195BA8AABAC}"/>
                </a:ext>
              </a:extLst>
            </p:cNvPr>
            <p:cNvCxnSpPr>
              <a:cxnSpLocks/>
            </p:cNvCxnSpPr>
            <p:nvPr/>
          </p:nvCxnSpPr>
          <p:spPr>
            <a:xfrm flipH="1" flipV="1">
              <a:off x="3487970" y="1737190"/>
              <a:ext cx="311016" cy="144751"/>
            </a:xfrm>
            <a:prstGeom prst="line">
              <a:avLst/>
            </a:prstGeom>
            <a:noFill/>
            <a:ln w="19050" cap="flat" cmpd="sng" algn="ctr">
              <a:solidFill>
                <a:sysClr val="window" lastClr="FFFFFF"/>
              </a:solidFill>
              <a:prstDash val="solid"/>
            </a:ln>
            <a:effectLst/>
          </p:spPr>
        </p:cxnSp>
      </p:grpSp>
      <p:sp>
        <p:nvSpPr>
          <p:cNvPr id="35" name="テキスト ボックス 34">
            <a:extLst>
              <a:ext uri="{FF2B5EF4-FFF2-40B4-BE49-F238E27FC236}">
                <a16:creationId xmlns:a16="http://schemas.microsoft.com/office/drawing/2014/main" id="{FBE40EE1-E2C7-F418-BFF6-99FB2FB4DDB2}"/>
              </a:ext>
            </a:extLst>
          </p:cNvPr>
          <p:cNvSpPr txBox="1"/>
          <p:nvPr/>
        </p:nvSpPr>
        <p:spPr>
          <a:xfrm>
            <a:off x="9404529" y="2525231"/>
            <a:ext cx="1119392" cy="738664"/>
          </a:xfrm>
          <a:prstGeom prst="rect">
            <a:avLst/>
          </a:prstGeom>
          <a:solidFill>
            <a:sysClr val="window" lastClr="FFFFFF"/>
          </a:solidFill>
          <a:ln w="31750">
            <a:solidFill>
              <a:srgbClr val="FF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Mutsu TXL-2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kern="0" dirty="0">
                <a:solidFill>
                  <a:prstClr val="black"/>
                </a:solidFill>
                <a:latin typeface="Arial" panose="020B0604020202020204" pitchFamily="34" charset="0"/>
                <a:ea typeface="メイリオ" panose="020B0604030504040204" pitchFamily="50" charset="-128"/>
                <a:cs typeface="Arial" panose="020B0604020202020204" pitchFamily="34" charset="0"/>
              </a:rPr>
              <a:t>(</a:t>
            </a:r>
            <a:r>
              <a:rPr kumimoji="0" lang="en-US" altLang="ja-JP" sz="1400" b="1" i="0" u="none" strike="noStrike" kern="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MUX88</a:t>
            </a:r>
            <a:r>
              <a:rPr kumimoji="0" lang="en-US" altLang="ja-JP" sz="1400" b="1" kern="0" dirty="0">
                <a:solidFill>
                  <a:prstClr val="black"/>
                </a:solidFill>
                <a:latin typeface="Arial" panose="020B0604020202020204" pitchFamily="34" charset="0"/>
                <a:ea typeface="メイリオ" panose="020B0604030504040204" pitchFamily="50" charset="-128"/>
                <a:cs typeface="Arial" panose="020B0604020202020204" pitchFamily="34" charset="0"/>
              </a:rPr>
              <a:t>)</a:t>
            </a:r>
            <a:endParaRPr kumimoji="0" lang="en-US" sz="1400" b="1" i="0" u="none" strike="noStrike" kern="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6" name="テキスト ボックス 35">
            <a:extLst>
              <a:ext uri="{FF2B5EF4-FFF2-40B4-BE49-F238E27FC236}">
                <a16:creationId xmlns:a16="http://schemas.microsoft.com/office/drawing/2014/main" id="{03CAE9EA-76E0-956B-C746-738DA8F89B26}"/>
              </a:ext>
            </a:extLst>
          </p:cNvPr>
          <p:cNvSpPr txBox="1"/>
          <p:nvPr/>
        </p:nvSpPr>
        <p:spPr>
          <a:xfrm>
            <a:off x="7810141" y="1305017"/>
            <a:ext cx="1085838" cy="738664"/>
          </a:xfrm>
          <a:prstGeom prst="rect">
            <a:avLst/>
          </a:prstGeom>
          <a:solidFill>
            <a:sysClr val="window" lastClr="FFFFFF"/>
          </a:solidFill>
          <a:ln w="31750">
            <a:solidFill>
              <a:srgbClr val="FF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err="1">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Horonobe</a:t>
            </a:r>
            <a:r>
              <a:rPr kumimoji="0" lang="en-US" altLang="ja-JP" sz="1400" b="1" i="0" u="none" strike="noStrike" kern="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 TXL-3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kern="0" dirty="0">
                <a:solidFill>
                  <a:prstClr val="black"/>
                </a:solidFill>
                <a:latin typeface="Arial" panose="020B0604020202020204" pitchFamily="34" charset="0"/>
                <a:ea typeface="メイリオ" panose="020B0604030504040204" pitchFamily="50" charset="-128"/>
                <a:cs typeface="Arial" panose="020B0604020202020204" pitchFamily="34" charset="0"/>
              </a:rPr>
              <a:t>(JPX81)</a:t>
            </a:r>
            <a:endParaRPr kumimoji="0" lang="en-US" sz="1400" b="1" i="0" u="none" strike="noStrike" kern="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7" name="テキスト ボックス 36">
            <a:extLst>
              <a:ext uri="{FF2B5EF4-FFF2-40B4-BE49-F238E27FC236}">
                <a16:creationId xmlns:a16="http://schemas.microsoft.com/office/drawing/2014/main" id="{98AE6169-8301-4E51-3595-579DB2FE83FB}"/>
              </a:ext>
            </a:extLst>
          </p:cNvPr>
          <p:cNvSpPr txBox="1"/>
          <p:nvPr/>
        </p:nvSpPr>
        <p:spPr>
          <a:xfrm>
            <a:off x="938908" y="4313460"/>
            <a:ext cx="8103133" cy="1938992"/>
          </a:xfrm>
          <a:prstGeom prst="rect">
            <a:avLst/>
          </a:prstGeom>
          <a:noFill/>
        </p:spPr>
        <p:txBody>
          <a:bodyPr wrap="square" rtlCol="0">
            <a:spAutoFit/>
          </a:bodyPr>
          <a:lstStyle/>
          <a:p>
            <a:r>
              <a:rPr kumimoji="1" lang="en-US" altLang="ja-JP" sz="2000" dirty="0"/>
              <a:t>Takasaki (JPP38):</a:t>
            </a:r>
            <a:r>
              <a:rPr kumimoji="1" lang="ja-JP" altLang="en-US" sz="2000" dirty="0"/>
              <a:t> </a:t>
            </a:r>
            <a:r>
              <a:rPr kumimoji="1" lang="en-US" altLang="ja-JP" sz="2000" dirty="0"/>
              <a:t>high</a:t>
            </a:r>
          </a:p>
          <a:p>
            <a:r>
              <a:rPr kumimoji="1" lang="en-US" altLang="ja-JP" sz="2000" dirty="0"/>
              <a:t>     originating mainly from the Fukushima </a:t>
            </a:r>
            <a:r>
              <a:rPr kumimoji="1" lang="en-US" altLang="ja-JP" sz="2000" dirty="0" err="1"/>
              <a:t>Dai-ichi</a:t>
            </a:r>
            <a:r>
              <a:rPr kumimoji="1" lang="en-US" altLang="ja-JP" sz="2000" dirty="0"/>
              <a:t> </a:t>
            </a:r>
          </a:p>
          <a:p>
            <a:r>
              <a:rPr kumimoji="1" lang="en-US" altLang="ja-JP" sz="2000" dirty="0"/>
              <a:t>     Nuclear Power Plant Accident</a:t>
            </a:r>
          </a:p>
          <a:p>
            <a:r>
              <a:rPr kumimoji="1" lang="en-US" altLang="ja-JP" sz="2000" dirty="0"/>
              <a:t>Okinawa (JPP37) : occasionally, release source is unknown</a:t>
            </a:r>
          </a:p>
          <a:p>
            <a:pPr lvl="1"/>
            <a:r>
              <a:rPr kumimoji="1" lang="en-US" altLang="ja-JP" sz="2000" dirty="0">
                <a:solidFill>
                  <a:srgbClr val="FF0000"/>
                </a:solidFill>
              </a:rPr>
              <a:t>An island in the Pacific Ocean with no nuclear facilities in the vicinity</a:t>
            </a:r>
          </a:p>
          <a:p>
            <a:pPr lvl="1"/>
            <a:r>
              <a:rPr kumimoji="1" lang="en-US" altLang="ja-JP" sz="2000" dirty="0">
                <a:solidFill>
                  <a:srgbClr val="FF0000"/>
                </a:solidFill>
              </a:rPr>
              <a:t>Affected by long-range dispersion?</a:t>
            </a:r>
          </a:p>
        </p:txBody>
      </p:sp>
      <p:sp>
        <p:nvSpPr>
          <p:cNvPr id="3" name="Title 1">
            <a:extLst>
              <a:ext uri="{FF2B5EF4-FFF2-40B4-BE49-F238E27FC236}">
                <a16:creationId xmlns:a16="http://schemas.microsoft.com/office/drawing/2014/main" id="{870DD300-1C18-23E7-A026-0AF2F378227D}"/>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a:t>
            </a:r>
            <a:r>
              <a:rPr lang="en-US" altLang="ja-JP" sz="1000" b="1" dirty="0">
                <a:solidFill>
                  <a:schemeClr val="bg1"/>
                </a:solidFill>
                <a:latin typeface="Arial" panose="020B0604020202020204" pitchFamily="34" charset="0"/>
                <a:cs typeface="Arial" panose="020B0604020202020204" pitchFamily="34" charset="0"/>
              </a:rPr>
              <a:t>2.4</a:t>
            </a:r>
            <a:r>
              <a:rPr lang="en-US" sz="1000" b="1" dirty="0">
                <a:solidFill>
                  <a:schemeClr val="bg1"/>
                </a:solidFill>
                <a:latin typeface="Arial" panose="020B0604020202020204" pitchFamily="34" charset="0"/>
                <a:cs typeface="Arial" panose="020B0604020202020204" pitchFamily="34" charset="0"/>
              </a:rPr>
              <a:t>-547</a:t>
            </a:r>
            <a:endParaRPr lang="en-AT" sz="2400" b="1" dirty="0">
              <a:solidFill>
                <a:schemeClr val="bg1"/>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D8A0D146-F6E8-3E49-4ABC-4BEBE68575B2}"/>
              </a:ext>
            </a:extLst>
          </p:cNvPr>
          <p:cNvSpPr txBox="1"/>
          <p:nvPr/>
        </p:nvSpPr>
        <p:spPr>
          <a:xfrm>
            <a:off x="7742672" y="5176755"/>
            <a:ext cx="2876813" cy="307777"/>
          </a:xfrm>
          <a:prstGeom prst="rect">
            <a:avLst/>
          </a:prstGeom>
          <a:noFill/>
        </p:spPr>
        <p:txBody>
          <a:bodyPr wrap="none" rtlCol="0">
            <a:spAutoFit/>
          </a:bodyPr>
          <a:lstStyle/>
          <a:p>
            <a:r>
              <a:rPr kumimoji="1" lang="en-US" altLang="ja-JP" sz="1400" dirty="0"/>
              <a:t>TXL: Transportable Xenon Laboratory</a:t>
            </a:r>
            <a:endParaRPr kumimoji="1" lang="ja-JP" altLang="en-US" sz="1400" dirty="0"/>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pic>
        <p:nvPicPr>
          <p:cNvPr id="6" name="Picture 29" descr="logo">
            <a:extLst>
              <a:ext uri="{FF2B5EF4-FFF2-40B4-BE49-F238E27FC236}">
                <a16:creationId xmlns:a16="http://schemas.microsoft.com/office/drawing/2014/main" id="{36C457CE-70DE-2C8A-314E-24421E882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6268" y="266330"/>
            <a:ext cx="896643" cy="62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7C82DC1C-CC92-9DC5-A589-1EA6DC6A78DA}"/>
              </a:ext>
            </a:extLst>
          </p:cNvPr>
          <p:cNvSpPr txBox="1">
            <a:spLocks/>
          </p:cNvSpPr>
          <p:nvPr/>
        </p:nvSpPr>
        <p:spPr>
          <a:xfrm>
            <a:off x="2345409" y="4187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altLang="ja-JP" sz="2000" b="1" dirty="0">
                <a:solidFill>
                  <a:schemeClr val="bg1"/>
                </a:solidFill>
                <a:latin typeface="Arial" panose="020B0604020202020204" pitchFamily="34" charset="0"/>
                <a:cs typeface="Arial" panose="020B0604020202020204" pitchFamily="34" charset="0"/>
              </a:rPr>
              <a:t>Characteristics and sources of Cs-137 detected at IMS radionuclide monitoring stations in Japan</a:t>
            </a:r>
            <a:endParaRPr lang="en-AT" altLang="ja-JP" sz="2000" b="1" dirty="0">
              <a:solidFill>
                <a:schemeClr val="bg1"/>
              </a:solidFill>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2ED2E6D0-5772-D285-6F10-20769554AD58}"/>
              </a:ext>
            </a:extLst>
          </p:cNvPr>
          <p:cNvSpPr txBox="1"/>
          <p:nvPr/>
        </p:nvSpPr>
        <p:spPr>
          <a:xfrm>
            <a:off x="285789" y="1061789"/>
            <a:ext cx="4119239" cy="461665"/>
          </a:xfrm>
          <a:prstGeom prst="rect">
            <a:avLst/>
          </a:prstGeom>
          <a:noFill/>
        </p:spPr>
        <p:txBody>
          <a:bodyPr wrap="square" rtlCol="0">
            <a:spAutoFit/>
          </a:bodyPr>
          <a:lstStyle/>
          <a:p>
            <a:r>
              <a:rPr kumimoji="1" lang="en-US" altLang="ja-JP" sz="2400" b="1" u="sng" dirty="0">
                <a:effectLst>
                  <a:outerShdw blurRad="38100" dist="38100" dir="2700000" algn="tl">
                    <a:srgbClr val="000000">
                      <a:alpha val="43137"/>
                    </a:srgbClr>
                  </a:outerShdw>
                </a:effectLst>
              </a:rPr>
              <a:t>Objectives</a:t>
            </a:r>
            <a:endParaRPr kumimoji="1" lang="ja-JP" altLang="en-US" sz="2400" b="1" u="sng" dirty="0">
              <a:effectLst>
                <a:outerShdw blurRad="38100" dist="38100" dir="2700000" algn="tl">
                  <a:srgbClr val="000000">
                    <a:alpha val="43137"/>
                  </a:srgbClr>
                </a:outerShdw>
              </a:effectLst>
            </a:endParaRPr>
          </a:p>
        </p:txBody>
      </p:sp>
      <p:sp>
        <p:nvSpPr>
          <p:cNvPr id="9" name="テキスト ボックス 8">
            <a:extLst>
              <a:ext uri="{FF2B5EF4-FFF2-40B4-BE49-F238E27FC236}">
                <a16:creationId xmlns:a16="http://schemas.microsoft.com/office/drawing/2014/main" id="{44A3B59D-784F-653C-29A8-53A2DC8E7C91}"/>
              </a:ext>
            </a:extLst>
          </p:cNvPr>
          <p:cNvSpPr txBox="1"/>
          <p:nvPr/>
        </p:nvSpPr>
        <p:spPr>
          <a:xfrm>
            <a:off x="356241" y="1464847"/>
            <a:ext cx="10305264" cy="1477328"/>
          </a:xfrm>
          <a:prstGeom prst="rect">
            <a:avLst/>
          </a:prstGeom>
          <a:noFill/>
        </p:spPr>
        <p:txBody>
          <a:bodyPr wrap="square" rtlCol="0">
            <a:spAutoFit/>
          </a:bodyPr>
          <a:lstStyle/>
          <a:p>
            <a:pPr marL="285750" indent="-285750" algn="just">
              <a:buFont typeface="Arial" panose="020B0604020202020204" pitchFamily="34" charset="0"/>
              <a:buChar char="•"/>
            </a:pPr>
            <a:r>
              <a:rPr lang="en-US" altLang="ja-JP" sz="1800" kern="100" dirty="0">
                <a:effectLst/>
                <a:latin typeface="Arial" panose="020B0604020202020204" pitchFamily="34" charset="0"/>
                <a:ea typeface="ＭＳ 明朝" panose="02020609040205080304" pitchFamily="17" charset="-128"/>
                <a:cs typeface="Arial" panose="020B0604020202020204" pitchFamily="34" charset="0"/>
              </a:rPr>
              <a:t>focus on Cs-137 detection at </a:t>
            </a:r>
            <a:r>
              <a:rPr lang="en-US" altLang="ja-JP" kern="100" dirty="0">
                <a:latin typeface="Arial" panose="020B0604020202020204" pitchFamily="34" charset="0"/>
                <a:ea typeface="ＭＳ 明朝" panose="02020609040205080304" pitchFamily="17" charset="-128"/>
                <a:cs typeface="Arial" panose="020B0604020202020204" pitchFamily="34" charset="0"/>
              </a:rPr>
              <a:t>Okinawa (RN37)</a:t>
            </a:r>
          </a:p>
          <a:p>
            <a:pPr marL="285750" indent="-285750" algn="just">
              <a:buFont typeface="Arial" panose="020B0604020202020204" pitchFamily="34" charset="0"/>
              <a:buChar char="•"/>
            </a:pPr>
            <a:r>
              <a:rPr lang="en-US" altLang="ja-JP" sz="1800" kern="100" dirty="0">
                <a:effectLst/>
                <a:latin typeface="Arial" panose="020B0604020202020204" pitchFamily="34" charset="0"/>
                <a:ea typeface="ＭＳ 明朝" panose="02020609040205080304" pitchFamily="17" charset="-128"/>
                <a:cs typeface="Arial" panose="020B0604020202020204" pitchFamily="34" charset="0"/>
              </a:rPr>
              <a:t>clarify the characteristics of the season and the pressure pattern of each detection</a:t>
            </a:r>
          </a:p>
          <a:p>
            <a:pPr marL="285750" indent="-285750" algn="just">
              <a:buFont typeface="Arial" panose="020B0604020202020204" pitchFamily="34" charset="0"/>
              <a:buChar char="•"/>
            </a:pPr>
            <a:r>
              <a:rPr lang="en-US" altLang="ja-JP" sz="1800" kern="100" dirty="0">
                <a:effectLst/>
                <a:latin typeface="Arial" panose="020B0604020202020204" pitchFamily="34" charset="0"/>
                <a:ea typeface="ＭＳ 明朝" panose="02020609040205080304" pitchFamily="17" charset="-128"/>
                <a:cs typeface="Arial" panose="020B0604020202020204" pitchFamily="34" charset="0"/>
              </a:rPr>
              <a:t>back-trajectory analysis using an atmospheric</a:t>
            </a:r>
            <a:r>
              <a:rPr lang="ja-JP" altLang="en-US" kern="100" dirty="0">
                <a:latin typeface="Arial" panose="020B0604020202020204" pitchFamily="34" charset="0"/>
                <a:ea typeface="ＭＳ 明朝" panose="02020609040205080304" pitchFamily="17" charset="-128"/>
                <a:cs typeface="Arial" panose="020B0604020202020204" pitchFamily="34" charset="0"/>
              </a:rPr>
              <a:t> </a:t>
            </a:r>
            <a:r>
              <a:rPr lang="en-US" altLang="ja-JP" sz="1800" kern="100" dirty="0">
                <a:effectLst/>
                <a:latin typeface="Arial" panose="020B0604020202020204" pitchFamily="34" charset="0"/>
                <a:ea typeface="ＭＳ 明朝" panose="02020609040205080304" pitchFamily="17" charset="-128"/>
                <a:cs typeface="Arial" panose="020B0604020202020204" pitchFamily="34" charset="0"/>
              </a:rPr>
              <a:t>transport model will be conducted to estimate </a:t>
            </a:r>
            <a:r>
              <a:rPr lang="en-US" altLang="ja-JP" kern="100" dirty="0">
                <a:latin typeface="Arial" panose="020B0604020202020204" pitchFamily="34" charset="0"/>
                <a:ea typeface="ＭＳ 明朝" panose="02020609040205080304" pitchFamily="17" charset="-128"/>
                <a:cs typeface="Arial" panose="020B0604020202020204" pitchFamily="34" charset="0"/>
              </a:rPr>
              <a:t>t</a:t>
            </a:r>
            <a:r>
              <a:rPr lang="en-US" altLang="ja-JP" sz="1800" kern="100" dirty="0">
                <a:effectLst/>
                <a:latin typeface="Arial" panose="020B0604020202020204" pitchFamily="34" charset="0"/>
                <a:ea typeface="ＭＳ 明朝" panose="02020609040205080304" pitchFamily="17" charset="-128"/>
                <a:cs typeface="Arial" panose="020B0604020202020204" pitchFamily="34" charset="0"/>
              </a:rPr>
              <a:t>he release source of Cs-137, by comparing with the IMS data including the surrounding stations</a:t>
            </a:r>
            <a:endParaRPr lang="ja-JP" altLang="ja-JP" sz="1800" kern="100" dirty="0">
              <a:effectLst/>
              <a:latin typeface="Arial" panose="020B0604020202020204" pitchFamily="34" charset="0"/>
              <a:ea typeface="ＭＳ 明朝" panose="02020609040205080304" pitchFamily="17" charset="-128"/>
              <a:cs typeface="Arial" panose="020B0604020202020204" pitchFamily="34" charset="0"/>
            </a:endParaRPr>
          </a:p>
          <a:p>
            <a:endParaRPr kumimoji="1" lang="ja-JP" altLang="en-US" dirty="0">
              <a:latin typeface="Arial" panose="020B0604020202020204" pitchFamily="34" charset="0"/>
              <a:cs typeface="Arial" panose="020B0604020202020204" pitchFamily="34" charset="0"/>
            </a:endParaRPr>
          </a:p>
        </p:txBody>
      </p:sp>
      <p:graphicFrame>
        <p:nvGraphicFramePr>
          <p:cNvPr id="10" name="表 4">
            <a:extLst>
              <a:ext uri="{FF2B5EF4-FFF2-40B4-BE49-F238E27FC236}">
                <a16:creationId xmlns:a16="http://schemas.microsoft.com/office/drawing/2014/main" id="{6D70D6BD-31F7-6344-9C7C-A0FAC5F999E7}"/>
              </a:ext>
            </a:extLst>
          </p:cNvPr>
          <p:cNvGraphicFramePr>
            <a:graphicFrameLocks noGrp="1"/>
          </p:cNvGraphicFramePr>
          <p:nvPr>
            <p:extLst>
              <p:ext uri="{D42A27DB-BD31-4B8C-83A1-F6EECF244321}">
                <p14:modId xmlns:p14="http://schemas.microsoft.com/office/powerpoint/2010/main" val="1467080717"/>
              </p:ext>
            </p:extLst>
          </p:nvPr>
        </p:nvGraphicFramePr>
        <p:xfrm>
          <a:off x="371398" y="3429000"/>
          <a:ext cx="7848834" cy="3291840"/>
        </p:xfrm>
        <a:graphic>
          <a:graphicData uri="http://schemas.openxmlformats.org/drawingml/2006/table">
            <a:tbl>
              <a:tblPr firstRow="1" bandRow="1">
                <a:tableStyleId>{2D5ABB26-0587-4C30-8999-92F81FD0307C}</a:tableStyleId>
              </a:tblPr>
              <a:tblGrid>
                <a:gridCol w="560631">
                  <a:extLst>
                    <a:ext uri="{9D8B030D-6E8A-4147-A177-3AD203B41FA5}">
                      <a16:colId xmlns:a16="http://schemas.microsoft.com/office/drawing/2014/main" val="3678801482"/>
                    </a:ext>
                  </a:extLst>
                </a:gridCol>
                <a:gridCol w="560631">
                  <a:extLst>
                    <a:ext uri="{9D8B030D-6E8A-4147-A177-3AD203B41FA5}">
                      <a16:colId xmlns:a16="http://schemas.microsoft.com/office/drawing/2014/main" val="2843751045"/>
                    </a:ext>
                  </a:extLst>
                </a:gridCol>
                <a:gridCol w="560631">
                  <a:extLst>
                    <a:ext uri="{9D8B030D-6E8A-4147-A177-3AD203B41FA5}">
                      <a16:colId xmlns:a16="http://schemas.microsoft.com/office/drawing/2014/main" val="1873130748"/>
                    </a:ext>
                  </a:extLst>
                </a:gridCol>
                <a:gridCol w="560631">
                  <a:extLst>
                    <a:ext uri="{9D8B030D-6E8A-4147-A177-3AD203B41FA5}">
                      <a16:colId xmlns:a16="http://schemas.microsoft.com/office/drawing/2014/main" val="1247125849"/>
                    </a:ext>
                  </a:extLst>
                </a:gridCol>
                <a:gridCol w="560631">
                  <a:extLst>
                    <a:ext uri="{9D8B030D-6E8A-4147-A177-3AD203B41FA5}">
                      <a16:colId xmlns:a16="http://schemas.microsoft.com/office/drawing/2014/main" val="3579887755"/>
                    </a:ext>
                  </a:extLst>
                </a:gridCol>
                <a:gridCol w="560631">
                  <a:extLst>
                    <a:ext uri="{9D8B030D-6E8A-4147-A177-3AD203B41FA5}">
                      <a16:colId xmlns:a16="http://schemas.microsoft.com/office/drawing/2014/main" val="1236424702"/>
                    </a:ext>
                  </a:extLst>
                </a:gridCol>
                <a:gridCol w="560631">
                  <a:extLst>
                    <a:ext uri="{9D8B030D-6E8A-4147-A177-3AD203B41FA5}">
                      <a16:colId xmlns:a16="http://schemas.microsoft.com/office/drawing/2014/main" val="453133463"/>
                    </a:ext>
                  </a:extLst>
                </a:gridCol>
                <a:gridCol w="560631">
                  <a:extLst>
                    <a:ext uri="{9D8B030D-6E8A-4147-A177-3AD203B41FA5}">
                      <a16:colId xmlns:a16="http://schemas.microsoft.com/office/drawing/2014/main" val="821145001"/>
                    </a:ext>
                  </a:extLst>
                </a:gridCol>
                <a:gridCol w="560631">
                  <a:extLst>
                    <a:ext uri="{9D8B030D-6E8A-4147-A177-3AD203B41FA5}">
                      <a16:colId xmlns:a16="http://schemas.microsoft.com/office/drawing/2014/main" val="2710225933"/>
                    </a:ext>
                  </a:extLst>
                </a:gridCol>
                <a:gridCol w="560631">
                  <a:extLst>
                    <a:ext uri="{9D8B030D-6E8A-4147-A177-3AD203B41FA5}">
                      <a16:colId xmlns:a16="http://schemas.microsoft.com/office/drawing/2014/main" val="3591103988"/>
                    </a:ext>
                  </a:extLst>
                </a:gridCol>
                <a:gridCol w="560631">
                  <a:extLst>
                    <a:ext uri="{9D8B030D-6E8A-4147-A177-3AD203B41FA5}">
                      <a16:colId xmlns:a16="http://schemas.microsoft.com/office/drawing/2014/main" val="697556222"/>
                    </a:ext>
                  </a:extLst>
                </a:gridCol>
                <a:gridCol w="560631">
                  <a:extLst>
                    <a:ext uri="{9D8B030D-6E8A-4147-A177-3AD203B41FA5}">
                      <a16:colId xmlns:a16="http://schemas.microsoft.com/office/drawing/2014/main" val="3669012980"/>
                    </a:ext>
                  </a:extLst>
                </a:gridCol>
                <a:gridCol w="560631">
                  <a:extLst>
                    <a:ext uri="{9D8B030D-6E8A-4147-A177-3AD203B41FA5}">
                      <a16:colId xmlns:a16="http://schemas.microsoft.com/office/drawing/2014/main" val="2008744523"/>
                    </a:ext>
                  </a:extLst>
                </a:gridCol>
                <a:gridCol w="560631">
                  <a:extLst>
                    <a:ext uri="{9D8B030D-6E8A-4147-A177-3AD203B41FA5}">
                      <a16:colId xmlns:a16="http://schemas.microsoft.com/office/drawing/2014/main" val="1072390612"/>
                    </a:ext>
                  </a:extLst>
                </a:gridCol>
              </a:tblGrid>
              <a:tr h="164408">
                <a:tc>
                  <a:txBody>
                    <a:bodyPr/>
                    <a:lstStyle/>
                    <a:p>
                      <a:endParaRPr kumimoji="1" lang="ja-JP" altLang="en-US" sz="1200" b="1" dirty="0">
                        <a:latin typeface="Arial" panose="020B0604020202020204" pitchFamily="34" charset="0"/>
                        <a:cs typeface="Arial" panose="020B0604020202020204" pitchFamily="34" charset="0"/>
                      </a:endParaRPr>
                    </a:p>
                  </a:txBody>
                  <a:tcPr/>
                </a:tc>
                <a:tc>
                  <a:txBody>
                    <a:bodyPr/>
                    <a:lstStyle/>
                    <a:p>
                      <a:r>
                        <a:rPr kumimoji="1" lang="en-US" altLang="ja-JP" sz="1200" b="1" dirty="0"/>
                        <a:t>Jan</a:t>
                      </a:r>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kumimoji="1" lang="en-US" altLang="ja-JP" sz="1200" b="1" dirty="0"/>
                        <a:t>Feb</a:t>
                      </a:r>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kumimoji="1" lang="en-US" altLang="ja-JP" sz="1200" b="1" dirty="0"/>
                        <a:t>Mar</a:t>
                      </a:r>
                      <a:endParaRPr kumimoji="1" lang="ja-JP" altLang="en-US"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kumimoji="1" lang="en-US" altLang="ja-JP" sz="1200" b="1" dirty="0"/>
                        <a:t>Apr</a:t>
                      </a:r>
                      <a:endParaRPr kumimoji="1" lang="ja-JP" altLang="en-US"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kumimoji="1" lang="en-US" altLang="ja-JP" sz="1200" b="1" dirty="0"/>
                        <a:t>May</a:t>
                      </a:r>
                      <a:endParaRPr kumimoji="1" lang="ja-JP" altLang="en-US"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kumimoji="1" lang="en-US" altLang="ja-JP" sz="1200" b="1" dirty="0"/>
                        <a:t>Jun</a:t>
                      </a:r>
                      <a:endParaRPr kumimoji="1" lang="ja-JP" altLang="en-US" sz="1200" b="1"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r>
                        <a:rPr kumimoji="1" lang="en-US" altLang="ja-JP" sz="1200" b="1" dirty="0"/>
                        <a:t>Jul</a:t>
                      </a:r>
                      <a:endParaRPr kumimoji="1" lang="ja-JP" altLang="en-US" sz="1200" b="1"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r>
                        <a:rPr kumimoji="1" lang="en-US" altLang="ja-JP" sz="1200" b="1" dirty="0"/>
                        <a:t>Aug</a:t>
                      </a:r>
                      <a:endParaRPr kumimoji="1" lang="ja-JP" altLang="en-US" sz="1200" b="1"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r>
                        <a:rPr kumimoji="1" lang="en-US" altLang="ja-JP" sz="1200" b="1" dirty="0"/>
                        <a:t>Sep</a:t>
                      </a:r>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kumimoji="1" lang="en-US" altLang="ja-JP" sz="1200" b="1" dirty="0"/>
                        <a:t>Oct</a:t>
                      </a:r>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kumimoji="1" lang="en-US" altLang="ja-JP" sz="1200" b="1" dirty="0"/>
                        <a:t>Nov</a:t>
                      </a:r>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kumimoji="1" lang="en-US" altLang="ja-JP" sz="1200" b="1" dirty="0"/>
                        <a:t>Dec</a:t>
                      </a:r>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kumimoji="1" lang="en-US" altLang="ja-JP" sz="1200" b="1" dirty="0"/>
                        <a:t>Total</a:t>
                      </a:r>
                      <a:endParaRPr kumimoji="1" lang="ja-JP" alt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9613542"/>
                  </a:ext>
                </a:extLst>
              </a:tr>
              <a:tr h="164408">
                <a:tc>
                  <a:txBody>
                    <a:bodyPr/>
                    <a:lstStyle/>
                    <a:p>
                      <a:r>
                        <a:rPr kumimoji="1" lang="en-US" altLang="ja-JP" sz="1200" b="1" dirty="0"/>
                        <a:t>2012</a:t>
                      </a:r>
                      <a:endParaRPr kumimoji="1" lang="ja-JP" altLang="en-US" sz="1200" b="1" dirty="0">
                        <a:latin typeface="Arial" panose="020B0604020202020204" pitchFamily="34" charset="0"/>
                        <a:cs typeface="Arial" panose="020B0604020202020204" pitchFamily="34" charset="0"/>
                      </a:endParaRPr>
                    </a:p>
                  </a:txBody>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kumimoji="1" lang="en-US" altLang="ja-JP" sz="1200" b="1" dirty="0"/>
                        <a:t>1</a:t>
                      </a:r>
                      <a:endParaRPr kumimoji="1" lang="ja-JP" altLang="en-US"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kumimoji="1" lang="en-US" altLang="ja-JP" sz="1200" b="1" dirty="0"/>
                        <a:t>1</a:t>
                      </a:r>
                      <a:endParaRPr kumimoji="1" lang="ja-JP" alt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72921479"/>
                  </a:ext>
                </a:extLst>
              </a:tr>
              <a:tr h="164408">
                <a:tc>
                  <a:txBody>
                    <a:bodyPr/>
                    <a:lstStyle/>
                    <a:p>
                      <a:r>
                        <a:rPr kumimoji="1" lang="en-US" altLang="ja-JP" sz="1200" b="1" dirty="0"/>
                        <a:t>2013</a:t>
                      </a:r>
                      <a:endParaRPr kumimoji="1" lang="ja-JP" altLang="en-US" sz="1200" b="1" dirty="0">
                        <a:latin typeface="Arial" panose="020B0604020202020204" pitchFamily="34" charset="0"/>
                        <a:cs typeface="Arial" panose="020B0604020202020204" pitchFamily="34" charset="0"/>
                      </a:endParaRPr>
                    </a:p>
                  </a:txBody>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r>
                        <a:rPr kumimoji="1" lang="en-US" altLang="ja-JP" sz="1200" b="1" dirty="0"/>
                        <a:t>1</a:t>
                      </a:r>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kumimoji="1" lang="en-US" altLang="ja-JP" sz="1200" b="1" dirty="0"/>
                        <a:t>1</a:t>
                      </a:r>
                      <a:endParaRPr kumimoji="1" lang="ja-JP" alt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7026924"/>
                  </a:ext>
                </a:extLst>
              </a:tr>
              <a:tr h="164408">
                <a:tc>
                  <a:txBody>
                    <a:bodyPr/>
                    <a:lstStyle/>
                    <a:p>
                      <a:r>
                        <a:rPr kumimoji="1" lang="en-US" altLang="ja-JP" sz="1200" b="1" dirty="0"/>
                        <a:t>2014</a:t>
                      </a:r>
                      <a:endParaRPr kumimoji="1" lang="ja-JP" altLang="en-US" sz="1200" b="1" dirty="0">
                        <a:latin typeface="Arial" panose="020B0604020202020204" pitchFamily="34" charset="0"/>
                        <a:cs typeface="Arial" panose="020B0604020202020204" pitchFamily="34" charset="0"/>
                      </a:endParaRPr>
                    </a:p>
                  </a:txBody>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9498758"/>
                  </a:ext>
                </a:extLst>
              </a:tr>
              <a:tr h="164408">
                <a:tc>
                  <a:txBody>
                    <a:bodyPr/>
                    <a:lstStyle/>
                    <a:p>
                      <a:r>
                        <a:rPr kumimoji="1" lang="en-US" altLang="ja-JP" sz="1200" b="1" dirty="0"/>
                        <a:t>2015</a:t>
                      </a:r>
                      <a:endParaRPr kumimoji="1" lang="ja-JP" altLang="en-US" sz="1200" b="1" dirty="0">
                        <a:latin typeface="Arial" panose="020B0604020202020204" pitchFamily="34" charset="0"/>
                        <a:cs typeface="Arial" panose="020B0604020202020204" pitchFamily="34" charset="0"/>
                      </a:endParaRPr>
                    </a:p>
                  </a:txBody>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37799132"/>
                  </a:ext>
                </a:extLst>
              </a:tr>
              <a:tr h="164408">
                <a:tc>
                  <a:txBody>
                    <a:bodyPr/>
                    <a:lstStyle/>
                    <a:p>
                      <a:r>
                        <a:rPr kumimoji="1" lang="en-US" altLang="ja-JP" sz="1200" b="1" dirty="0"/>
                        <a:t>2016</a:t>
                      </a:r>
                      <a:endParaRPr kumimoji="1" lang="ja-JP" altLang="en-US" sz="1200" b="1" dirty="0">
                        <a:latin typeface="Arial" panose="020B0604020202020204" pitchFamily="34" charset="0"/>
                        <a:cs typeface="Arial" panose="020B0604020202020204" pitchFamily="34" charset="0"/>
                      </a:endParaRPr>
                    </a:p>
                  </a:txBody>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96887519"/>
                  </a:ext>
                </a:extLst>
              </a:tr>
              <a:tr h="164408">
                <a:tc>
                  <a:txBody>
                    <a:bodyPr/>
                    <a:lstStyle/>
                    <a:p>
                      <a:r>
                        <a:rPr kumimoji="1" lang="en-US" altLang="ja-JP" sz="1200" b="1" dirty="0"/>
                        <a:t>2017</a:t>
                      </a:r>
                      <a:endParaRPr kumimoji="1" lang="ja-JP" altLang="en-US" sz="1200" b="1" dirty="0">
                        <a:latin typeface="Arial" panose="020B0604020202020204" pitchFamily="34" charset="0"/>
                        <a:cs typeface="Arial" panose="020B0604020202020204" pitchFamily="34" charset="0"/>
                      </a:endParaRPr>
                    </a:p>
                  </a:txBody>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kumimoji="1" lang="en-US" altLang="ja-JP" sz="1200" b="1" dirty="0"/>
                        <a:t>1</a:t>
                      </a:r>
                      <a:endParaRPr kumimoji="1" lang="ja-JP" altLang="en-US"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endParaRPr kumimoji="1" lang="ja-JP" altLang="en-US" sz="1200" b="1"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r>
                        <a:rPr kumimoji="1" lang="en-US" altLang="ja-JP" sz="1200" b="1" dirty="0">
                          <a:solidFill>
                            <a:schemeClr val="tx1"/>
                          </a:solidFill>
                        </a:rPr>
                        <a:t>5</a:t>
                      </a:r>
                      <a:endParaRPr kumimoji="1" lang="ja-JP" altLang="en-US" sz="1200" b="1"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kumimoji="1" lang="en-US" altLang="ja-JP" sz="1200" b="1" dirty="0"/>
                        <a:t>1</a:t>
                      </a:r>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kumimoji="1" lang="en-US" altLang="ja-JP" sz="1200" b="1" dirty="0"/>
                        <a:t>3</a:t>
                      </a:r>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kumimoji="1" lang="en-US" altLang="ja-JP" sz="1200" b="1" dirty="0"/>
                        <a:t>10</a:t>
                      </a:r>
                      <a:endParaRPr kumimoji="1" lang="ja-JP" alt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25539847"/>
                  </a:ext>
                </a:extLst>
              </a:tr>
              <a:tr h="164408">
                <a:tc>
                  <a:txBody>
                    <a:bodyPr/>
                    <a:lstStyle/>
                    <a:p>
                      <a:r>
                        <a:rPr kumimoji="1" lang="en-US" altLang="ja-JP" sz="1200" b="1" dirty="0"/>
                        <a:t>2018</a:t>
                      </a:r>
                      <a:endParaRPr kumimoji="1" lang="ja-JP" altLang="en-US" sz="1200" b="1" dirty="0">
                        <a:latin typeface="Arial" panose="020B0604020202020204" pitchFamily="34" charset="0"/>
                        <a:cs typeface="Arial" panose="020B0604020202020204" pitchFamily="34" charset="0"/>
                      </a:endParaRPr>
                    </a:p>
                  </a:txBody>
                  <a:tcPr/>
                </a:tc>
                <a:tc>
                  <a:txBody>
                    <a:bodyPr/>
                    <a:lstStyle/>
                    <a:p>
                      <a:r>
                        <a:rPr kumimoji="1" lang="en-US" altLang="ja-JP" sz="1200" b="1" dirty="0"/>
                        <a:t>1</a:t>
                      </a:r>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kumimoji="1" lang="en-US" altLang="ja-JP" sz="1200" b="1" dirty="0"/>
                        <a:t>2</a:t>
                      </a:r>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kumimoji="1" lang="en-US" altLang="ja-JP" sz="1200" b="1" dirty="0"/>
                        <a:t>8</a:t>
                      </a:r>
                      <a:endParaRPr kumimoji="1" lang="ja-JP" altLang="en-US"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kumimoji="1" lang="en-US" altLang="ja-JP" sz="1200" b="1" dirty="0"/>
                        <a:t>1</a:t>
                      </a:r>
                      <a:endParaRPr kumimoji="1" lang="ja-JP" altLang="en-US" sz="1200" b="1"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r>
                        <a:rPr kumimoji="1" lang="en-US" altLang="ja-JP" sz="1200" b="1" dirty="0"/>
                        <a:t>1</a:t>
                      </a:r>
                      <a:endParaRPr kumimoji="1" lang="ja-JP" altLang="en-US" sz="1200" b="1"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r>
                        <a:rPr kumimoji="1" lang="en-US" altLang="ja-JP" sz="1200" b="1" dirty="0"/>
                        <a:t>1</a:t>
                      </a:r>
                      <a:endParaRPr kumimoji="1" lang="ja-JP" altLang="en-US" sz="1200" b="1"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kumimoji="1" lang="en-US" altLang="ja-JP" sz="1200" b="1" dirty="0"/>
                        <a:t>14</a:t>
                      </a:r>
                      <a:endParaRPr kumimoji="1" lang="ja-JP" alt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3530718"/>
                  </a:ext>
                </a:extLst>
              </a:tr>
              <a:tr h="164408">
                <a:tc>
                  <a:txBody>
                    <a:bodyPr/>
                    <a:lstStyle/>
                    <a:p>
                      <a:r>
                        <a:rPr kumimoji="1" lang="en-US" altLang="ja-JP" sz="1200" b="1" dirty="0"/>
                        <a:t>2019</a:t>
                      </a:r>
                      <a:endParaRPr kumimoji="1" lang="ja-JP" altLang="en-US" sz="1200" b="1" dirty="0">
                        <a:latin typeface="Arial" panose="020B0604020202020204" pitchFamily="34" charset="0"/>
                        <a:cs typeface="Arial" panose="020B0604020202020204" pitchFamily="34" charset="0"/>
                      </a:endParaRPr>
                    </a:p>
                  </a:txBody>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kumimoji="1" lang="en-US" altLang="ja-JP" sz="1200" b="1" dirty="0"/>
                        <a:t>2</a:t>
                      </a:r>
                      <a:endParaRPr kumimoji="1" lang="ja-JP" altLang="en-US"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kumimoji="1" lang="en-US" altLang="ja-JP" sz="1200" b="1" dirty="0"/>
                        <a:t>2</a:t>
                      </a:r>
                      <a:endParaRPr kumimoji="1" lang="ja-JP" alt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11581590"/>
                  </a:ext>
                </a:extLst>
              </a:tr>
              <a:tr h="164408">
                <a:tc>
                  <a:txBody>
                    <a:bodyPr/>
                    <a:lstStyle/>
                    <a:p>
                      <a:r>
                        <a:rPr kumimoji="1" lang="en-US" altLang="ja-JP" sz="1200" b="1" dirty="0"/>
                        <a:t>2020</a:t>
                      </a:r>
                      <a:endParaRPr kumimoji="1" lang="ja-JP" altLang="en-US" sz="1200" b="1" dirty="0">
                        <a:latin typeface="Arial" panose="020B0604020202020204" pitchFamily="34" charset="0"/>
                        <a:cs typeface="Arial" panose="020B0604020202020204" pitchFamily="34" charset="0"/>
                      </a:endParaRPr>
                    </a:p>
                  </a:txBody>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kumimoji="1" lang="en-US" altLang="ja-JP" sz="1200" b="1" dirty="0"/>
                        <a:t>7</a:t>
                      </a:r>
                      <a:endParaRPr kumimoji="1" lang="ja-JP" altLang="en-US"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kumimoji="1" lang="en-US" altLang="ja-JP" sz="1200" b="1" dirty="0"/>
                        <a:t>5</a:t>
                      </a:r>
                      <a:endParaRPr kumimoji="1" lang="ja-JP" altLang="en-US"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r>
                        <a:rPr kumimoji="1" lang="en-US" altLang="ja-JP" sz="1200" b="1" dirty="0"/>
                        <a:t>1</a:t>
                      </a:r>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kumimoji="1" lang="en-US" altLang="ja-JP" sz="1200" b="1" dirty="0"/>
                        <a:t>1</a:t>
                      </a:r>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kumimoji="1" lang="en-US" altLang="ja-JP" sz="1200" b="1" dirty="0"/>
                        <a:t>1</a:t>
                      </a:r>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kumimoji="1" lang="en-US" altLang="ja-JP" sz="1200" b="1" dirty="0"/>
                        <a:t>2</a:t>
                      </a:r>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kumimoji="1" lang="en-US" altLang="ja-JP" sz="1200" b="1" dirty="0"/>
                        <a:t>17</a:t>
                      </a:r>
                      <a:endParaRPr kumimoji="1" lang="ja-JP" alt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75050028"/>
                  </a:ext>
                </a:extLst>
              </a:tr>
              <a:tr h="164408">
                <a:tc>
                  <a:txBody>
                    <a:bodyPr/>
                    <a:lstStyle/>
                    <a:p>
                      <a:r>
                        <a:rPr kumimoji="1" lang="en-US" altLang="ja-JP" sz="1200" b="1" dirty="0"/>
                        <a:t>2021</a:t>
                      </a:r>
                      <a:endParaRPr kumimoji="1" lang="ja-JP" altLang="en-US" sz="1200" b="1" dirty="0">
                        <a:latin typeface="Arial" panose="020B0604020202020204" pitchFamily="34" charset="0"/>
                        <a:cs typeface="Arial" panose="020B0604020202020204" pitchFamily="34" charset="0"/>
                      </a:endParaRPr>
                    </a:p>
                  </a:txBody>
                  <a:tcPr/>
                </a:tc>
                <a:tc>
                  <a:txBody>
                    <a:bodyPr/>
                    <a:lstStyle/>
                    <a:p>
                      <a:r>
                        <a:rPr kumimoji="1" lang="en-US" altLang="ja-JP" sz="1200" b="1" dirty="0"/>
                        <a:t>1</a:t>
                      </a:r>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kumimoji="1" lang="en-US" altLang="ja-JP" sz="1200" b="1" dirty="0"/>
                        <a:t>3</a:t>
                      </a:r>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kumimoji="1" lang="en-US" altLang="ja-JP" sz="1200" b="1" dirty="0"/>
                        <a:t>2</a:t>
                      </a:r>
                      <a:endParaRPr kumimoji="1" lang="ja-JP" altLang="en-US"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kumimoji="1" lang="en-US" altLang="ja-JP" sz="1200" b="1" dirty="0"/>
                        <a:t>1</a:t>
                      </a:r>
                      <a:endParaRPr kumimoji="1" lang="ja-JP" altLang="en-US" sz="1200" b="1"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kumimoji="1" lang="ja-JP" altLang="en-US" sz="1200" b="1">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kumimoji="1" lang="en-US" altLang="ja-JP" sz="1200" b="1" dirty="0"/>
                        <a:t>7</a:t>
                      </a:r>
                      <a:endParaRPr kumimoji="1" lang="ja-JP" alt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86829472"/>
                  </a:ext>
                </a:extLst>
              </a:tr>
              <a:tr h="164408">
                <a:tc>
                  <a:txBody>
                    <a:bodyPr/>
                    <a:lstStyle/>
                    <a:p>
                      <a:r>
                        <a:rPr kumimoji="1" lang="en-US" altLang="ja-JP" sz="1200" b="1" dirty="0"/>
                        <a:t>Total</a:t>
                      </a:r>
                      <a:endParaRPr kumimoji="1" lang="ja-JP" altLang="en-US" sz="1200" b="1" dirty="0">
                        <a:latin typeface="Arial" panose="020B0604020202020204" pitchFamily="34" charset="0"/>
                        <a:cs typeface="Arial" panose="020B0604020202020204" pitchFamily="34" charset="0"/>
                      </a:endParaRPr>
                    </a:p>
                  </a:txBody>
                  <a:tcPr/>
                </a:tc>
                <a:tc>
                  <a:txBody>
                    <a:bodyPr/>
                    <a:lstStyle/>
                    <a:p>
                      <a:r>
                        <a:rPr kumimoji="1" lang="en-US" altLang="ja-JP" sz="1200" b="1" dirty="0"/>
                        <a:t>2</a:t>
                      </a:r>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kumimoji="1" lang="en-US" altLang="ja-JP" sz="1200" b="1" dirty="0"/>
                        <a:t>5</a:t>
                      </a:r>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kumimoji="1" lang="en-US" altLang="ja-JP" sz="1200" b="1" dirty="0"/>
                        <a:t>0</a:t>
                      </a:r>
                      <a:endParaRPr kumimoji="1" lang="ja-JP" altLang="en-US"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kumimoji="1" lang="en-US" altLang="ja-JP" sz="1200" b="1" dirty="0"/>
                        <a:t>19</a:t>
                      </a:r>
                      <a:endParaRPr kumimoji="1" lang="ja-JP" altLang="en-US"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kumimoji="1" lang="en-US" altLang="ja-JP" sz="1200" b="1" dirty="0"/>
                        <a:t>7</a:t>
                      </a:r>
                      <a:endParaRPr kumimoji="1" lang="ja-JP" altLang="en-US"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kumimoji="1" lang="en-US" altLang="ja-JP" sz="1200" b="1" dirty="0"/>
                        <a:t>2</a:t>
                      </a:r>
                      <a:endParaRPr kumimoji="1" lang="ja-JP" altLang="en-US" sz="1200" b="1"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r>
                        <a:rPr kumimoji="1" lang="en-US" altLang="ja-JP" sz="1200" b="1" dirty="0"/>
                        <a:t>6</a:t>
                      </a:r>
                      <a:endParaRPr kumimoji="1" lang="ja-JP" altLang="en-US" sz="1200" b="1"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r>
                        <a:rPr kumimoji="1" lang="en-US" altLang="ja-JP" sz="1200" b="1" dirty="0"/>
                        <a:t>1</a:t>
                      </a:r>
                      <a:endParaRPr kumimoji="1" lang="ja-JP" altLang="en-US" sz="1200" b="1"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r>
                        <a:rPr kumimoji="1" lang="en-US" altLang="ja-JP" sz="1200" b="1" dirty="0"/>
                        <a:t>2</a:t>
                      </a:r>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kumimoji="1" lang="en-US" altLang="ja-JP" sz="1200" b="1" dirty="0"/>
                        <a:t>2</a:t>
                      </a:r>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kumimoji="1" lang="en-US" altLang="ja-JP" sz="1200" b="1" dirty="0"/>
                        <a:t>1</a:t>
                      </a:r>
                      <a:endParaRPr kumimoji="1" lang="ja-JP" altLang="en-US" sz="1200" b="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kumimoji="1" lang="en-US" altLang="ja-JP" sz="1200" b="1" dirty="0"/>
                        <a:t>5</a:t>
                      </a:r>
                      <a:endParaRPr kumimoji="1" lang="ja-JP" altLang="en-US" sz="12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kumimoji="1" lang="ja-JP" alt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54972953"/>
                  </a:ext>
                </a:extLst>
              </a:tr>
            </a:tbl>
          </a:graphicData>
        </a:graphic>
      </p:graphicFrame>
      <p:sp>
        <p:nvSpPr>
          <p:cNvPr id="11" name="テキスト ボックス 10">
            <a:extLst>
              <a:ext uri="{FF2B5EF4-FFF2-40B4-BE49-F238E27FC236}">
                <a16:creationId xmlns:a16="http://schemas.microsoft.com/office/drawing/2014/main" id="{814AEED1-13BC-3095-125B-D32B1309D878}"/>
              </a:ext>
            </a:extLst>
          </p:cNvPr>
          <p:cNvSpPr txBox="1"/>
          <p:nvPr/>
        </p:nvSpPr>
        <p:spPr>
          <a:xfrm>
            <a:off x="371398" y="3059668"/>
            <a:ext cx="5079005"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Number of days Cs-137 was detected at RN37</a:t>
            </a:r>
          </a:p>
        </p:txBody>
      </p:sp>
      <p:sp>
        <p:nvSpPr>
          <p:cNvPr id="12" name="テキスト ボックス 11">
            <a:extLst>
              <a:ext uri="{FF2B5EF4-FFF2-40B4-BE49-F238E27FC236}">
                <a16:creationId xmlns:a16="http://schemas.microsoft.com/office/drawing/2014/main" id="{BCA7D1BF-0CC1-587A-7E50-EC254881593E}"/>
              </a:ext>
            </a:extLst>
          </p:cNvPr>
          <p:cNvSpPr txBox="1"/>
          <p:nvPr/>
        </p:nvSpPr>
        <p:spPr>
          <a:xfrm>
            <a:off x="8422954" y="3505259"/>
            <a:ext cx="2441273" cy="3139321"/>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Frequency of detection has increased </a:t>
            </a:r>
            <a:r>
              <a:rPr kumimoji="1" lang="en-US" altLang="ja-JP" dirty="0">
                <a:solidFill>
                  <a:srgbClr val="FF0000"/>
                </a:solidFill>
              </a:rPr>
              <a:t>since 2017</a:t>
            </a:r>
          </a:p>
          <a:p>
            <a:pPr marL="285750" indent="-285750">
              <a:buFont typeface="Arial" panose="020B0604020202020204" pitchFamily="34" charset="0"/>
              <a:buChar char="•"/>
            </a:pPr>
            <a:r>
              <a:rPr kumimoji="1" lang="en-US" altLang="ja-JP" dirty="0"/>
              <a:t>Highest frequency is in April, also frequently detected from December to May</a:t>
            </a:r>
          </a:p>
          <a:p>
            <a:pPr marL="285750" indent="-285750">
              <a:buFont typeface="Arial" panose="020B0604020202020204" pitchFamily="34" charset="0"/>
              <a:buChar char="•"/>
            </a:pPr>
            <a:r>
              <a:rPr kumimoji="1" lang="en-US" altLang="ja-JP" dirty="0"/>
              <a:t>Need to confirm detection in July-August</a:t>
            </a:r>
            <a:endParaRPr kumimoji="1" lang="ja-JP" altLang="en-US" dirty="0"/>
          </a:p>
        </p:txBody>
      </p:sp>
      <p:cxnSp>
        <p:nvCxnSpPr>
          <p:cNvPr id="3" name="直線コネクタ 2">
            <a:extLst>
              <a:ext uri="{FF2B5EF4-FFF2-40B4-BE49-F238E27FC236}">
                <a16:creationId xmlns:a16="http://schemas.microsoft.com/office/drawing/2014/main" id="{914F0482-1874-97F6-A5DE-BDF0EBBA3C91}"/>
              </a:ext>
            </a:extLst>
          </p:cNvPr>
          <p:cNvCxnSpPr/>
          <p:nvPr/>
        </p:nvCxnSpPr>
        <p:spPr>
          <a:xfrm flipV="1">
            <a:off x="168676" y="5012680"/>
            <a:ext cx="7892248" cy="6224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13" name="Title 1">
            <a:extLst>
              <a:ext uri="{FF2B5EF4-FFF2-40B4-BE49-F238E27FC236}">
                <a16:creationId xmlns:a16="http://schemas.microsoft.com/office/drawing/2014/main" id="{686BC427-9BD7-0C6A-6238-754EE7DDBB84}"/>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a:t>
            </a:r>
            <a:r>
              <a:rPr lang="en-US" altLang="ja-JP" sz="1000" b="1" dirty="0">
                <a:solidFill>
                  <a:schemeClr val="bg1"/>
                </a:solidFill>
                <a:latin typeface="Arial" panose="020B0604020202020204" pitchFamily="34" charset="0"/>
                <a:cs typeface="Arial" panose="020B0604020202020204" pitchFamily="34" charset="0"/>
              </a:rPr>
              <a:t>2.4</a:t>
            </a:r>
            <a:r>
              <a:rPr lang="en-US" sz="1000" b="1" dirty="0">
                <a:solidFill>
                  <a:schemeClr val="bg1"/>
                </a:solidFill>
                <a:latin typeface="Arial" panose="020B0604020202020204" pitchFamily="34" charset="0"/>
                <a:cs typeface="Arial" panose="020B0604020202020204" pitchFamily="34" charset="0"/>
              </a:rPr>
              <a:t>-547</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pic>
        <p:nvPicPr>
          <p:cNvPr id="6" name="Picture 29" descr="logo">
            <a:extLst>
              <a:ext uri="{FF2B5EF4-FFF2-40B4-BE49-F238E27FC236}">
                <a16:creationId xmlns:a16="http://schemas.microsoft.com/office/drawing/2014/main" id="{6027C19D-9687-39A8-B97B-C20FFC89B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3923" y="266330"/>
            <a:ext cx="896643" cy="62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999C2437-820C-B485-F370-B3C6CD97097A}"/>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altLang="ja-JP" sz="2000" b="1" dirty="0">
                <a:solidFill>
                  <a:schemeClr val="bg1"/>
                </a:solidFill>
                <a:latin typeface="Arial" panose="020B0604020202020204" pitchFamily="34" charset="0"/>
                <a:cs typeface="Arial" panose="020B0604020202020204" pitchFamily="34" charset="0"/>
              </a:rPr>
              <a:t>Characteristics and sources of Cs-137 detected at IMS radionuclide monitoring stations in Japan</a:t>
            </a:r>
            <a:endParaRPr lang="en-AT" altLang="ja-JP" sz="2000" b="1" dirty="0">
              <a:solidFill>
                <a:schemeClr val="bg1"/>
              </a:solidFill>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D703FD30-81B7-66C7-871C-84159757EC68}"/>
              </a:ext>
            </a:extLst>
          </p:cNvPr>
          <p:cNvSpPr txBox="1"/>
          <p:nvPr/>
        </p:nvSpPr>
        <p:spPr>
          <a:xfrm>
            <a:off x="177553" y="1107491"/>
            <a:ext cx="6880195" cy="461665"/>
          </a:xfrm>
          <a:prstGeom prst="rect">
            <a:avLst/>
          </a:prstGeom>
          <a:noFill/>
        </p:spPr>
        <p:txBody>
          <a:bodyPr wrap="square" rtlCol="0">
            <a:spAutoFit/>
          </a:bodyPr>
          <a:lstStyle/>
          <a:p>
            <a:r>
              <a:rPr kumimoji="1" lang="en-US" altLang="ja-JP" sz="2400" b="1" u="sng" dirty="0">
                <a:effectLst>
                  <a:outerShdw blurRad="38100" dist="38100" dir="2700000" algn="tl">
                    <a:srgbClr val="000000">
                      <a:alpha val="43137"/>
                    </a:srgbClr>
                  </a:outerShdw>
                </a:effectLst>
              </a:rPr>
              <a:t>Methods/Data</a:t>
            </a:r>
            <a:endParaRPr kumimoji="1" lang="ja-JP" altLang="en-US" sz="2400" b="1" u="sng" dirty="0">
              <a:effectLst>
                <a:outerShdw blurRad="38100" dist="38100" dir="2700000" algn="tl">
                  <a:srgbClr val="000000">
                    <a:alpha val="43137"/>
                  </a:srgbClr>
                </a:outerShdw>
              </a:effectLst>
            </a:endParaRPr>
          </a:p>
        </p:txBody>
      </p:sp>
      <p:sp>
        <p:nvSpPr>
          <p:cNvPr id="10" name="コンテンツ プレースホルダー 2">
            <a:extLst>
              <a:ext uri="{FF2B5EF4-FFF2-40B4-BE49-F238E27FC236}">
                <a16:creationId xmlns:a16="http://schemas.microsoft.com/office/drawing/2014/main" id="{5FF9FF85-1306-5815-6E0F-685222FA1E7A}"/>
              </a:ext>
            </a:extLst>
          </p:cNvPr>
          <p:cNvSpPr txBox="1">
            <a:spLocks/>
          </p:cNvSpPr>
          <p:nvPr/>
        </p:nvSpPr>
        <p:spPr>
          <a:xfrm>
            <a:off x="536976" y="2092325"/>
            <a:ext cx="9398000" cy="1449865"/>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kumimoji="1" lang="en-US" altLang="ja-JP" dirty="0"/>
              <a:t>Check the weather map</a:t>
            </a:r>
          </a:p>
          <a:p>
            <a:pPr marL="342900" indent="-342900" algn="l">
              <a:buFont typeface="Arial" panose="020B0604020202020204" pitchFamily="34" charset="0"/>
              <a:buChar char="•"/>
            </a:pPr>
            <a:r>
              <a:rPr kumimoji="1" lang="en-US" altLang="ja-JP" dirty="0"/>
              <a:t>Check if Cs-137 was detected at stations other than JPP37</a:t>
            </a:r>
          </a:p>
          <a:p>
            <a:pPr marL="342900" indent="-342900" algn="l">
              <a:buFont typeface="Arial" panose="020B0604020202020204" pitchFamily="34" charset="0"/>
              <a:buChar char="•"/>
            </a:pPr>
            <a:r>
              <a:rPr kumimoji="1" lang="en-US" altLang="ja-JP" dirty="0"/>
              <a:t>Back-tracking for 5 days from the day Cs-137 was detected</a:t>
            </a:r>
          </a:p>
        </p:txBody>
      </p:sp>
      <p:sp>
        <p:nvSpPr>
          <p:cNvPr id="11" name="テキスト ボックス 10">
            <a:extLst>
              <a:ext uri="{FF2B5EF4-FFF2-40B4-BE49-F238E27FC236}">
                <a16:creationId xmlns:a16="http://schemas.microsoft.com/office/drawing/2014/main" id="{68F42B86-A8F5-A6DC-BC23-F04099FAEDF1}"/>
              </a:ext>
            </a:extLst>
          </p:cNvPr>
          <p:cNvSpPr txBox="1"/>
          <p:nvPr/>
        </p:nvSpPr>
        <p:spPr>
          <a:xfrm>
            <a:off x="363984" y="1686757"/>
            <a:ext cx="6631620" cy="461665"/>
          </a:xfrm>
          <a:prstGeom prst="rect">
            <a:avLst/>
          </a:prstGeom>
          <a:noFill/>
        </p:spPr>
        <p:txBody>
          <a:bodyPr wrap="square" rtlCol="0">
            <a:spAutoFit/>
          </a:bodyPr>
          <a:lstStyle/>
          <a:p>
            <a:r>
              <a:rPr kumimoji="1" lang="en-US" altLang="ja-JP" sz="2400" dirty="0"/>
              <a:t>For all days when Cs-137 was detected in JPP37:</a:t>
            </a:r>
          </a:p>
        </p:txBody>
      </p:sp>
      <p:sp>
        <p:nvSpPr>
          <p:cNvPr id="12" name="テキスト ボックス 11">
            <a:extLst>
              <a:ext uri="{FF2B5EF4-FFF2-40B4-BE49-F238E27FC236}">
                <a16:creationId xmlns:a16="http://schemas.microsoft.com/office/drawing/2014/main" id="{946772A3-AE78-8B6A-9C44-CFEA53600AD6}"/>
              </a:ext>
            </a:extLst>
          </p:cNvPr>
          <p:cNvSpPr txBox="1"/>
          <p:nvPr/>
        </p:nvSpPr>
        <p:spPr>
          <a:xfrm>
            <a:off x="536976" y="3972525"/>
            <a:ext cx="7821228" cy="2862322"/>
          </a:xfrm>
          <a:prstGeom prst="rect">
            <a:avLst/>
          </a:prstGeom>
          <a:noFill/>
        </p:spPr>
        <p:txBody>
          <a:bodyPr wrap="square" rtlCol="0">
            <a:spAutoFit/>
          </a:bodyPr>
          <a:lstStyle/>
          <a:p>
            <a:pPr marL="285750" indent="-285750" algn="l">
              <a:buFont typeface="Arial" panose="020B0604020202020204" pitchFamily="34" charset="0"/>
              <a:buChar char="•"/>
            </a:pPr>
            <a:r>
              <a:rPr kumimoji="1" lang="en-US" altLang="ja-JP" sz="2000" dirty="0"/>
              <a:t>Model</a:t>
            </a:r>
            <a:r>
              <a:rPr kumimoji="1" lang="ja-JP" altLang="en-US" sz="2000" dirty="0"/>
              <a:t>：</a:t>
            </a:r>
            <a:r>
              <a:rPr kumimoji="1" lang="en-US" altLang="ja-JP" sz="2000" dirty="0"/>
              <a:t>HYSPLIT</a:t>
            </a:r>
            <a:r>
              <a:rPr lang="ja-JP" altLang="en-US" sz="2000" dirty="0"/>
              <a:t> </a:t>
            </a:r>
            <a:r>
              <a:rPr lang="en-US" altLang="ja-JP" sz="2000" dirty="0"/>
              <a:t>(</a:t>
            </a:r>
            <a:r>
              <a:rPr kumimoji="1" lang="en-US" altLang="ja-JP" sz="2000" dirty="0"/>
              <a:t>NOAA</a:t>
            </a:r>
            <a:r>
              <a:rPr lang="en-US" altLang="ja-JP" sz="2000" dirty="0"/>
              <a:t>)</a:t>
            </a:r>
            <a:endParaRPr kumimoji="1" lang="en-US" altLang="ja-JP" sz="2000" dirty="0"/>
          </a:p>
          <a:p>
            <a:pPr marL="285750" indent="-285750" algn="l">
              <a:buFont typeface="Arial" panose="020B0604020202020204" pitchFamily="34" charset="0"/>
              <a:buChar char="•"/>
            </a:pPr>
            <a:r>
              <a:rPr lang="en-US" altLang="ja-JP" sz="2000" dirty="0"/>
              <a:t>Input Meteorological data</a:t>
            </a:r>
            <a:r>
              <a:rPr lang="ja-JP" altLang="en-US" sz="2000" dirty="0"/>
              <a:t>：</a:t>
            </a:r>
            <a:r>
              <a:rPr lang="en-US" altLang="ja-JP" sz="2000" dirty="0"/>
              <a:t>GDAS 1.0°</a:t>
            </a:r>
          </a:p>
          <a:p>
            <a:pPr marL="285750" indent="-285750" algn="l">
              <a:buFont typeface="Arial" panose="020B0604020202020204" pitchFamily="34" charset="0"/>
              <a:buChar char="•"/>
            </a:pPr>
            <a:r>
              <a:rPr kumimoji="1" lang="en-US" altLang="ja-JP" sz="2000" dirty="0"/>
              <a:t>Validation data: IDC RRR</a:t>
            </a:r>
          </a:p>
          <a:p>
            <a:pPr marL="285750" indent="-285750" algn="l">
              <a:buFont typeface="Arial" panose="020B0604020202020204" pitchFamily="34" charset="0"/>
              <a:buChar char="•"/>
            </a:pPr>
            <a:r>
              <a:rPr lang="en-US" altLang="ja-JP" sz="2000" dirty="0"/>
              <a:t>Tracer : Cs-137</a:t>
            </a:r>
          </a:p>
          <a:p>
            <a:pPr marL="285750" indent="-285750" algn="l">
              <a:buFont typeface="Arial" panose="020B0604020202020204" pitchFamily="34" charset="0"/>
              <a:buChar char="•"/>
            </a:pPr>
            <a:r>
              <a:rPr kumimoji="1" lang="en-US" altLang="ja-JP" sz="2000" dirty="0"/>
              <a:t>Release rate and duration: 1 </a:t>
            </a:r>
            <a:r>
              <a:rPr kumimoji="1" lang="en-US" altLang="ja-JP" sz="2000" dirty="0" err="1"/>
              <a:t>Bq</a:t>
            </a:r>
            <a:r>
              <a:rPr kumimoji="1" lang="en-US" altLang="ja-JP" sz="2000" dirty="0"/>
              <a:t>/hour for 24 hours </a:t>
            </a:r>
          </a:p>
          <a:p>
            <a:pPr marL="285750" indent="-285750" algn="l">
              <a:buFont typeface="Arial" panose="020B0604020202020204" pitchFamily="34" charset="0"/>
              <a:buChar char="•"/>
            </a:pPr>
            <a:r>
              <a:rPr lang="en-US" altLang="ja-JP" sz="2000" dirty="0"/>
              <a:t>Period of analysis</a:t>
            </a:r>
            <a:r>
              <a:rPr kumimoji="1" lang="ja-JP" altLang="en-US" sz="2000" dirty="0"/>
              <a:t>：</a:t>
            </a:r>
            <a:r>
              <a:rPr kumimoji="1" lang="en-US" altLang="ja-JP" sz="2000" dirty="0"/>
              <a:t>2012 – </a:t>
            </a:r>
            <a:r>
              <a:rPr lang="en-US" altLang="ja-JP" sz="2000" dirty="0"/>
              <a:t>2021</a:t>
            </a:r>
          </a:p>
          <a:p>
            <a:pPr marL="285750" indent="-285750" algn="l">
              <a:buFont typeface="Arial" panose="020B0604020202020204" pitchFamily="34" charset="0"/>
              <a:buChar char="•"/>
            </a:pPr>
            <a:r>
              <a:rPr lang="en-US" altLang="ja-JP" sz="2000" dirty="0"/>
              <a:t>Number of the tracer particles</a:t>
            </a:r>
            <a:r>
              <a:rPr kumimoji="1" lang="ja-JP" altLang="en-US" sz="2000" dirty="0"/>
              <a:t>：</a:t>
            </a:r>
            <a:r>
              <a:rPr kumimoji="1" lang="en-US" altLang="ja-JP" sz="2000" dirty="0"/>
              <a:t>100,000</a:t>
            </a:r>
          </a:p>
          <a:p>
            <a:pPr marL="285750" indent="-285750" algn="l">
              <a:buFont typeface="Arial" panose="020B0604020202020204" pitchFamily="34" charset="0"/>
              <a:buChar char="•"/>
            </a:pPr>
            <a:r>
              <a:rPr kumimoji="1" lang="en-US" altLang="ja-JP" sz="2000" dirty="0"/>
              <a:t>Vertical diffusion</a:t>
            </a:r>
            <a:r>
              <a:rPr kumimoji="1" lang="ja-JP" altLang="en-US" sz="2000" dirty="0"/>
              <a:t>：</a:t>
            </a:r>
            <a:r>
              <a:rPr kumimoji="1" lang="en-US" altLang="ja-JP" sz="2000" dirty="0" err="1"/>
              <a:t>Kanthar</a:t>
            </a:r>
            <a:r>
              <a:rPr kumimoji="1" lang="en-US" altLang="ja-JP" sz="2000" dirty="0"/>
              <a:t>/</a:t>
            </a:r>
            <a:r>
              <a:rPr kumimoji="1" lang="en-US" altLang="ja-JP" sz="2000" dirty="0" err="1"/>
              <a:t>Clayson</a:t>
            </a:r>
            <a:endParaRPr kumimoji="1" lang="en-US" altLang="ja-JP" sz="2000" dirty="0"/>
          </a:p>
          <a:p>
            <a:pPr marL="285750" indent="-285750" algn="l">
              <a:buFont typeface="Arial" panose="020B0604020202020204" pitchFamily="34" charset="0"/>
              <a:buChar char="•"/>
            </a:pPr>
            <a:r>
              <a:rPr lang="en-US" altLang="ja-JP" sz="2000" dirty="0"/>
              <a:t>Horizontal</a:t>
            </a:r>
            <a:r>
              <a:rPr lang="ja-JP" altLang="en-US" sz="2000" dirty="0"/>
              <a:t> </a:t>
            </a:r>
            <a:r>
              <a:rPr lang="en-US" altLang="ja-JP" sz="2000" dirty="0"/>
              <a:t>diffusion</a:t>
            </a:r>
            <a:r>
              <a:rPr lang="ja-JP" altLang="en-US" sz="2000" dirty="0"/>
              <a:t>：</a:t>
            </a:r>
            <a:r>
              <a:rPr lang="en-US" altLang="ja-JP" sz="2000" dirty="0"/>
              <a:t>determined as ratio of the vertical diffusion</a:t>
            </a:r>
            <a:endParaRPr kumimoji="1" lang="ja-JP" altLang="en-US" sz="2000" dirty="0"/>
          </a:p>
        </p:txBody>
      </p:sp>
      <p:sp>
        <p:nvSpPr>
          <p:cNvPr id="13" name="テキスト ボックス 12">
            <a:extLst>
              <a:ext uri="{FF2B5EF4-FFF2-40B4-BE49-F238E27FC236}">
                <a16:creationId xmlns:a16="http://schemas.microsoft.com/office/drawing/2014/main" id="{5EB229C8-AC3B-C27B-B04F-76A2D652AC08}"/>
              </a:ext>
            </a:extLst>
          </p:cNvPr>
          <p:cNvSpPr txBox="1"/>
          <p:nvPr/>
        </p:nvSpPr>
        <p:spPr>
          <a:xfrm>
            <a:off x="363984" y="3570550"/>
            <a:ext cx="6068010" cy="461665"/>
          </a:xfrm>
          <a:prstGeom prst="rect">
            <a:avLst/>
          </a:prstGeom>
          <a:noFill/>
        </p:spPr>
        <p:txBody>
          <a:bodyPr wrap="square" rtlCol="0">
            <a:spAutoFit/>
          </a:bodyPr>
          <a:lstStyle/>
          <a:p>
            <a:r>
              <a:rPr kumimoji="1" lang="en-US" altLang="ja-JP" sz="2400" dirty="0"/>
              <a:t>Simulation conditions of the back-tracking:</a:t>
            </a:r>
            <a:endParaRPr kumimoji="1" lang="ja-JP" altLang="en-US" sz="2400" dirty="0"/>
          </a:p>
        </p:txBody>
      </p:sp>
      <p:sp>
        <p:nvSpPr>
          <p:cNvPr id="2" name="Title 1">
            <a:extLst>
              <a:ext uri="{FF2B5EF4-FFF2-40B4-BE49-F238E27FC236}">
                <a16:creationId xmlns:a16="http://schemas.microsoft.com/office/drawing/2014/main" id="{FDA25E25-D00D-71FB-3F79-F1EEFB2CCD7C}"/>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a:t>
            </a:r>
            <a:r>
              <a:rPr lang="en-US" altLang="ja-JP" sz="1000" b="1" dirty="0">
                <a:solidFill>
                  <a:schemeClr val="bg1"/>
                </a:solidFill>
                <a:latin typeface="Arial" panose="020B0604020202020204" pitchFamily="34" charset="0"/>
                <a:cs typeface="Arial" panose="020B0604020202020204" pitchFamily="34" charset="0"/>
              </a:rPr>
              <a:t>2.4</a:t>
            </a:r>
            <a:r>
              <a:rPr lang="en-US" sz="1000" b="1" dirty="0">
                <a:solidFill>
                  <a:schemeClr val="bg1"/>
                </a:solidFill>
                <a:latin typeface="Arial" panose="020B0604020202020204" pitchFamily="34" charset="0"/>
                <a:cs typeface="Arial" panose="020B0604020202020204" pitchFamily="34" charset="0"/>
              </a:rPr>
              <a:t>-547</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pic>
        <p:nvPicPr>
          <p:cNvPr id="6" name="Picture 29" descr="logo">
            <a:extLst>
              <a:ext uri="{FF2B5EF4-FFF2-40B4-BE49-F238E27FC236}">
                <a16:creationId xmlns:a16="http://schemas.microsoft.com/office/drawing/2014/main" id="{B367868E-E152-761A-49E7-C77454190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3923" y="266330"/>
            <a:ext cx="896643" cy="62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0B52DB9E-0F9A-D19E-75CC-862F9ED71175}"/>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altLang="ja-JP" sz="2000" b="1" dirty="0">
                <a:solidFill>
                  <a:schemeClr val="bg1"/>
                </a:solidFill>
                <a:latin typeface="Arial" panose="020B0604020202020204" pitchFamily="34" charset="0"/>
                <a:cs typeface="Arial" panose="020B0604020202020204" pitchFamily="34" charset="0"/>
              </a:rPr>
              <a:t>Characteristics and sources of Cs-137 detected at IMS radionuclide monitoring stations in Japan</a:t>
            </a:r>
            <a:endParaRPr lang="en-AT" altLang="ja-JP" sz="2000" b="1" dirty="0">
              <a:solidFill>
                <a:schemeClr val="bg1"/>
              </a:solidFill>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8BBAC2DA-0EE1-C4FD-0CA1-CFCD96FB863D}"/>
              </a:ext>
            </a:extLst>
          </p:cNvPr>
          <p:cNvSpPr txBox="1"/>
          <p:nvPr/>
        </p:nvSpPr>
        <p:spPr>
          <a:xfrm>
            <a:off x="227860" y="1098112"/>
            <a:ext cx="5868140" cy="523220"/>
          </a:xfrm>
          <a:prstGeom prst="rect">
            <a:avLst/>
          </a:prstGeom>
          <a:noFill/>
        </p:spPr>
        <p:txBody>
          <a:bodyPr wrap="square" rtlCol="0">
            <a:spAutoFit/>
          </a:bodyPr>
          <a:lstStyle/>
          <a:p>
            <a:r>
              <a:rPr kumimoji="1" lang="en-US" altLang="ja-JP" sz="2800" b="1" u="sng" dirty="0">
                <a:effectLst>
                  <a:outerShdw blurRad="38100" dist="38100" dir="2700000" algn="tl">
                    <a:srgbClr val="000000">
                      <a:alpha val="43137"/>
                    </a:srgbClr>
                  </a:outerShdw>
                </a:effectLst>
              </a:rPr>
              <a:t>Results</a:t>
            </a:r>
            <a:endParaRPr kumimoji="1" lang="ja-JP" altLang="en-US" sz="2800" b="1" u="sng" dirty="0">
              <a:effectLst>
                <a:outerShdw blurRad="38100" dist="38100" dir="2700000" algn="tl">
                  <a:srgbClr val="000000">
                    <a:alpha val="43137"/>
                  </a:srgbClr>
                </a:outerShdw>
              </a:effectLst>
            </a:endParaRPr>
          </a:p>
        </p:txBody>
      </p:sp>
      <p:sp>
        <p:nvSpPr>
          <p:cNvPr id="2" name="テキスト ボックス 1">
            <a:extLst>
              <a:ext uri="{FF2B5EF4-FFF2-40B4-BE49-F238E27FC236}">
                <a16:creationId xmlns:a16="http://schemas.microsoft.com/office/drawing/2014/main" id="{2C7FC514-7FA1-D108-7194-7CC953EAD6E8}"/>
              </a:ext>
            </a:extLst>
          </p:cNvPr>
          <p:cNvSpPr txBox="1"/>
          <p:nvPr/>
        </p:nvSpPr>
        <p:spPr>
          <a:xfrm>
            <a:off x="1710682" y="1238657"/>
            <a:ext cx="8503835" cy="830997"/>
          </a:xfrm>
          <a:prstGeom prst="rect">
            <a:avLst/>
          </a:prstGeom>
          <a:noFill/>
        </p:spPr>
        <p:txBody>
          <a:bodyPr wrap="square" rtlCol="0">
            <a:spAutoFit/>
          </a:bodyPr>
          <a:lstStyle/>
          <a:p>
            <a:r>
              <a:rPr kumimoji="1" lang="en-US" altLang="ja-JP" sz="2400" dirty="0"/>
              <a:t>(1) Percentage (%) of detections at nearby stations within 5 days prior to the date of detection of Cs-137 at JPP37</a:t>
            </a:r>
            <a:endParaRPr kumimoji="1" lang="ja-JP" altLang="en-US" sz="2400" dirty="0"/>
          </a:p>
        </p:txBody>
      </p:sp>
      <p:graphicFrame>
        <p:nvGraphicFramePr>
          <p:cNvPr id="3" name="表 19">
            <a:extLst>
              <a:ext uri="{FF2B5EF4-FFF2-40B4-BE49-F238E27FC236}">
                <a16:creationId xmlns:a16="http://schemas.microsoft.com/office/drawing/2014/main" id="{920EDDA4-EDF3-60C8-F051-8C64FA362209}"/>
              </a:ext>
            </a:extLst>
          </p:cNvPr>
          <p:cNvGraphicFramePr>
            <a:graphicFrameLocks noGrp="1"/>
          </p:cNvGraphicFramePr>
          <p:nvPr>
            <p:extLst>
              <p:ext uri="{D42A27DB-BD31-4B8C-83A1-F6EECF244321}">
                <p14:modId xmlns:p14="http://schemas.microsoft.com/office/powerpoint/2010/main" val="1398361904"/>
              </p:ext>
            </p:extLst>
          </p:nvPr>
        </p:nvGraphicFramePr>
        <p:xfrm>
          <a:off x="899167" y="2214048"/>
          <a:ext cx="4394445" cy="3545840"/>
        </p:xfrm>
        <a:graphic>
          <a:graphicData uri="http://schemas.openxmlformats.org/drawingml/2006/table">
            <a:tbl>
              <a:tblPr firstRow="1" bandRow="1">
                <a:tableStyleId>{5C22544A-7EE6-4342-B048-85BDC9FD1C3A}</a:tableStyleId>
              </a:tblPr>
              <a:tblGrid>
                <a:gridCol w="878889">
                  <a:extLst>
                    <a:ext uri="{9D8B030D-6E8A-4147-A177-3AD203B41FA5}">
                      <a16:colId xmlns:a16="http://schemas.microsoft.com/office/drawing/2014/main" val="1425377661"/>
                    </a:ext>
                  </a:extLst>
                </a:gridCol>
                <a:gridCol w="878889">
                  <a:extLst>
                    <a:ext uri="{9D8B030D-6E8A-4147-A177-3AD203B41FA5}">
                      <a16:colId xmlns:a16="http://schemas.microsoft.com/office/drawing/2014/main" val="636609043"/>
                    </a:ext>
                  </a:extLst>
                </a:gridCol>
                <a:gridCol w="878889">
                  <a:extLst>
                    <a:ext uri="{9D8B030D-6E8A-4147-A177-3AD203B41FA5}">
                      <a16:colId xmlns:a16="http://schemas.microsoft.com/office/drawing/2014/main" val="1089660375"/>
                    </a:ext>
                  </a:extLst>
                </a:gridCol>
                <a:gridCol w="878889">
                  <a:extLst>
                    <a:ext uri="{9D8B030D-6E8A-4147-A177-3AD203B41FA5}">
                      <a16:colId xmlns:a16="http://schemas.microsoft.com/office/drawing/2014/main" val="271836443"/>
                    </a:ext>
                  </a:extLst>
                </a:gridCol>
                <a:gridCol w="878889">
                  <a:extLst>
                    <a:ext uri="{9D8B030D-6E8A-4147-A177-3AD203B41FA5}">
                      <a16:colId xmlns:a16="http://schemas.microsoft.com/office/drawing/2014/main" val="3449472493"/>
                    </a:ext>
                  </a:extLst>
                </a:gridCol>
              </a:tblGrid>
              <a:tr h="370840">
                <a:tc>
                  <a:txBody>
                    <a:bodyPr/>
                    <a:lstStyle/>
                    <a:p>
                      <a:endParaRPr kumimoji="1" lang="ja-JP" altLang="en-US" sz="1600" dirty="0">
                        <a:latin typeface="Arial" panose="020B0604020202020204" pitchFamily="34" charset="0"/>
                        <a:cs typeface="Arial" panose="020B0604020202020204" pitchFamily="34" charset="0"/>
                      </a:endParaRPr>
                    </a:p>
                  </a:txBody>
                  <a:tcPr/>
                </a:tc>
                <a:tc>
                  <a:txBody>
                    <a:bodyPr/>
                    <a:lstStyle/>
                    <a:p>
                      <a:r>
                        <a:rPr kumimoji="1" lang="en-US" altLang="ja-JP" sz="1600" dirty="0">
                          <a:latin typeface="Arial" panose="020B0604020202020204" pitchFamily="34" charset="0"/>
                          <a:cs typeface="Arial" panose="020B0604020202020204" pitchFamily="34" charset="0"/>
                        </a:rPr>
                        <a:t>Dec.-Feb.</a:t>
                      </a:r>
                      <a:endParaRPr kumimoji="1" lang="ja-JP" altLang="en-US" sz="1600" dirty="0">
                        <a:latin typeface="Arial" panose="020B0604020202020204" pitchFamily="34" charset="0"/>
                        <a:cs typeface="Arial" panose="020B0604020202020204" pitchFamily="34" charset="0"/>
                      </a:endParaRPr>
                    </a:p>
                  </a:txBody>
                  <a:tcPr/>
                </a:tc>
                <a:tc>
                  <a:txBody>
                    <a:bodyPr/>
                    <a:lstStyle/>
                    <a:p>
                      <a:r>
                        <a:rPr kumimoji="1" lang="en-US" altLang="ja-JP" sz="1600" dirty="0">
                          <a:latin typeface="Arial" panose="020B0604020202020204" pitchFamily="34" charset="0"/>
                          <a:cs typeface="Arial" panose="020B0604020202020204" pitchFamily="34" charset="0"/>
                        </a:rPr>
                        <a:t>Mar.- May</a:t>
                      </a:r>
                      <a:endParaRPr kumimoji="1" lang="ja-JP" altLang="en-US" sz="1600" dirty="0">
                        <a:latin typeface="Arial" panose="020B0604020202020204" pitchFamily="34" charset="0"/>
                        <a:cs typeface="Arial" panose="020B0604020202020204" pitchFamily="34" charset="0"/>
                      </a:endParaRPr>
                    </a:p>
                  </a:txBody>
                  <a:tcPr/>
                </a:tc>
                <a:tc>
                  <a:txBody>
                    <a:bodyPr/>
                    <a:lstStyle/>
                    <a:p>
                      <a:r>
                        <a:rPr kumimoji="1" lang="en-US" altLang="ja-JP" sz="1600" dirty="0">
                          <a:latin typeface="Arial" panose="020B0604020202020204" pitchFamily="34" charset="0"/>
                          <a:cs typeface="Arial" panose="020B0604020202020204" pitchFamily="34" charset="0"/>
                        </a:rPr>
                        <a:t>Jun.-Aug.</a:t>
                      </a:r>
                      <a:endParaRPr kumimoji="1" lang="ja-JP" altLang="en-US" sz="1600" dirty="0">
                        <a:latin typeface="Arial" panose="020B0604020202020204" pitchFamily="34" charset="0"/>
                        <a:cs typeface="Arial" panose="020B0604020202020204" pitchFamily="34" charset="0"/>
                      </a:endParaRPr>
                    </a:p>
                  </a:txBody>
                  <a:tcPr/>
                </a:tc>
                <a:tc>
                  <a:txBody>
                    <a:bodyPr/>
                    <a:lstStyle/>
                    <a:p>
                      <a:r>
                        <a:rPr kumimoji="1" lang="en-US" altLang="ja-JP" sz="1600" dirty="0">
                          <a:latin typeface="Arial" panose="020B0604020202020204" pitchFamily="34" charset="0"/>
                          <a:cs typeface="Arial" panose="020B0604020202020204" pitchFamily="34" charset="0"/>
                        </a:rPr>
                        <a:t>Sep.-Nov</a:t>
                      </a:r>
                      <a:endParaRPr kumimoji="1" lang="ja-JP" alt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65313847"/>
                  </a:ext>
                </a:extLst>
              </a:tr>
              <a:tr h="370840">
                <a:tc>
                  <a:txBody>
                    <a:bodyPr/>
                    <a:lstStyle/>
                    <a:p>
                      <a:r>
                        <a:rPr kumimoji="1" lang="en-US" altLang="ja-JP" sz="1600" dirty="0">
                          <a:latin typeface="Arial" panose="020B0604020202020204" pitchFamily="34" charset="0"/>
                          <a:cs typeface="Arial" panose="020B0604020202020204" pitchFamily="34" charset="0"/>
                        </a:rPr>
                        <a:t>CNP20</a:t>
                      </a:r>
                    </a:p>
                  </a:txBody>
                  <a:tcPr/>
                </a:tc>
                <a:tc>
                  <a:txBody>
                    <a:bodyPr/>
                    <a:lstStyle/>
                    <a:p>
                      <a:pPr algn="r" fontAlgn="ctr"/>
                      <a:r>
                        <a:rPr lang="en-US" altLang="ja-JP" sz="1600" b="0" i="0" u="none" strike="noStrike" dirty="0">
                          <a:solidFill>
                            <a:srgbClr val="FF0000"/>
                          </a:solidFill>
                          <a:effectLst/>
                          <a:latin typeface="Arial" panose="020B0604020202020204" pitchFamily="34" charset="0"/>
                          <a:ea typeface="游ゴシック" panose="020B0400000000000000" pitchFamily="50" charset="-128"/>
                          <a:cs typeface="Arial" panose="020B0604020202020204" pitchFamily="34" charset="0"/>
                        </a:rPr>
                        <a:t>75.0</a:t>
                      </a:r>
                      <a:r>
                        <a:rPr lang="en-US" altLang="ja-JP"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p>
                  </a:txBody>
                  <a:tcPr marL="9525" marR="9525" marT="9525" marB="0" anchor="ctr"/>
                </a:tc>
                <a:tc>
                  <a:txBody>
                    <a:bodyPr/>
                    <a:lstStyle/>
                    <a:p>
                      <a:pPr algn="r" fontAlgn="ctr"/>
                      <a:r>
                        <a:rPr lang="en-US" altLang="ja-JP" sz="1600" b="0" i="0" u="none" strike="noStrike" dirty="0">
                          <a:solidFill>
                            <a:srgbClr val="FF0000"/>
                          </a:solidFill>
                          <a:effectLst/>
                          <a:latin typeface="Arial" panose="020B0604020202020204" pitchFamily="34" charset="0"/>
                          <a:ea typeface="游ゴシック" panose="020B0400000000000000" pitchFamily="50" charset="-128"/>
                          <a:cs typeface="Arial" panose="020B0604020202020204" pitchFamily="34" charset="0"/>
                        </a:rPr>
                        <a:t>57.7</a:t>
                      </a:r>
                      <a:r>
                        <a:rPr lang="en-US" altLang="ja-JP"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11.1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40.0 </a:t>
                      </a:r>
                    </a:p>
                  </a:txBody>
                  <a:tcPr marL="9525" marR="9525" marT="9525" marB="0" anchor="ctr"/>
                </a:tc>
                <a:extLst>
                  <a:ext uri="{0D108BD9-81ED-4DB2-BD59-A6C34878D82A}">
                    <a16:rowId xmlns:a16="http://schemas.microsoft.com/office/drawing/2014/main" val="181325530"/>
                  </a:ext>
                </a:extLst>
              </a:tr>
              <a:tr h="370840">
                <a:tc>
                  <a:txBody>
                    <a:bodyPr/>
                    <a:lstStyle/>
                    <a:p>
                      <a:r>
                        <a:rPr kumimoji="1" lang="en-US" altLang="ja-JP" sz="1600" dirty="0">
                          <a:latin typeface="Arial" panose="020B0604020202020204" pitchFamily="34" charset="0"/>
                          <a:cs typeface="Arial" panose="020B0604020202020204" pitchFamily="34" charset="0"/>
                        </a:rPr>
                        <a:t>CNP21</a:t>
                      </a:r>
                      <a:endParaRPr kumimoji="1" lang="ja-JP" altLang="en-US" sz="1600" dirty="0">
                        <a:latin typeface="Arial" panose="020B0604020202020204" pitchFamily="34" charset="0"/>
                        <a:cs typeface="Arial" panose="020B0604020202020204" pitchFamily="34" charset="0"/>
                      </a:endParaRPr>
                    </a:p>
                  </a:txBody>
                  <a:tcPr/>
                </a:tc>
                <a:tc>
                  <a:txBody>
                    <a:bodyPr/>
                    <a:lstStyle/>
                    <a:p>
                      <a:pPr algn="r" fontAlgn="ctr"/>
                      <a:r>
                        <a:rPr lang="en-US" altLang="ja-JP" sz="16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16.7 </a:t>
                      </a:r>
                    </a:p>
                  </a:txBody>
                  <a:tcPr marL="9525" marR="9525" marT="9525" marB="0" anchor="ctr"/>
                </a:tc>
                <a:tc>
                  <a:txBody>
                    <a:bodyPr/>
                    <a:lstStyle/>
                    <a:p>
                      <a:pPr algn="r" fontAlgn="ctr"/>
                      <a:r>
                        <a:rPr lang="en-US" altLang="ja-JP"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46.2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11.1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0.0 </a:t>
                      </a:r>
                    </a:p>
                  </a:txBody>
                  <a:tcPr marL="9525" marR="9525" marT="9525" marB="0" anchor="ctr"/>
                </a:tc>
                <a:extLst>
                  <a:ext uri="{0D108BD9-81ED-4DB2-BD59-A6C34878D82A}">
                    <a16:rowId xmlns:a16="http://schemas.microsoft.com/office/drawing/2014/main" val="1355949942"/>
                  </a:ext>
                </a:extLst>
              </a:tr>
              <a:tr h="370840">
                <a:tc>
                  <a:txBody>
                    <a:bodyPr/>
                    <a:lstStyle/>
                    <a:p>
                      <a:r>
                        <a:rPr kumimoji="1" lang="en-US" altLang="ja-JP" sz="1600" dirty="0">
                          <a:latin typeface="Arial" panose="020B0604020202020204" pitchFamily="34" charset="0"/>
                          <a:cs typeface="Arial" panose="020B0604020202020204" pitchFamily="34" charset="0"/>
                        </a:rPr>
                        <a:t>CNP22</a:t>
                      </a:r>
                      <a:endParaRPr kumimoji="1" lang="ja-JP" altLang="en-US" sz="1600" dirty="0">
                        <a:latin typeface="Arial" panose="020B0604020202020204" pitchFamily="34" charset="0"/>
                        <a:cs typeface="Arial" panose="020B0604020202020204" pitchFamily="34" charset="0"/>
                      </a:endParaRPr>
                    </a:p>
                  </a:txBody>
                  <a:tcPr/>
                </a:tc>
                <a:tc>
                  <a:txBody>
                    <a:bodyPr/>
                    <a:lstStyle/>
                    <a:p>
                      <a:pPr algn="r" fontAlgn="ctr"/>
                      <a:r>
                        <a:rPr lang="en-US" altLang="ja-JP" sz="16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8.3 </a:t>
                      </a:r>
                    </a:p>
                  </a:txBody>
                  <a:tcPr marL="9525" marR="9525" marT="9525" marB="0" anchor="ctr"/>
                </a:tc>
                <a:tc>
                  <a:txBody>
                    <a:bodyPr/>
                    <a:lstStyle/>
                    <a:p>
                      <a:pPr algn="r" fontAlgn="ctr"/>
                      <a:r>
                        <a:rPr lang="en-US" altLang="ja-JP"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30.8 </a:t>
                      </a:r>
                    </a:p>
                  </a:txBody>
                  <a:tcPr marL="9525" marR="9525" marT="9525" marB="0" anchor="ctr"/>
                </a:tc>
                <a:tc>
                  <a:txBody>
                    <a:bodyPr/>
                    <a:lstStyle/>
                    <a:p>
                      <a:pPr algn="r" fontAlgn="ctr"/>
                      <a:r>
                        <a:rPr lang="en-US" altLang="ja-JP" sz="1600" b="0" i="0" u="none" strike="noStrike">
                          <a:solidFill>
                            <a:srgbClr val="0070C0"/>
                          </a:solidFill>
                          <a:effectLst/>
                          <a:latin typeface="Arial" panose="020B0604020202020204" pitchFamily="34" charset="0"/>
                          <a:ea typeface="游ゴシック" panose="020B0400000000000000" pitchFamily="50" charset="-128"/>
                          <a:cs typeface="Arial" panose="020B0604020202020204" pitchFamily="34" charset="0"/>
                        </a:rPr>
                        <a:t>0.0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20.0 </a:t>
                      </a:r>
                    </a:p>
                  </a:txBody>
                  <a:tcPr marL="9525" marR="9525" marT="9525" marB="0" anchor="ctr"/>
                </a:tc>
                <a:extLst>
                  <a:ext uri="{0D108BD9-81ED-4DB2-BD59-A6C34878D82A}">
                    <a16:rowId xmlns:a16="http://schemas.microsoft.com/office/drawing/2014/main" val="1699204123"/>
                  </a:ext>
                </a:extLst>
              </a:tr>
              <a:tr h="370840">
                <a:tc>
                  <a:txBody>
                    <a:bodyPr/>
                    <a:lstStyle/>
                    <a:p>
                      <a:r>
                        <a:rPr kumimoji="1" lang="en-US" altLang="ja-JP" sz="1600" dirty="0">
                          <a:latin typeface="Arial" panose="020B0604020202020204" pitchFamily="34" charset="0"/>
                          <a:cs typeface="Arial" panose="020B0604020202020204" pitchFamily="34" charset="0"/>
                        </a:rPr>
                        <a:t>JPP38</a:t>
                      </a:r>
                      <a:endParaRPr kumimoji="1" lang="ja-JP" altLang="en-US" sz="1600" dirty="0">
                        <a:latin typeface="Arial" panose="020B0604020202020204" pitchFamily="34" charset="0"/>
                        <a:cs typeface="Arial" panose="020B0604020202020204" pitchFamily="34" charset="0"/>
                      </a:endParaRPr>
                    </a:p>
                  </a:txBody>
                  <a:tcPr/>
                </a:tc>
                <a:tc>
                  <a:txBody>
                    <a:bodyPr/>
                    <a:lstStyle/>
                    <a:p>
                      <a:pPr algn="r" fontAlgn="ctr"/>
                      <a:r>
                        <a:rPr lang="en-US" altLang="ja-JP" sz="16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41.7 </a:t>
                      </a:r>
                    </a:p>
                  </a:txBody>
                  <a:tcPr marL="9525" marR="9525" marT="9525" marB="0" anchor="ctr"/>
                </a:tc>
                <a:tc>
                  <a:txBody>
                    <a:bodyPr/>
                    <a:lstStyle/>
                    <a:p>
                      <a:pPr algn="r" fontAlgn="ctr"/>
                      <a:r>
                        <a:rPr lang="en-US" altLang="ja-JP" sz="16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65.4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88.9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60.0 </a:t>
                      </a:r>
                    </a:p>
                  </a:txBody>
                  <a:tcPr marL="9525" marR="9525" marT="9525" marB="0" anchor="ctr"/>
                </a:tc>
                <a:extLst>
                  <a:ext uri="{0D108BD9-81ED-4DB2-BD59-A6C34878D82A}">
                    <a16:rowId xmlns:a16="http://schemas.microsoft.com/office/drawing/2014/main" val="1881433454"/>
                  </a:ext>
                </a:extLst>
              </a:tr>
              <a:tr h="370840">
                <a:tc>
                  <a:txBody>
                    <a:bodyPr/>
                    <a:lstStyle/>
                    <a:p>
                      <a:r>
                        <a:rPr kumimoji="1" lang="en-US" altLang="ja-JP" sz="1600" dirty="0">
                          <a:latin typeface="Arial" panose="020B0604020202020204" pitchFamily="34" charset="0"/>
                          <a:cs typeface="Arial" panose="020B0604020202020204" pitchFamily="34" charset="0"/>
                        </a:rPr>
                        <a:t>MNP45</a:t>
                      </a:r>
                      <a:endParaRPr kumimoji="1" lang="ja-JP" altLang="en-US" sz="1600" dirty="0">
                        <a:latin typeface="Arial" panose="020B0604020202020204" pitchFamily="34" charset="0"/>
                        <a:cs typeface="Arial" panose="020B0604020202020204" pitchFamily="34" charset="0"/>
                      </a:endParaRPr>
                    </a:p>
                  </a:txBody>
                  <a:tcPr/>
                </a:tc>
                <a:tc>
                  <a:txBody>
                    <a:bodyPr/>
                    <a:lstStyle/>
                    <a:p>
                      <a:pPr algn="r" fontAlgn="ctr"/>
                      <a:r>
                        <a:rPr lang="en-US" altLang="ja-JP" sz="16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16.7 </a:t>
                      </a:r>
                    </a:p>
                  </a:txBody>
                  <a:tcPr marL="9525" marR="9525" marT="9525" marB="0" anchor="ctr"/>
                </a:tc>
                <a:tc>
                  <a:txBody>
                    <a:bodyPr/>
                    <a:lstStyle/>
                    <a:p>
                      <a:pPr algn="r" fontAlgn="ctr"/>
                      <a:r>
                        <a:rPr lang="en-US" altLang="ja-JP" sz="1600" b="0" i="0" u="none" strike="noStrike" dirty="0">
                          <a:solidFill>
                            <a:srgbClr val="FF0000"/>
                          </a:solidFill>
                          <a:effectLst/>
                          <a:latin typeface="Arial" panose="020B0604020202020204" pitchFamily="34" charset="0"/>
                          <a:ea typeface="游ゴシック" panose="020B0400000000000000" pitchFamily="50" charset="-128"/>
                          <a:cs typeface="Arial" panose="020B0604020202020204" pitchFamily="34" charset="0"/>
                        </a:rPr>
                        <a:t>84.6</a:t>
                      </a:r>
                      <a:r>
                        <a:rPr lang="en-US" altLang="ja-JP"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p>
                  </a:txBody>
                  <a:tcPr marL="9525" marR="9525" marT="9525" marB="0" anchor="ctr"/>
                </a:tc>
                <a:tc>
                  <a:txBody>
                    <a:bodyPr/>
                    <a:lstStyle/>
                    <a:p>
                      <a:pPr algn="r" fontAlgn="ctr"/>
                      <a:r>
                        <a:rPr lang="en-US" altLang="ja-JP" sz="1600" b="0" i="0" u="none" strike="noStrike">
                          <a:solidFill>
                            <a:srgbClr val="0070C0"/>
                          </a:solidFill>
                          <a:effectLst/>
                          <a:latin typeface="Arial" panose="020B0604020202020204" pitchFamily="34" charset="0"/>
                          <a:ea typeface="游ゴシック" panose="020B0400000000000000" pitchFamily="50" charset="-128"/>
                          <a:cs typeface="Arial" panose="020B0604020202020204" pitchFamily="34" charset="0"/>
                        </a:rPr>
                        <a:t>0.0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0.0 </a:t>
                      </a:r>
                    </a:p>
                  </a:txBody>
                  <a:tcPr marL="9525" marR="9525" marT="9525" marB="0" anchor="ctr"/>
                </a:tc>
                <a:extLst>
                  <a:ext uri="{0D108BD9-81ED-4DB2-BD59-A6C34878D82A}">
                    <a16:rowId xmlns:a16="http://schemas.microsoft.com/office/drawing/2014/main" val="2293562435"/>
                  </a:ext>
                </a:extLst>
              </a:tr>
              <a:tr h="370840">
                <a:tc>
                  <a:txBody>
                    <a:bodyPr/>
                    <a:lstStyle/>
                    <a:p>
                      <a:r>
                        <a:rPr kumimoji="1" lang="en-US" altLang="ja-JP" sz="1600" dirty="0">
                          <a:latin typeface="Arial" panose="020B0604020202020204" pitchFamily="34" charset="0"/>
                          <a:cs typeface="Arial" panose="020B0604020202020204" pitchFamily="34" charset="0"/>
                        </a:rPr>
                        <a:t>RUP56</a:t>
                      </a:r>
                      <a:endParaRPr kumimoji="1" lang="ja-JP" altLang="en-US" sz="1600" dirty="0">
                        <a:latin typeface="Arial" panose="020B0604020202020204" pitchFamily="34" charset="0"/>
                        <a:cs typeface="Arial" panose="020B0604020202020204" pitchFamily="34" charset="0"/>
                      </a:endParaRPr>
                    </a:p>
                  </a:txBody>
                  <a:tcPr/>
                </a:tc>
                <a:tc>
                  <a:txBody>
                    <a:bodyPr/>
                    <a:lstStyle/>
                    <a:p>
                      <a:pPr algn="r" fontAlgn="ctr"/>
                      <a:r>
                        <a:rPr lang="en-US" altLang="ja-JP" sz="16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8.3 </a:t>
                      </a:r>
                    </a:p>
                  </a:txBody>
                  <a:tcPr marL="9525" marR="9525" marT="9525" marB="0" anchor="ctr"/>
                </a:tc>
                <a:tc>
                  <a:txBody>
                    <a:bodyPr/>
                    <a:lstStyle/>
                    <a:p>
                      <a:pPr algn="r" fontAlgn="ctr"/>
                      <a:r>
                        <a:rPr lang="en-US" altLang="ja-JP" sz="16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30.8 </a:t>
                      </a:r>
                    </a:p>
                  </a:txBody>
                  <a:tcPr marL="9525" marR="9525" marT="9525" marB="0" anchor="ctr"/>
                </a:tc>
                <a:tc>
                  <a:txBody>
                    <a:bodyPr/>
                    <a:lstStyle/>
                    <a:p>
                      <a:pPr algn="r" fontAlgn="ctr"/>
                      <a:r>
                        <a:rPr lang="en-US" altLang="ja-JP" sz="1600" b="0" i="0" u="none" strike="noStrike">
                          <a:solidFill>
                            <a:srgbClr val="0070C0"/>
                          </a:solidFill>
                          <a:effectLst/>
                          <a:latin typeface="Arial" panose="020B0604020202020204" pitchFamily="34" charset="0"/>
                          <a:ea typeface="游ゴシック" panose="020B0400000000000000" pitchFamily="50" charset="-128"/>
                          <a:cs typeface="Arial" panose="020B0604020202020204" pitchFamily="34" charset="0"/>
                        </a:rPr>
                        <a:t>11.1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0.0 </a:t>
                      </a:r>
                    </a:p>
                  </a:txBody>
                  <a:tcPr marL="9525" marR="9525" marT="9525" marB="0" anchor="ctr"/>
                </a:tc>
                <a:extLst>
                  <a:ext uri="{0D108BD9-81ED-4DB2-BD59-A6C34878D82A}">
                    <a16:rowId xmlns:a16="http://schemas.microsoft.com/office/drawing/2014/main" val="1202951947"/>
                  </a:ext>
                </a:extLst>
              </a:tr>
              <a:tr h="370840">
                <a:tc>
                  <a:txBody>
                    <a:bodyPr/>
                    <a:lstStyle/>
                    <a:p>
                      <a:r>
                        <a:rPr kumimoji="1" lang="en-US" altLang="ja-JP" sz="1600" dirty="0">
                          <a:latin typeface="Arial" panose="020B0604020202020204" pitchFamily="34" charset="0"/>
                          <a:cs typeface="Arial" panose="020B0604020202020204" pitchFamily="34" charset="0"/>
                        </a:rPr>
                        <a:t>RUP58</a:t>
                      </a:r>
                      <a:endParaRPr kumimoji="1" lang="ja-JP" altLang="en-US" sz="1600" dirty="0">
                        <a:latin typeface="Arial" panose="020B0604020202020204" pitchFamily="34" charset="0"/>
                        <a:cs typeface="Arial" panose="020B0604020202020204" pitchFamily="34" charset="0"/>
                      </a:endParaRPr>
                    </a:p>
                  </a:txBody>
                  <a:tcPr/>
                </a:tc>
                <a:tc>
                  <a:txBody>
                    <a:bodyPr/>
                    <a:lstStyle/>
                    <a:p>
                      <a:pPr algn="r" fontAlgn="ctr"/>
                      <a:r>
                        <a:rPr lang="en-US" altLang="ja-JP" sz="16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16.7 </a:t>
                      </a:r>
                    </a:p>
                  </a:txBody>
                  <a:tcPr marL="9525" marR="9525" marT="9525" marB="0" anchor="ctr"/>
                </a:tc>
                <a:tc>
                  <a:txBody>
                    <a:bodyPr/>
                    <a:lstStyle/>
                    <a:p>
                      <a:pPr algn="r" fontAlgn="ctr"/>
                      <a:r>
                        <a:rPr lang="en-US" altLang="ja-JP" sz="16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23.1 </a:t>
                      </a:r>
                    </a:p>
                  </a:txBody>
                  <a:tcPr marL="9525" marR="9525" marT="9525" marB="0" anchor="ctr"/>
                </a:tc>
                <a:tc>
                  <a:txBody>
                    <a:bodyPr/>
                    <a:lstStyle/>
                    <a:p>
                      <a:pPr algn="r" fontAlgn="ctr"/>
                      <a:r>
                        <a:rPr lang="en-US" altLang="ja-JP" sz="1600" b="0" i="0" u="none" strike="noStrike">
                          <a:solidFill>
                            <a:srgbClr val="0070C0"/>
                          </a:solidFill>
                          <a:effectLst/>
                          <a:latin typeface="Arial" panose="020B0604020202020204" pitchFamily="34" charset="0"/>
                          <a:ea typeface="游ゴシック" panose="020B0400000000000000" pitchFamily="50" charset="-128"/>
                          <a:cs typeface="Arial" panose="020B0604020202020204" pitchFamily="34" charset="0"/>
                        </a:rPr>
                        <a:t>0.0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20.0 </a:t>
                      </a:r>
                    </a:p>
                  </a:txBody>
                  <a:tcPr marL="9525" marR="9525" marT="9525" marB="0" anchor="ctr"/>
                </a:tc>
                <a:extLst>
                  <a:ext uri="{0D108BD9-81ED-4DB2-BD59-A6C34878D82A}">
                    <a16:rowId xmlns:a16="http://schemas.microsoft.com/office/drawing/2014/main" val="227836834"/>
                  </a:ext>
                </a:extLst>
              </a:tr>
              <a:tr h="370840">
                <a:tc>
                  <a:txBody>
                    <a:bodyPr/>
                    <a:lstStyle/>
                    <a:p>
                      <a:r>
                        <a:rPr kumimoji="1" lang="en-US" altLang="ja-JP" sz="1600" dirty="0">
                          <a:latin typeface="Arial" panose="020B0604020202020204" pitchFamily="34" charset="0"/>
                          <a:cs typeface="Arial" panose="020B0604020202020204" pitchFamily="34" charset="0"/>
                        </a:rPr>
                        <a:t>RUP60</a:t>
                      </a:r>
                      <a:endParaRPr kumimoji="1" lang="ja-JP" altLang="en-US" sz="1600" dirty="0">
                        <a:latin typeface="Arial" panose="020B0604020202020204" pitchFamily="34" charset="0"/>
                        <a:cs typeface="Arial" panose="020B0604020202020204" pitchFamily="34" charset="0"/>
                      </a:endParaRPr>
                    </a:p>
                  </a:txBody>
                  <a:tcPr/>
                </a:tc>
                <a:tc>
                  <a:txBody>
                    <a:bodyPr/>
                    <a:lstStyle/>
                    <a:p>
                      <a:pPr algn="r" fontAlgn="ctr"/>
                      <a:r>
                        <a:rPr lang="en-US" altLang="ja-JP"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16.7 </a:t>
                      </a:r>
                    </a:p>
                  </a:txBody>
                  <a:tcPr marL="9525" marR="9525" marT="9525" marB="0" anchor="ctr"/>
                </a:tc>
                <a:tc>
                  <a:txBody>
                    <a:bodyPr/>
                    <a:lstStyle/>
                    <a:p>
                      <a:pPr algn="r" fontAlgn="ctr"/>
                      <a:r>
                        <a:rPr lang="en-US" altLang="ja-JP"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15.4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11.1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0.0 </a:t>
                      </a:r>
                    </a:p>
                  </a:txBody>
                  <a:tcPr marL="9525" marR="9525" marT="9525" marB="0" anchor="ctr"/>
                </a:tc>
                <a:extLst>
                  <a:ext uri="{0D108BD9-81ED-4DB2-BD59-A6C34878D82A}">
                    <a16:rowId xmlns:a16="http://schemas.microsoft.com/office/drawing/2014/main" val="2656402310"/>
                  </a:ext>
                </a:extLst>
              </a:tr>
            </a:tbl>
          </a:graphicData>
        </a:graphic>
      </p:graphicFrame>
      <p:grpSp>
        <p:nvGrpSpPr>
          <p:cNvPr id="32" name="グループ化 31">
            <a:extLst>
              <a:ext uri="{FF2B5EF4-FFF2-40B4-BE49-F238E27FC236}">
                <a16:creationId xmlns:a16="http://schemas.microsoft.com/office/drawing/2014/main" id="{E50D7556-1BFE-4CCC-1F9A-BBD71A64F019}"/>
              </a:ext>
            </a:extLst>
          </p:cNvPr>
          <p:cNvGrpSpPr/>
          <p:nvPr/>
        </p:nvGrpSpPr>
        <p:grpSpPr>
          <a:xfrm>
            <a:off x="5861779" y="2051907"/>
            <a:ext cx="4820323" cy="4153480"/>
            <a:chOff x="5877268" y="1997500"/>
            <a:chExt cx="4820323" cy="4153480"/>
          </a:xfrm>
        </p:grpSpPr>
        <p:pic>
          <p:nvPicPr>
            <p:cNvPr id="20" name="図 19">
              <a:extLst>
                <a:ext uri="{FF2B5EF4-FFF2-40B4-BE49-F238E27FC236}">
                  <a16:creationId xmlns:a16="http://schemas.microsoft.com/office/drawing/2014/main" id="{97A9A691-4EE5-4927-5F0F-3895451E1BEB}"/>
                </a:ext>
              </a:extLst>
            </p:cNvPr>
            <p:cNvPicPr>
              <a:picLocks noChangeAspect="1"/>
            </p:cNvPicPr>
            <p:nvPr/>
          </p:nvPicPr>
          <p:blipFill>
            <a:blip r:embed="rId3"/>
            <a:stretch>
              <a:fillRect/>
            </a:stretch>
          </p:blipFill>
          <p:spPr>
            <a:xfrm>
              <a:off x="5877268" y="1997500"/>
              <a:ext cx="4820323" cy="4153480"/>
            </a:xfrm>
            <a:prstGeom prst="rect">
              <a:avLst/>
            </a:prstGeom>
          </p:spPr>
        </p:pic>
        <p:sp>
          <p:nvSpPr>
            <p:cNvPr id="21" name="星: 6 pt 20">
              <a:extLst>
                <a:ext uri="{FF2B5EF4-FFF2-40B4-BE49-F238E27FC236}">
                  <a16:creationId xmlns:a16="http://schemas.microsoft.com/office/drawing/2014/main" id="{B97DBB12-4325-6E20-1E07-9340098199A2}"/>
                </a:ext>
              </a:extLst>
            </p:cNvPr>
            <p:cNvSpPr/>
            <p:nvPr/>
          </p:nvSpPr>
          <p:spPr>
            <a:xfrm>
              <a:off x="8158579" y="5149048"/>
              <a:ext cx="168675" cy="168675"/>
            </a:xfrm>
            <a:prstGeom prst="star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1F55BB00-DC82-F9F2-B8C6-A086DF0471CC}"/>
                </a:ext>
              </a:extLst>
            </p:cNvPr>
            <p:cNvSpPr txBox="1"/>
            <p:nvPr/>
          </p:nvSpPr>
          <p:spPr>
            <a:xfrm>
              <a:off x="8158579" y="5317723"/>
              <a:ext cx="817757" cy="369332"/>
            </a:xfrm>
            <a:prstGeom prst="rect">
              <a:avLst/>
            </a:prstGeom>
            <a:noFill/>
          </p:spPr>
          <p:txBody>
            <a:bodyPr wrap="square" rtlCol="0">
              <a:spAutoFit/>
            </a:bodyPr>
            <a:lstStyle/>
            <a:p>
              <a:r>
                <a:rPr kumimoji="1" lang="en-US" altLang="ja-JP" b="1" dirty="0"/>
                <a:t>JPP37</a:t>
              </a:r>
              <a:endParaRPr kumimoji="1" lang="ja-JP" altLang="en-US" b="1" dirty="0"/>
            </a:p>
          </p:txBody>
        </p:sp>
        <p:sp>
          <p:nvSpPr>
            <p:cNvPr id="23" name="テキスト ボックス 22">
              <a:extLst>
                <a:ext uri="{FF2B5EF4-FFF2-40B4-BE49-F238E27FC236}">
                  <a16:creationId xmlns:a16="http://schemas.microsoft.com/office/drawing/2014/main" id="{C5E02A08-299F-C894-036F-A315109F0181}"/>
                </a:ext>
              </a:extLst>
            </p:cNvPr>
            <p:cNvSpPr txBox="1"/>
            <p:nvPr/>
          </p:nvSpPr>
          <p:spPr>
            <a:xfrm>
              <a:off x="8719857" y="4581735"/>
              <a:ext cx="817757" cy="369332"/>
            </a:xfrm>
            <a:prstGeom prst="rect">
              <a:avLst/>
            </a:prstGeom>
            <a:noFill/>
          </p:spPr>
          <p:txBody>
            <a:bodyPr wrap="square" rtlCol="0">
              <a:spAutoFit/>
            </a:bodyPr>
            <a:lstStyle/>
            <a:p>
              <a:r>
                <a:rPr kumimoji="1" lang="en-US" altLang="ja-JP" b="1" dirty="0"/>
                <a:t>JPP38</a:t>
              </a:r>
              <a:endParaRPr kumimoji="1" lang="ja-JP" altLang="en-US" b="1" dirty="0"/>
            </a:p>
          </p:txBody>
        </p:sp>
        <p:sp>
          <p:nvSpPr>
            <p:cNvPr id="24" name="テキスト ボックス 23">
              <a:extLst>
                <a:ext uri="{FF2B5EF4-FFF2-40B4-BE49-F238E27FC236}">
                  <a16:creationId xmlns:a16="http://schemas.microsoft.com/office/drawing/2014/main" id="{0A4D0A76-8E20-54FD-F73C-46E70CC6159F}"/>
                </a:ext>
              </a:extLst>
            </p:cNvPr>
            <p:cNvSpPr txBox="1"/>
            <p:nvPr/>
          </p:nvSpPr>
          <p:spPr>
            <a:xfrm>
              <a:off x="6691740" y="5094699"/>
              <a:ext cx="817757" cy="369332"/>
            </a:xfrm>
            <a:prstGeom prst="rect">
              <a:avLst/>
            </a:prstGeom>
            <a:noFill/>
          </p:spPr>
          <p:txBody>
            <a:bodyPr wrap="square" rtlCol="0">
              <a:spAutoFit/>
            </a:bodyPr>
            <a:lstStyle/>
            <a:p>
              <a:r>
                <a:rPr kumimoji="1" lang="en-US" altLang="ja-JP" b="1" dirty="0"/>
                <a:t>CNP22</a:t>
              </a:r>
              <a:endParaRPr kumimoji="1" lang="ja-JP" altLang="en-US" b="1" dirty="0"/>
            </a:p>
          </p:txBody>
        </p:sp>
        <p:sp>
          <p:nvSpPr>
            <p:cNvPr id="25" name="テキスト ボックス 24">
              <a:extLst>
                <a:ext uri="{FF2B5EF4-FFF2-40B4-BE49-F238E27FC236}">
                  <a16:creationId xmlns:a16="http://schemas.microsoft.com/office/drawing/2014/main" id="{5AC5A2CD-0FCB-A043-A6E3-763252604678}"/>
                </a:ext>
              </a:extLst>
            </p:cNvPr>
            <p:cNvSpPr txBox="1"/>
            <p:nvPr/>
          </p:nvSpPr>
          <p:spPr>
            <a:xfrm>
              <a:off x="6597588" y="4234422"/>
              <a:ext cx="817757" cy="369332"/>
            </a:xfrm>
            <a:prstGeom prst="rect">
              <a:avLst/>
            </a:prstGeom>
            <a:noFill/>
          </p:spPr>
          <p:txBody>
            <a:bodyPr wrap="square" rtlCol="0">
              <a:spAutoFit/>
            </a:bodyPr>
            <a:lstStyle/>
            <a:p>
              <a:r>
                <a:rPr kumimoji="1" lang="en-US" altLang="ja-JP" b="1" dirty="0"/>
                <a:t>CNP21</a:t>
              </a:r>
              <a:endParaRPr kumimoji="1" lang="ja-JP" altLang="en-US" b="1" dirty="0"/>
            </a:p>
          </p:txBody>
        </p:sp>
        <p:sp>
          <p:nvSpPr>
            <p:cNvPr id="26" name="テキスト ボックス 25">
              <a:extLst>
                <a:ext uri="{FF2B5EF4-FFF2-40B4-BE49-F238E27FC236}">
                  <a16:creationId xmlns:a16="http://schemas.microsoft.com/office/drawing/2014/main" id="{4B4204A3-420E-3669-33FF-7219C28645C6}"/>
                </a:ext>
              </a:extLst>
            </p:cNvPr>
            <p:cNvSpPr txBox="1"/>
            <p:nvPr/>
          </p:nvSpPr>
          <p:spPr>
            <a:xfrm>
              <a:off x="7317908" y="3965419"/>
              <a:ext cx="817757" cy="369332"/>
            </a:xfrm>
            <a:prstGeom prst="rect">
              <a:avLst/>
            </a:prstGeom>
            <a:noFill/>
          </p:spPr>
          <p:txBody>
            <a:bodyPr wrap="square" rtlCol="0">
              <a:spAutoFit/>
            </a:bodyPr>
            <a:lstStyle/>
            <a:p>
              <a:r>
                <a:rPr kumimoji="1" lang="en-US" altLang="ja-JP" b="1" dirty="0"/>
                <a:t>CNP20</a:t>
              </a:r>
              <a:endParaRPr kumimoji="1" lang="ja-JP" altLang="en-US" b="1" dirty="0"/>
            </a:p>
          </p:txBody>
        </p:sp>
        <p:sp>
          <p:nvSpPr>
            <p:cNvPr id="27" name="テキスト ボックス 26">
              <a:extLst>
                <a:ext uri="{FF2B5EF4-FFF2-40B4-BE49-F238E27FC236}">
                  <a16:creationId xmlns:a16="http://schemas.microsoft.com/office/drawing/2014/main" id="{48DA0C54-286A-0EA6-E241-F4896A814218}"/>
                </a:ext>
              </a:extLst>
            </p:cNvPr>
            <p:cNvSpPr txBox="1"/>
            <p:nvPr/>
          </p:nvSpPr>
          <p:spPr>
            <a:xfrm>
              <a:off x="6667815" y="3429000"/>
              <a:ext cx="975859" cy="369332"/>
            </a:xfrm>
            <a:prstGeom prst="rect">
              <a:avLst/>
            </a:prstGeom>
            <a:noFill/>
          </p:spPr>
          <p:txBody>
            <a:bodyPr wrap="square" rtlCol="0">
              <a:spAutoFit/>
            </a:bodyPr>
            <a:lstStyle/>
            <a:p>
              <a:r>
                <a:rPr kumimoji="1" lang="en-US" altLang="ja-JP" b="1" dirty="0"/>
                <a:t>MNP45</a:t>
              </a:r>
              <a:endParaRPr kumimoji="1" lang="ja-JP" altLang="en-US" b="1" dirty="0"/>
            </a:p>
          </p:txBody>
        </p:sp>
        <p:sp>
          <p:nvSpPr>
            <p:cNvPr id="28" name="テキスト ボックス 27">
              <a:extLst>
                <a:ext uri="{FF2B5EF4-FFF2-40B4-BE49-F238E27FC236}">
                  <a16:creationId xmlns:a16="http://schemas.microsoft.com/office/drawing/2014/main" id="{70174F0E-99A1-6D63-B4CB-0444E3B21833}"/>
                </a:ext>
              </a:extLst>
            </p:cNvPr>
            <p:cNvSpPr txBox="1"/>
            <p:nvPr/>
          </p:nvSpPr>
          <p:spPr>
            <a:xfrm>
              <a:off x="7415345" y="2699442"/>
              <a:ext cx="817757" cy="369332"/>
            </a:xfrm>
            <a:prstGeom prst="rect">
              <a:avLst/>
            </a:prstGeom>
            <a:noFill/>
          </p:spPr>
          <p:txBody>
            <a:bodyPr wrap="square" rtlCol="0">
              <a:spAutoFit/>
            </a:bodyPr>
            <a:lstStyle/>
            <a:p>
              <a:r>
                <a:rPr kumimoji="1" lang="en-US" altLang="ja-JP" b="1" dirty="0"/>
                <a:t>RUP56</a:t>
              </a:r>
              <a:endParaRPr kumimoji="1" lang="ja-JP" altLang="en-US" b="1" dirty="0"/>
            </a:p>
          </p:txBody>
        </p:sp>
        <p:sp>
          <p:nvSpPr>
            <p:cNvPr id="29" name="テキスト ボックス 28">
              <a:extLst>
                <a:ext uri="{FF2B5EF4-FFF2-40B4-BE49-F238E27FC236}">
                  <a16:creationId xmlns:a16="http://schemas.microsoft.com/office/drawing/2014/main" id="{6A75101A-BCAD-02F4-75E1-F8C9563162EA}"/>
                </a:ext>
              </a:extLst>
            </p:cNvPr>
            <p:cNvSpPr txBox="1"/>
            <p:nvPr/>
          </p:nvSpPr>
          <p:spPr>
            <a:xfrm>
              <a:off x="8118921" y="3652033"/>
              <a:ext cx="817757" cy="369332"/>
            </a:xfrm>
            <a:prstGeom prst="rect">
              <a:avLst/>
            </a:prstGeom>
            <a:noFill/>
          </p:spPr>
          <p:txBody>
            <a:bodyPr wrap="square" rtlCol="0">
              <a:spAutoFit/>
            </a:bodyPr>
            <a:lstStyle/>
            <a:p>
              <a:r>
                <a:rPr kumimoji="1" lang="en-US" altLang="ja-JP" b="1" dirty="0"/>
                <a:t>RUP58</a:t>
              </a:r>
              <a:endParaRPr kumimoji="1" lang="ja-JP" altLang="en-US" b="1" dirty="0"/>
            </a:p>
          </p:txBody>
        </p:sp>
        <p:sp>
          <p:nvSpPr>
            <p:cNvPr id="30" name="テキスト ボックス 29">
              <a:extLst>
                <a:ext uri="{FF2B5EF4-FFF2-40B4-BE49-F238E27FC236}">
                  <a16:creationId xmlns:a16="http://schemas.microsoft.com/office/drawing/2014/main" id="{FEE472CB-E9E4-E10B-BBF7-C322AA61939A}"/>
                </a:ext>
              </a:extLst>
            </p:cNvPr>
            <p:cNvSpPr txBox="1"/>
            <p:nvPr/>
          </p:nvSpPr>
          <p:spPr>
            <a:xfrm>
              <a:off x="9561111" y="3467367"/>
              <a:ext cx="817757" cy="369332"/>
            </a:xfrm>
            <a:prstGeom prst="rect">
              <a:avLst/>
            </a:prstGeom>
            <a:noFill/>
          </p:spPr>
          <p:txBody>
            <a:bodyPr wrap="square" rtlCol="0">
              <a:spAutoFit/>
            </a:bodyPr>
            <a:lstStyle/>
            <a:p>
              <a:r>
                <a:rPr kumimoji="1" lang="en-US" altLang="ja-JP" b="1" dirty="0"/>
                <a:t>RUP60</a:t>
              </a:r>
              <a:endParaRPr kumimoji="1" lang="ja-JP" altLang="en-US" b="1" dirty="0"/>
            </a:p>
          </p:txBody>
        </p:sp>
      </p:grpSp>
      <p:sp>
        <p:nvSpPr>
          <p:cNvPr id="31" name="テキスト ボックス 30">
            <a:extLst>
              <a:ext uri="{FF2B5EF4-FFF2-40B4-BE49-F238E27FC236}">
                <a16:creationId xmlns:a16="http://schemas.microsoft.com/office/drawing/2014/main" id="{108542D0-2492-EF8B-183A-8F81BB40DB92}"/>
              </a:ext>
            </a:extLst>
          </p:cNvPr>
          <p:cNvSpPr txBox="1"/>
          <p:nvPr/>
        </p:nvSpPr>
        <p:spPr>
          <a:xfrm>
            <a:off x="297953" y="5851446"/>
            <a:ext cx="9224172"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CNP20 makes a large contribution from December to May</a:t>
            </a:r>
          </a:p>
          <a:p>
            <a:pPr marL="285750" indent="-285750">
              <a:buFont typeface="Arial" panose="020B0604020202020204" pitchFamily="34" charset="0"/>
              <a:buChar char="•"/>
            </a:pPr>
            <a:r>
              <a:rPr kumimoji="1" lang="en-US" altLang="ja-JP" dirty="0"/>
              <a:t>MNP45 contributes significantly only from March to May</a:t>
            </a:r>
          </a:p>
          <a:p>
            <a:pPr marL="285750" indent="-285750">
              <a:buFont typeface="Arial" panose="020B0604020202020204" pitchFamily="34" charset="0"/>
              <a:buChar char="•"/>
            </a:pPr>
            <a:r>
              <a:rPr kumimoji="1" lang="en-US" altLang="ja-JP" dirty="0"/>
              <a:t>8 Yellow-sand observation days to western Japan out of 26 MAM detection days</a:t>
            </a:r>
            <a:endParaRPr kumimoji="1" lang="ja-JP" altLang="en-US" dirty="0"/>
          </a:p>
        </p:txBody>
      </p:sp>
      <p:sp>
        <p:nvSpPr>
          <p:cNvPr id="33" name="Title 1">
            <a:extLst>
              <a:ext uri="{FF2B5EF4-FFF2-40B4-BE49-F238E27FC236}">
                <a16:creationId xmlns:a16="http://schemas.microsoft.com/office/drawing/2014/main" id="{D29057CA-49C0-08D9-3063-EC6317A12ED6}"/>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a:t>
            </a:r>
            <a:r>
              <a:rPr lang="en-US" altLang="ja-JP" sz="1000" b="1" dirty="0">
                <a:solidFill>
                  <a:schemeClr val="bg1"/>
                </a:solidFill>
                <a:latin typeface="Arial" panose="020B0604020202020204" pitchFamily="34" charset="0"/>
                <a:cs typeface="Arial" panose="020B0604020202020204" pitchFamily="34" charset="0"/>
              </a:rPr>
              <a:t>2.4</a:t>
            </a:r>
            <a:r>
              <a:rPr lang="en-US" sz="1000" b="1" dirty="0">
                <a:solidFill>
                  <a:schemeClr val="bg1"/>
                </a:solidFill>
                <a:latin typeface="Arial" panose="020B0604020202020204" pitchFamily="34" charset="0"/>
                <a:cs typeface="Arial" panose="020B0604020202020204" pitchFamily="34" charset="0"/>
              </a:rPr>
              <a:t>-547</a:t>
            </a:r>
            <a:endParaRPr lang="en-AT" sz="2400" b="1" dirty="0">
              <a:solidFill>
                <a:schemeClr val="bg1"/>
              </a:solidFill>
              <a:latin typeface="Arial" panose="020B0604020202020204" pitchFamily="34" charset="0"/>
              <a:cs typeface="Arial" panose="020B0604020202020204" pitchFamily="34" charset="0"/>
            </a:endParaRPr>
          </a:p>
        </p:txBody>
      </p:sp>
      <p:sp>
        <p:nvSpPr>
          <p:cNvPr id="5" name="正方形/長方形 4">
            <a:extLst>
              <a:ext uri="{FF2B5EF4-FFF2-40B4-BE49-F238E27FC236}">
                <a16:creationId xmlns:a16="http://schemas.microsoft.com/office/drawing/2014/main" id="{9FCE3916-3FC4-2C30-36F1-CBC29496783C}"/>
              </a:ext>
            </a:extLst>
          </p:cNvPr>
          <p:cNvSpPr/>
          <p:nvPr/>
        </p:nvSpPr>
        <p:spPr>
          <a:xfrm>
            <a:off x="7302419" y="4075772"/>
            <a:ext cx="801013" cy="47931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8109DB92-AADB-0F2C-F272-094490A72610}"/>
              </a:ext>
            </a:extLst>
          </p:cNvPr>
          <p:cNvSpPr/>
          <p:nvPr/>
        </p:nvSpPr>
        <p:spPr>
          <a:xfrm>
            <a:off x="6692995" y="3517599"/>
            <a:ext cx="801013" cy="47931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pic>
        <p:nvPicPr>
          <p:cNvPr id="6" name="Picture 29" descr="logo">
            <a:extLst>
              <a:ext uri="{FF2B5EF4-FFF2-40B4-BE49-F238E27FC236}">
                <a16:creationId xmlns:a16="http://schemas.microsoft.com/office/drawing/2014/main" id="{B367868E-E152-761A-49E7-C77454190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3923" y="266330"/>
            <a:ext cx="896643" cy="62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0B52DB9E-0F9A-D19E-75CC-862F9ED71175}"/>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altLang="ja-JP" sz="2000" b="1" dirty="0">
                <a:solidFill>
                  <a:schemeClr val="bg1"/>
                </a:solidFill>
                <a:latin typeface="Arial" panose="020B0604020202020204" pitchFamily="34" charset="0"/>
                <a:cs typeface="Arial" panose="020B0604020202020204" pitchFamily="34" charset="0"/>
              </a:rPr>
              <a:t>Characteristics and sources of Cs-137 detected at IMS radionuclide monitoring stations in Japan</a:t>
            </a:r>
            <a:endParaRPr lang="en-AT" altLang="ja-JP" sz="2000" b="1" dirty="0">
              <a:solidFill>
                <a:schemeClr val="bg1"/>
              </a:solidFill>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8BBAC2DA-0EE1-C4FD-0CA1-CFCD96FB863D}"/>
              </a:ext>
            </a:extLst>
          </p:cNvPr>
          <p:cNvSpPr txBox="1"/>
          <p:nvPr/>
        </p:nvSpPr>
        <p:spPr>
          <a:xfrm>
            <a:off x="227860" y="1135709"/>
            <a:ext cx="5868140" cy="461665"/>
          </a:xfrm>
          <a:prstGeom prst="rect">
            <a:avLst/>
          </a:prstGeom>
          <a:noFill/>
        </p:spPr>
        <p:txBody>
          <a:bodyPr wrap="square" rtlCol="0">
            <a:spAutoFit/>
          </a:bodyPr>
          <a:lstStyle/>
          <a:p>
            <a:r>
              <a:rPr kumimoji="1" lang="en-US" altLang="ja-JP" sz="2400" b="1" u="sng" dirty="0">
                <a:effectLst>
                  <a:outerShdw blurRad="38100" dist="38100" dir="2700000" algn="tl">
                    <a:srgbClr val="000000">
                      <a:alpha val="43137"/>
                    </a:srgbClr>
                  </a:outerShdw>
                </a:effectLst>
              </a:rPr>
              <a:t>Results</a:t>
            </a:r>
            <a:endParaRPr kumimoji="1" lang="ja-JP" altLang="en-US" sz="2400" b="1" u="sng" dirty="0">
              <a:effectLst>
                <a:outerShdw blurRad="38100" dist="38100" dir="2700000" algn="tl">
                  <a:srgbClr val="000000">
                    <a:alpha val="43137"/>
                  </a:srgbClr>
                </a:outerShdw>
              </a:effectLst>
            </a:endParaRPr>
          </a:p>
        </p:txBody>
      </p:sp>
      <p:sp>
        <p:nvSpPr>
          <p:cNvPr id="2" name="テキスト ボックス 1">
            <a:extLst>
              <a:ext uri="{FF2B5EF4-FFF2-40B4-BE49-F238E27FC236}">
                <a16:creationId xmlns:a16="http://schemas.microsoft.com/office/drawing/2014/main" id="{2C7FC514-7FA1-D108-7194-7CC953EAD6E8}"/>
              </a:ext>
            </a:extLst>
          </p:cNvPr>
          <p:cNvSpPr txBox="1"/>
          <p:nvPr/>
        </p:nvSpPr>
        <p:spPr>
          <a:xfrm>
            <a:off x="1368173" y="1135709"/>
            <a:ext cx="9010695" cy="830997"/>
          </a:xfrm>
          <a:prstGeom prst="rect">
            <a:avLst/>
          </a:prstGeom>
          <a:noFill/>
        </p:spPr>
        <p:txBody>
          <a:bodyPr wrap="square" rtlCol="0">
            <a:spAutoFit/>
          </a:bodyPr>
          <a:lstStyle/>
          <a:p>
            <a:r>
              <a:rPr kumimoji="1" lang="en-US" altLang="ja-JP" sz="2400" dirty="0"/>
              <a:t>(2) Percentage of Cs-137 detection dates at nearby stations coinciding with the date the plume arrived by backtracking</a:t>
            </a:r>
            <a:endParaRPr kumimoji="1" lang="ja-JP" altLang="en-US" sz="2400" dirty="0"/>
          </a:p>
        </p:txBody>
      </p:sp>
      <p:graphicFrame>
        <p:nvGraphicFramePr>
          <p:cNvPr id="3" name="表 19">
            <a:extLst>
              <a:ext uri="{FF2B5EF4-FFF2-40B4-BE49-F238E27FC236}">
                <a16:creationId xmlns:a16="http://schemas.microsoft.com/office/drawing/2014/main" id="{920EDDA4-EDF3-60C8-F051-8C64FA362209}"/>
              </a:ext>
            </a:extLst>
          </p:cNvPr>
          <p:cNvGraphicFramePr>
            <a:graphicFrameLocks noGrp="1"/>
          </p:cNvGraphicFramePr>
          <p:nvPr>
            <p:extLst>
              <p:ext uri="{D42A27DB-BD31-4B8C-83A1-F6EECF244321}">
                <p14:modId xmlns:p14="http://schemas.microsoft.com/office/powerpoint/2010/main" val="2503744913"/>
              </p:ext>
            </p:extLst>
          </p:nvPr>
        </p:nvGraphicFramePr>
        <p:xfrm>
          <a:off x="834480" y="2167919"/>
          <a:ext cx="4394445" cy="3337560"/>
        </p:xfrm>
        <a:graphic>
          <a:graphicData uri="http://schemas.openxmlformats.org/drawingml/2006/table">
            <a:tbl>
              <a:tblPr firstRow="1" bandRow="1">
                <a:tableStyleId>{5C22544A-7EE6-4342-B048-85BDC9FD1C3A}</a:tableStyleId>
              </a:tblPr>
              <a:tblGrid>
                <a:gridCol w="878889">
                  <a:extLst>
                    <a:ext uri="{9D8B030D-6E8A-4147-A177-3AD203B41FA5}">
                      <a16:colId xmlns:a16="http://schemas.microsoft.com/office/drawing/2014/main" val="1425377661"/>
                    </a:ext>
                  </a:extLst>
                </a:gridCol>
                <a:gridCol w="878889">
                  <a:extLst>
                    <a:ext uri="{9D8B030D-6E8A-4147-A177-3AD203B41FA5}">
                      <a16:colId xmlns:a16="http://schemas.microsoft.com/office/drawing/2014/main" val="636609043"/>
                    </a:ext>
                  </a:extLst>
                </a:gridCol>
                <a:gridCol w="878889">
                  <a:extLst>
                    <a:ext uri="{9D8B030D-6E8A-4147-A177-3AD203B41FA5}">
                      <a16:colId xmlns:a16="http://schemas.microsoft.com/office/drawing/2014/main" val="1089660375"/>
                    </a:ext>
                  </a:extLst>
                </a:gridCol>
                <a:gridCol w="878889">
                  <a:extLst>
                    <a:ext uri="{9D8B030D-6E8A-4147-A177-3AD203B41FA5}">
                      <a16:colId xmlns:a16="http://schemas.microsoft.com/office/drawing/2014/main" val="271836443"/>
                    </a:ext>
                  </a:extLst>
                </a:gridCol>
                <a:gridCol w="878889">
                  <a:extLst>
                    <a:ext uri="{9D8B030D-6E8A-4147-A177-3AD203B41FA5}">
                      <a16:colId xmlns:a16="http://schemas.microsoft.com/office/drawing/2014/main" val="3449472493"/>
                    </a:ext>
                  </a:extLst>
                </a:gridCol>
              </a:tblGrid>
              <a:tr h="370840">
                <a:tc>
                  <a:txBody>
                    <a:bodyPr/>
                    <a:lstStyle/>
                    <a:p>
                      <a:endParaRPr kumimoji="1" lang="ja-JP" altLang="en-US" sz="1600" dirty="0">
                        <a:latin typeface="Arial" panose="020B0604020202020204" pitchFamily="34" charset="0"/>
                        <a:cs typeface="Arial" panose="020B0604020202020204" pitchFamily="34" charset="0"/>
                      </a:endParaRPr>
                    </a:p>
                  </a:txBody>
                  <a:tcPr/>
                </a:tc>
                <a:tc>
                  <a:txBody>
                    <a:bodyPr/>
                    <a:lstStyle/>
                    <a:p>
                      <a:r>
                        <a:rPr kumimoji="1" lang="en-US" altLang="ja-JP" sz="1600" dirty="0">
                          <a:latin typeface="Arial" panose="020B0604020202020204" pitchFamily="34" charset="0"/>
                          <a:cs typeface="Arial" panose="020B0604020202020204" pitchFamily="34" charset="0"/>
                        </a:rPr>
                        <a:t>DJF</a:t>
                      </a:r>
                      <a:endParaRPr kumimoji="1" lang="ja-JP" altLang="en-US" sz="1600" dirty="0">
                        <a:latin typeface="Arial" panose="020B0604020202020204" pitchFamily="34" charset="0"/>
                        <a:cs typeface="Arial" panose="020B0604020202020204" pitchFamily="34" charset="0"/>
                      </a:endParaRPr>
                    </a:p>
                  </a:txBody>
                  <a:tcPr/>
                </a:tc>
                <a:tc>
                  <a:txBody>
                    <a:bodyPr/>
                    <a:lstStyle/>
                    <a:p>
                      <a:r>
                        <a:rPr kumimoji="1" lang="en-US" altLang="ja-JP" sz="1600" dirty="0">
                          <a:latin typeface="Arial" panose="020B0604020202020204" pitchFamily="34" charset="0"/>
                          <a:cs typeface="Arial" panose="020B0604020202020204" pitchFamily="34" charset="0"/>
                        </a:rPr>
                        <a:t>MAM</a:t>
                      </a:r>
                      <a:endParaRPr kumimoji="1" lang="ja-JP" altLang="en-US" sz="1600" dirty="0">
                        <a:latin typeface="Arial" panose="020B0604020202020204" pitchFamily="34" charset="0"/>
                        <a:cs typeface="Arial" panose="020B0604020202020204" pitchFamily="34" charset="0"/>
                      </a:endParaRPr>
                    </a:p>
                  </a:txBody>
                  <a:tcPr/>
                </a:tc>
                <a:tc>
                  <a:txBody>
                    <a:bodyPr/>
                    <a:lstStyle/>
                    <a:p>
                      <a:r>
                        <a:rPr kumimoji="1" lang="en-US" altLang="ja-JP" sz="1600" dirty="0">
                          <a:latin typeface="Arial" panose="020B0604020202020204" pitchFamily="34" charset="0"/>
                          <a:cs typeface="Arial" panose="020B0604020202020204" pitchFamily="34" charset="0"/>
                        </a:rPr>
                        <a:t>JJA</a:t>
                      </a:r>
                      <a:endParaRPr kumimoji="1" lang="ja-JP" altLang="en-US" sz="1600" dirty="0">
                        <a:latin typeface="Arial" panose="020B0604020202020204" pitchFamily="34" charset="0"/>
                        <a:cs typeface="Arial" panose="020B0604020202020204" pitchFamily="34" charset="0"/>
                      </a:endParaRPr>
                    </a:p>
                  </a:txBody>
                  <a:tcPr/>
                </a:tc>
                <a:tc>
                  <a:txBody>
                    <a:bodyPr/>
                    <a:lstStyle/>
                    <a:p>
                      <a:r>
                        <a:rPr kumimoji="1" lang="en-US" altLang="ja-JP" sz="1600" dirty="0">
                          <a:latin typeface="Arial" panose="020B0604020202020204" pitchFamily="34" charset="0"/>
                          <a:cs typeface="Arial" panose="020B0604020202020204" pitchFamily="34" charset="0"/>
                        </a:rPr>
                        <a:t>SON</a:t>
                      </a:r>
                      <a:endParaRPr kumimoji="1" lang="ja-JP" alt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65313847"/>
                  </a:ext>
                </a:extLst>
              </a:tr>
              <a:tr h="370840">
                <a:tc>
                  <a:txBody>
                    <a:bodyPr/>
                    <a:lstStyle/>
                    <a:p>
                      <a:r>
                        <a:rPr kumimoji="1" lang="en-US" altLang="ja-JP" sz="1600" dirty="0">
                          <a:latin typeface="Arial" panose="020B0604020202020204" pitchFamily="34" charset="0"/>
                          <a:cs typeface="Arial" panose="020B0604020202020204" pitchFamily="34" charset="0"/>
                        </a:rPr>
                        <a:t>CNP20</a:t>
                      </a:r>
                    </a:p>
                  </a:txBody>
                  <a:tcPr/>
                </a:tc>
                <a:tc>
                  <a:txBody>
                    <a:bodyPr/>
                    <a:lstStyle/>
                    <a:p>
                      <a:pPr algn="r" fontAlgn="ctr"/>
                      <a:r>
                        <a:rPr lang="en-US" altLang="ja-JP" sz="1600" b="0" i="0" u="none" strike="noStrike" dirty="0">
                          <a:solidFill>
                            <a:srgbClr val="FF0000"/>
                          </a:solidFill>
                          <a:effectLst/>
                          <a:latin typeface="Arial" panose="020B0604020202020204" pitchFamily="34" charset="0"/>
                          <a:ea typeface="游ゴシック" panose="020B0400000000000000" pitchFamily="50" charset="-128"/>
                          <a:cs typeface="Arial" panose="020B0604020202020204" pitchFamily="34" charset="0"/>
                        </a:rPr>
                        <a:t>75.0</a:t>
                      </a:r>
                      <a:r>
                        <a:rPr lang="en-US" altLang="ja-JP"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p>
                  </a:txBody>
                  <a:tcPr marL="9525" marR="9525" marT="9525" marB="0" anchor="ctr"/>
                </a:tc>
                <a:tc>
                  <a:txBody>
                    <a:bodyPr/>
                    <a:lstStyle/>
                    <a:p>
                      <a:pPr algn="r" fontAlgn="ctr"/>
                      <a:r>
                        <a:rPr lang="en-US" altLang="ja-JP"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50.0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mn-ea"/>
                          <a:cs typeface="Arial" panose="020B0604020202020204" pitchFamily="34" charset="0"/>
                        </a:rPr>
                        <a:t>0.0</a:t>
                      </a: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mn-ea"/>
                          <a:cs typeface="Arial" panose="020B0604020202020204" pitchFamily="34" charset="0"/>
                        </a:rPr>
                        <a:t>50.0</a:t>
                      </a: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 </a:t>
                      </a:r>
                    </a:p>
                  </a:txBody>
                  <a:tcPr marL="9525" marR="9525" marT="9525" marB="0" anchor="ctr"/>
                </a:tc>
                <a:extLst>
                  <a:ext uri="{0D108BD9-81ED-4DB2-BD59-A6C34878D82A}">
                    <a16:rowId xmlns:a16="http://schemas.microsoft.com/office/drawing/2014/main" val="181325530"/>
                  </a:ext>
                </a:extLst>
              </a:tr>
              <a:tr h="370840">
                <a:tc>
                  <a:txBody>
                    <a:bodyPr/>
                    <a:lstStyle/>
                    <a:p>
                      <a:r>
                        <a:rPr kumimoji="1" lang="en-US" altLang="ja-JP" sz="1600" dirty="0">
                          <a:latin typeface="Arial" panose="020B0604020202020204" pitchFamily="34" charset="0"/>
                          <a:cs typeface="Arial" panose="020B0604020202020204" pitchFamily="34" charset="0"/>
                        </a:rPr>
                        <a:t>CNP21</a:t>
                      </a:r>
                      <a:endParaRPr kumimoji="1" lang="ja-JP" altLang="en-US" sz="1600" dirty="0">
                        <a:latin typeface="Arial" panose="020B0604020202020204" pitchFamily="34" charset="0"/>
                        <a:cs typeface="Arial" panose="020B0604020202020204" pitchFamily="34" charset="0"/>
                      </a:endParaRPr>
                    </a:p>
                  </a:txBody>
                  <a:tcPr/>
                </a:tc>
                <a:tc>
                  <a:txBody>
                    <a:bodyPr/>
                    <a:lstStyle/>
                    <a:p>
                      <a:pPr algn="r" fontAlgn="ctr"/>
                      <a:r>
                        <a:rPr lang="en-US" altLang="ja-JP" sz="16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16.7 </a:t>
                      </a:r>
                    </a:p>
                  </a:txBody>
                  <a:tcPr marL="9525" marR="9525" marT="9525" marB="0" anchor="ctr"/>
                </a:tc>
                <a:tc>
                  <a:txBody>
                    <a:bodyPr/>
                    <a:lstStyle/>
                    <a:p>
                      <a:pPr algn="r" fontAlgn="ctr"/>
                      <a:r>
                        <a:rPr lang="en-US" altLang="ja-JP"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11.5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mn-ea"/>
                          <a:cs typeface="Arial" panose="020B0604020202020204" pitchFamily="34" charset="0"/>
                        </a:rPr>
                        <a:t>0.0</a:t>
                      </a: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0.0 </a:t>
                      </a:r>
                    </a:p>
                  </a:txBody>
                  <a:tcPr marL="9525" marR="9525" marT="9525" marB="0" anchor="ctr"/>
                </a:tc>
                <a:extLst>
                  <a:ext uri="{0D108BD9-81ED-4DB2-BD59-A6C34878D82A}">
                    <a16:rowId xmlns:a16="http://schemas.microsoft.com/office/drawing/2014/main" val="1355949942"/>
                  </a:ext>
                </a:extLst>
              </a:tr>
              <a:tr h="370840">
                <a:tc>
                  <a:txBody>
                    <a:bodyPr/>
                    <a:lstStyle/>
                    <a:p>
                      <a:r>
                        <a:rPr kumimoji="1" lang="en-US" altLang="ja-JP" sz="1600" dirty="0">
                          <a:latin typeface="Arial" panose="020B0604020202020204" pitchFamily="34" charset="0"/>
                          <a:cs typeface="Arial" panose="020B0604020202020204" pitchFamily="34" charset="0"/>
                        </a:rPr>
                        <a:t>CNP22</a:t>
                      </a:r>
                      <a:endParaRPr kumimoji="1" lang="ja-JP" altLang="en-US" sz="1600" dirty="0">
                        <a:latin typeface="Arial" panose="020B0604020202020204" pitchFamily="34" charset="0"/>
                        <a:cs typeface="Arial" panose="020B0604020202020204" pitchFamily="34" charset="0"/>
                      </a:endParaRPr>
                    </a:p>
                  </a:txBody>
                  <a:tcPr/>
                </a:tc>
                <a:tc>
                  <a:txBody>
                    <a:bodyPr/>
                    <a:lstStyle/>
                    <a:p>
                      <a:pPr algn="r" fontAlgn="ctr"/>
                      <a:r>
                        <a:rPr lang="en-US" altLang="ja-JP"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0.0 </a:t>
                      </a:r>
                    </a:p>
                  </a:txBody>
                  <a:tcPr marL="9525" marR="9525" marT="9525" marB="0" anchor="ctr"/>
                </a:tc>
                <a:tc>
                  <a:txBody>
                    <a:bodyPr/>
                    <a:lstStyle/>
                    <a:p>
                      <a:pPr algn="r" fontAlgn="ctr"/>
                      <a:r>
                        <a:rPr lang="en-US" altLang="ja-JP"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7.7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0.0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0.0 </a:t>
                      </a:r>
                    </a:p>
                  </a:txBody>
                  <a:tcPr marL="9525" marR="9525" marT="9525" marB="0" anchor="ctr"/>
                </a:tc>
                <a:extLst>
                  <a:ext uri="{0D108BD9-81ED-4DB2-BD59-A6C34878D82A}">
                    <a16:rowId xmlns:a16="http://schemas.microsoft.com/office/drawing/2014/main" val="1699204123"/>
                  </a:ext>
                </a:extLst>
              </a:tr>
              <a:tr h="370840">
                <a:tc>
                  <a:txBody>
                    <a:bodyPr/>
                    <a:lstStyle/>
                    <a:p>
                      <a:r>
                        <a:rPr kumimoji="1" lang="en-US" altLang="ja-JP" sz="1600" dirty="0">
                          <a:latin typeface="Arial" panose="020B0604020202020204" pitchFamily="34" charset="0"/>
                          <a:cs typeface="Arial" panose="020B0604020202020204" pitchFamily="34" charset="0"/>
                        </a:rPr>
                        <a:t>JPP38</a:t>
                      </a:r>
                      <a:endParaRPr kumimoji="1" lang="ja-JP" altLang="en-US" sz="1600" dirty="0">
                        <a:latin typeface="Arial" panose="020B0604020202020204" pitchFamily="34" charset="0"/>
                        <a:cs typeface="Arial" panose="020B0604020202020204" pitchFamily="34" charset="0"/>
                      </a:endParaRPr>
                    </a:p>
                  </a:txBody>
                  <a:tcPr/>
                </a:tc>
                <a:tc>
                  <a:txBody>
                    <a:bodyPr/>
                    <a:lstStyle/>
                    <a:p>
                      <a:pPr algn="r" fontAlgn="ctr"/>
                      <a:r>
                        <a:rPr lang="en-US" altLang="ja-JP"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0.0 </a:t>
                      </a:r>
                    </a:p>
                  </a:txBody>
                  <a:tcPr marL="9525" marR="9525" marT="9525" marB="0" anchor="ctr"/>
                </a:tc>
                <a:tc>
                  <a:txBody>
                    <a:bodyPr/>
                    <a:lstStyle/>
                    <a:p>
                      <a:pPr algn="r" fontAlgn="ctr"/>
                      <a:r>
                        <a:rPr lang="en-US" altLang="ja-JP"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3.8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mn-ea"/>
                          <a:cs typeface="Arial" panose="020B0604020202020204" pitchFamily="34" charset="0"/>
                        </a:rPr>
                        <a:t>0.0</a:t>
                      </a: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33.3 </a:t>
                      </a:r>
                    </a:p>
                  </a:txBody>
                  <a:tcPr marL="9525" marR="9525" marT="9525" marB="0" anchor="ctr"/>
                </a:tc>
                <a:extLst>
                  <a:ext uri="{0D108BD9-81ED-4DB2-BD59-A6C34878D82A}">
                    <a16:rowId xmlns:a16="http://schemas.microsoft.com/office/drawing/2014/main" val="1881433454"/>
                  </a:ext>
                </a:extLst>
              </a:tr>
              <a:tr h="370840">
                <a:tc>
                  <a:txBody>
                    <a:bodyPr/>
                    <a:lstStyle/>
                    <a:p>
                      <a:r>
                        <a:rPr kumimoji="1" lang="en-US" altLang="ja-JP" sz="1600" dirty="0">
                          <a:latin typeface="Arial" panose="020B0604020202020204" pitchFamily="34" charset="0"/>
                          <a:cs typeface="Arial" panose="020B0604020202020204" pitchFamily="34" charset="0"/>
                        </a:rPr>
                        <a:t>MNP45</a:t>
                      </a:r>
                      <a:endParaRPr kumimoji="1" lang="ja-JP" altLang="en-US" sz="1600" dirty="0">
                        <a:latin typeface="Arial" panose="020B0604020202020204" pitchFamily="34" charset="0"/>
                        <a:cs typeface="Arial" panose="020B0604020202020204" pitchFamily="34" charset="0"/>
                      </a:endParaRPr>
                    </a:p>
                  </a:txBody>
                  <a:tcPr/>
                </a:tc>
                <a:tc>
                  <a:txBody>
                    <a:bodyPr/>
                    <a:lstStyle/>
                    <a:p>
                      <a:pPr algn="r" fontAlgn="ctr"/>
                      <a:r>
                        <a:rPr lang="en-US" altLang="ja-JP"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16.7 </a:t>
                      </a:r>
                    </a:p>
                  </a:txBody>
                  <a:tcPr marL="9525" marR="9525" marT="9525" marB="0" anchor="ctr"/>
                </a:tc>
                <a:tc>
                  <a:txBody>
                    <a:bodyPr/>
                    <a:lstStyle/>
                    <a:p>
                      <a:pPr algn="r" fontAlgn="ctr"/>
                      <a:r>
                        <a:rPr lang="en-US" altLang="ja-JP" sz="1600" b="0" i="0" u="none" strike="noStrike" dirty="0">
                          <a:solidFill>
                            <a:srgbClr val="FF0000"/>
                          </a:solidFill>
                          <a:effectLst/>
                          <a:latin typeface="Arial" panose="020B0604020202020204" pitchFamily="34" charset="0"/>
                          <a:ea typeface="游ゴシック" panose="020B0400000000000000" pitchFamily="50" charset="-128"/>
                          <a:cs typeface="Arial" panose="020B0604020202020204" pitchFamily="34" charset="0"/>
                        </a:rPr>
                        <a:t>57.7</a:t>
                      </a:r>
                      <a:r>
                        <a:rPr lang="en-US" altLang="ja-JP"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0.0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0.0 </a:t>
                      </a:r>
                    </a:p>
                  </a:txBody>
                  <a:tcPr marL="9525" marR="9525" marT="9525" marB="0" anchor="ctr"/>
                </a:tc>
                <a:extLst>
                  <a:ext uri="{0D108BD9-81ED-4DB2-BD59-A6C34878D82A}">
                    <a16:rowId xmlns:a16="http://schemas.microsoft.com/office/drawing/2014/main" val="2293562435"/>
                  </a:ext>
                </a:extLst>
              </a:tr>
              <a:tr h="370840">
                <a:tc>
                  <a:txBody>
                    <a:bodyPr/>
                    <a:lstStyle/>
                    <a:p>
                      <a:r>
                        <a:rPr kumimoji="1" lang="en-US" altLang="ja-JP" sz="1600" dirty="0">
                          <a:latin typeface="Arial" panose="020B0604020202020204" pitchFamily="34" charset="0"/>
                          <a:cs typeface="Arial" panose="020B0604020202020204" pitchFamily="34" charset="0"/>
                        </a:rPr>
                        <a:t>RUP56</a:t>
                      </a:r>
                      <a:endParaRPr kumimoji="1" lang="ja-JP" altLang="en-US" sz="1600" dirty="0">
                        <a:latin typeface="Arial" panose="020B0604020202020204" pitchFamily="34" charset="0"/>
                        <a:cs typeface="Arial" panose="020B0604020202020204" pitchFamily="34" charset="0"/>
                      </a:endParaRPr>
                    </a:p>
                  </a:txBody>
                  <a:tcPr/>
                </a:tc>
                <a:tc>
                  <a:txBody>
                    <a:bodyPr/>
                    <a:lstStyle/>
                    <a:p>
                      <a:pPr algn="r" fontAlgn="ctr"/>
                      <a:r>
                        <a:rPr lang="en-US" altLang="ja-JP"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0.0 </a:t>
                      </a:r>
                    </a:p>
                  </a:txBody>
                  <a:tcPr marL="9525" marR="9525" marT="9525" marB="0" anchor="ctr"/>
                </a:tc>
                <a:tc>
                  <a:txBody>
                    <a:bodyPr/>
                    <a:lstStyle/>
                    <a:p>
                      <a:pPr algn="r" fontAlgn="ctr"/>
                      <a:r>
                        <a:rPr lang="en-US" altLang="ja-JP"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0.0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mn-ea"/>
                          <a:cs typeface="Arial" panose="020B0604020202020204" pitchFamily="34" charset="0"/>
                        </a:rPr>
                        <a:t>0.0</a:t>
                      </a: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0.0 </a:t>
                      </a:r>
                    </a:p>
                  </a:txBody>
                  <a:tcPr marL="9525" marR="9525" marT="9525" marB="0" anchor="ctr"/>
                </a:tc>
                <a:extLst>
                  <a:ext uri="{0D108BD9-81ED-4DB2-BD59-A6C34878D82A}">
                    <a16:rowId xmlns:a16="http://schemas.microsoft.com/office/drawing/2014/main" val="1202951947"/>
                  </a:ext>
                </a:extLst>
              </a:tr>
              <a:tr h="370840">
                <a:tc>
                  <a:txBody>
                    <a:bodyPr/>
                    <a:lstStyle/>
                    <a:p>
                      <a:r>
                        <a:rPr kumimoji="1" lang="en-US" altLang="ja-JP" sz="1600" dirty="0">
                          <a:latin typeface="Arial" panose="020B0604020202020204" pitchFamily="34" charset="0"/>
                          <a:cs typeface="Arial" panose="020B0604020202020204" pitchFamily="34" charset="0"/>
                        </a:rPr>
                        <a:t>RUP58</a:t>
                      </a:r>
                      <a:endParaRPr kumimoji="1" lang="ja-JP" altLang="en-US" sz="1600" dirty="0">
                        <a:latin typeface="Arial" panose="020B0604020202020204" pitchFamily="34" charset="0"/>
                        <a:cs typeface="Arial" panose="020B0604020202020204" pitchFamily="34" charset="0"/>
                      </a:endParaRPr>
                    </a:p>
                  </a:txBody>
                  <a:tcPr/>
                </a:tc>
                <a:tc>
                  <a:txBody>
                    <a:bodyPr/>
                    <a:lstStyle/>
                    <a:p>
                      <a:pPr algn="r" fontAlgn="ctr"/>
                      <a:r>
                        <a:rPr lang="en-US" altLang="ja-JP"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0.0 </a:t>
                      </a:r>
                    </a:p>
                  </a:txBody>
                  <a:tcPr marL="9525" marR="9525" marT="9525" marB="0" anchor="ctr"/>
                </a:tc>
                <a:tc>
                  <a:txBody>
                    <a:bodyPr/>
                    <a:lstStyle/>
                    <a:p>
                      <a:pPr algn="r" fontAlgn="ctr"/>
                      <a:r>
                        <a:rPr lang="en-US" altLang="ja-JP"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7.7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0.0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0.0 </a:t>
                      </a:r>
                    </a:p>
                  </a:txBody>
                  <a:tcPr marL="9525" marR="9525" marT="9525" marB="0" anchor="ctr"/>
                </a:tc>
                <a:extLst>
                  <a:ext uri="{0D108BD9-81ED-4DB2-BD59-A6C34878D82A}">
                    <a16:rowId xmlns:a16="http://schemas.microsoft.com/office/drawing/2014/main" val="227836834"/>
                  </a:ext>
                </a:extLst>
              </a:tr>
              <a:tr h="370840">
                <a:tc>
                  <a:txBody>
                    <a:bodyPr/>
                    <a:lstStyle/>
                    <a:p>
                      <a:r>
                        <a:rPr kumimoji="1" lang="en-US" altLang="ja-JP" sz="1600" dirty="0">
                          <a:latin typeface="Arial" panose="020B0604020202020204" pitchFamily="34" charset="0"/>
                          <a:cs typeface="Arial" panose="020B0604020202020204" pitchFamily="34" charset="0"/>
                        </a:rPr>
                        <a:t>RUP60</a:t>
                      </a:r>
                      <a:endParaRPr kumimoji="1" lang="ja-JP" altLang="en-US" sz="1600" dirty="0">
                        <a:latin typeface="Arial" panose="020B0604020202020204" pitchFamily="34" charset="0"/>
                        <a:cs typeface="Arial" panose="020B0604020202020204" pitchFamily="34" charset="0"/>
                      </a:endParaRPr>
                    </a:p>
                  </a:txBody>
                  <a:tcPr/>
                </a:tc>
                <a:tc>
                  <a:txBody>
                    <a:bodyPr/>
                    <a:lstStyle/>
                    <a:p>
                      <a:pPr algn="r" fontAlgn="ctr"/>
                      <a:r>
                        <a:rPr lang="en-US" altLang="ja-JP"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0.0 </a:t>
                      </a:r>
                    </a:p>
                  </a:txBody>
                  <a:tcPr marL="9525" marR="9525" marT="9525" marB="0" anchor="ctr"/>
                </a:tc>
                <a:tc>
                  <a:txBody>
                    <a:bodyPr/>
                    <a:lstStyle/>
                    <a:p>
                      <a:pPr algn="r" fontAlgn="ctr"/>
                      <a:r>
                        <a:rPr lang="en-US" altLang="ja-JP"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0.0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mn-ea"/>
                          <a:cs typeface="Arial" panose="020B0604020202020204" pitchFamily="34" charset="0"/>
                        </a:rPr>
                        <a:t>0.0</a:t>
                      </a: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 </a:t>
                      </a:r>
                    </a:p>
                  </a:txBody>
                  <a:tcPr marL="9525" marR="9525" marT="9525" marB="0" anchor="ctr"/>
                </a:tc>
                <a:tc>
                  <a:txBody>
                    <a:bodyPr/>
                    <a:lstStyle/>
                    <a:p>
                      <a:pPr algn="r" fontAlgn="ctr"/>
                      <a:r>
                        <a:rPr lang="en-US" altLang="ja-JP" sz="1600" b="0" i="0" u="none" strike="noStrike" dirty="0">
                          <a:solidFill>
                            <a:srgbClr val="0070C0"/>
                          </a:solidFill>
                          <a:effectLst/>
                          <a:latin typeface="Arial" panose="020B0604020202020204" pitchFamily="34" charset="0"/>
                          <a:ea typeface="游ゴシック" panose="020B0400000000000000" pitchFamily="50" charset="-128"/>
                          <a:cs typeface="Arial" panose="020B0604020202020204" pitchFamily="34" charset="0"/>
                        </a:rPr>
                        <a:t>0.0 </a:t>
                      </a:r>
                    </a:p>
                  </a:txBody>
                  <a:tcPr marL="9525" marR="9525" marT="9525" marB="0" anchor="ctr"/>
                </a:tc>
                <a:extLst>
                  <a:ext uri="{0D108BD9-81ED-4DB2-BD59-A6C34878D82A}">
                    <a16:rowId xmlns:a16="http://schemas.microsoft.com/office/drawing/2014/main" val="2656402310"/>
                  </a:ext>
                </a:extLst>
              </a:tr>
            </a:tbl>
          </a:graphicData>
        </a:graphic>
      </p:graphicFrame>
      <p:grpSp>
        <p:nvGrpSpPr>
          <p:cNvPr id="10" name="グループ化 9">
            <a:extLst>
              <a:ext uri="{FF2B5EF4-FFF2-40B4-BE49-F238E27FC236}">
                <a16:creationId xmlns:a16="http://schemas.microsoft.com/office/drawing/2014/main" id="{C7365CC0-91FF-3561-473E-149417541774}"/>
              </a:ext>
            </a:extLst>
          </p:cNvPr>
          <p:cNvGrpSpPr/>
          <p:nvPr/>
        </p:nvGrpSpPr>
        <p:grpSpPr>
          <a:xfrm>
            <a:off x="5873520" y="1888425"/>
            <a:ext cx="4820323" cy="4153480"/>
            <a:chOff x="5877268" y="1997500"/>
            <a:chExt cx="4820323" cy="4153480"/>
          </a:xfrm>
        </p:grpSpPr>
        <p:pic>
          <p:nvPicPr>
            <p:cNvPr id="20" name="図 19">
              <a:extLst>
                <a:ext uri="{FF2B5EF4-FFF2-40B4-BE49-F238E27FC236}">
                  <a16:creationId xmlns:a16="http://schemas.microsoft.com/office/drawing/2014/main" id="{97A9A691-4EE5-4927-5F0F-3895451E1BEB}"/>
                </a:ext>
              </a:extLst>
            </p:cNvPr>
            <p:cNvPicPr>
              <a:picLocks noChangeAspect="1"/>
            </p:cNvPicPr>
            <p:nvPr/>
          </p:nvPicPr>
          <p:blipFill>
            <a:blip r:embed="rId3"/>
            <a:stretch>
              <a:fillRect/>
            </a:stretch>
          </p:blipFill>
          <p:spPr>
            <a:xfrm>
              <a:off x="5877268" y="1997500"/>
              <a:ext cx="4820323" cy="4153480"/>
            </a:xfrm>
            <a:prstGeom prst="rect">
              <a:avLst/>
            </a:prstGeom>
          </p:spPr>
        </p:pic>
        <p:sp>
          <p:nvSpPr>
            <p:cNvPr id="21" name="星: 6 pt 20">
              <a:extLst>
                <a:ext uri="{FF2B5EF4-FFF2-40B4-BE49-F238E27FC236}">
                  <a16:creationId xmlns:a16="http://schemas.microsoft.com/office/drawing/2014/main" id="{B97DBB12-4325-6E20-1E07-9340098199A2}"/>
                </a:ext>
              </a:extLst>
            </p:cNvPr>
            <p:cNvSpPr/>
            <p:nvPr/>
          </p:nvSpPr>
          <p:spPr>
            <a:xfrm>
              <a:off x="8158579" y="5149048"/>
              <a:ext cx="168675" cy="168675"/>
            </a:xfrm>
            <a:prstGeom prst="star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1F55BB00-DC82-F9F2-B8C6-A086DF0471CC}"/>
                </a:ext>
              </a:extLst>
            </p:cNvPr>
            <p:cNvSpPr txBox="1"/>
            <p:nvPr/>
          </p:nvSpPr>
          <p:spPr>
            <a:xfrm>
              <a:off x="8158579" y="5317723"/>
              <a:ext cx="817757" cy="369332"/>
            </a:xfrm>
            <a:prstGeom prst="rect">
              <a:avLst/>
            </a:prstGeom>
            <a:noFill/>
          </p:spPr>
          <p:txBody>
            <a:bodyPr wrap="square" rtlCol="0">
              <a:spAutoFit/>
            </a:bodyPr>
            <a:lstStyle/>
            <a:p>
              <a:r>
                <a:rPr kumimoji="1" lang="en-US" altLang="ja-JP" b="1" dirty="0"/>
                <a:t>JPP37</a:t>
              </a:r>
              <a:endParaRPr kumimoji="1" lang="ja-JP" altLang="en-US" b="1" dirty="0"/>
            </a:p>
          </p:txBody>
        </p:sp>
        <p:sp>
          <p:nvSpPr>
            <p:cNvPr id="23" name="テキスト ボックス 22">
              <a:extLst>
                <a:ext uri="{FF2B5EF4-FFF2-40B4-BE49-F238E27FC236}">
                  <a16:creationId xmlns:a16="http://schemas.microsoft.com/office/drawing/2014/main" id="{C5E02A08-299F-C894-036F-A315109F0181}"/>
                </a:ext>
              </a:extLst>
            </p:cNvPr>
            <p:cNvSpPr txBox="1"/>
            <p:nvPr/>
          </p:nvSpPr>
          <p:spPr>
            <a:xfrm>
              <a:off x="8719857" y="4581735"/>
              <a:ext cx="817757" cy="369332"/>
            </a:xfrm>
            <a:prstGeom prst="rect">
              <a:avLst/>
            </a:prstGeom>
            <a:noFill/>
          </p:spPr>
          <p:txBody>
            <a:bodyPr wrap="square" rtlCol="0">
              <a:spAutoFit/>
            </a:bodyPr>
            <a:lstStyle/>
            <a:p>
              <a:r>
                <a:rPr kumimoji="1" lang="en-US" altLang="ja-JP" b="1" dirty="0"/>
                <a:t>JPP38</a:t>
              </a:r>
              <a:endParaRPr kumimoji="1" lang="ja-JP" altLang="en-US" b="1" dirty="0"/>
            </a:p>
          </p:txBody>
        </p:sp>
        <p:sp>
          <p:nvSpPr>
            <p:cNvPr id="24" name="テキスト ボックス 23">
              <a:extLst>
                <a:ext uri="{FF2B5EF4-FFF2-40B4-BE49-F238E27FC236}">
                  <a16:creationId xmlns:a16="http://schemas.microsoft.com/office/drawing/2014/main" id="{0A4D0A76-8E20-54FD-F73C-46E70CC6159F}"/>
                </a:ext>
              </a:extLst>
            </p:cNvPr>
            <p:cNvSpPr txBox="1"/>
            <p:nvPr/>
          </p:nvSpPr>
          <p:spPr>
            <a:xfrm>
              <a:off x="6691740" y="5094699"/>
              <a:ext cx="817757" cy="369332"/>
            </a:xfrm>
            <a:prstGeom prst="rect">
              <a:avLst/>
            </a:prstGeom>
            <a:noFill/>
          </p:spPr>
          <p:txBody>
            <a:bodyPr wrap="square" rtlCol="0">
              <a:spAutoFit/>
            </a:bodyPr>
            <a:lstStyle/>
            <a:p>
              <a:r>
                <a:rPr kumimoji="1" lang="en-US" altLang="ja-JP" b="1" dirty="0"/>
                <a:t>CNP22</a:t>
              </a:r>
              <a:endParaRPr kumimoji="1" lang="ja-JP" altLang="en-US" b="1" dirty="0"/>
            </a:p>
          </p:txBody>
        </p:sp>
        <p:sp>
          <p:nvSpPr>
            <p:cNvPr id="25" name="テキスト ボックス 24">
              <a:extLst>
                <a:ext uri="{FF2B5EF4-FFF2-40B4-BE49-F238E27FC236}">
                  <a16:creationId xmlns:a16="http://schemas.microsoft.com/office/drawing/2014/main" id="{5AC5A2CD-0FCB-A043-A6E3-763252604678}"/>
                </a:ext>
              </a:extLst>
            </p:cNvPr>
            <p:cNvSpPr txBox="1"/>
            <p:nvPr/>
          </p:nvSpPr>
          <p:spPr>
            <a:xfrm>
              <a:off x="6597588" y="4234422"/>
              <a:ext cx="817757" cy="369332"/>
            </a:xfrm>
            <a:prstGeom prst="rect">
              <a:avLst/>
            </a:prstGeom>
            <a:noFill/>
          </p:spPr>
          <p:txBody>
            <a:bodyPr wrap="square" rtlCol="0">
              <a:spAutoFit/>
            </a:bodyPr>
            <a:lstStyle/>
            <a:p>
              <a:r>
                <a:rPr kumimoji="1" lang="en-US" altLang="ja-JP" b="1" dirty="0"/>
                <a:t>CNP21</a:t>
              </a:r>
              <a:endParaRPr kumimoji="1" lang="ja-JP" altLang="en-US" b="1" dirty="0"/>
            </a:p>
          </p:txBody>
        </p:sp>
        <p:sp>
          <p:nvSpPr>
            <p:cNvPr id="26" name="テキスト ボックス 25">
              <a:extLst>
                <a:ext uri="{FF2B5EF4-FFF2-40B4-BE49-F238E27FC236}">
                  <a16:creationId xmlns:a16="http://schemas.microsoft.com/office/drawing/2014/main" id="{4B4204A3-420E-3669-33FF-7219C28645C6}"/>
                </a:ext>
              </a:extLst>
            </p:cNvPr>
            <p:cNvSpPr txBox="1"/>
            <p:nvPr/>
          </p:nvSpPr>
          <p:spPr>
            <a:xfrm>
              <a:off x="7317908" y="3965419"/>
              <a:ext cx="817757" cy="369332"/>
            </a:xfrm>
            <a:prstGeom prst="rect">
              <a:avLst/>
            </a:prstGeom>
            <a:noFill/>
          </p:spPr>
          <p:txBody>
            <a:bodyPr wrap="square" rtlCol="0">
              <a:spAutoFit/>
            </a:bodyPr>
            <a:lstStyle/>
            <a:p>
              <a:r>
                <a:rPr kumimoji="1" lang="en-US" altLang="ja-JP" b="1" dirty="0"/>
                <a:t>CNP20</a:t>
              </a:r>
              <a:endParaRPr kumimoji="1" lang="ja-JP" altLang="en-US" b="1" dirty="0"/>
            </a:p>
          </p:txBody>
        </p:sp>
        <p:sp>
          <p:nvSpPr>
            <p:cNvPr id="27" name="テキスト ボックス 26">
              <a:extLst>
                <a:ext uri="{FF2B5EF4-FFF2-40B4-BE49-F238E27FC236}">
                  <a16:creationId xmlns:a16="http://schemas.microsoft.com/office/drawing/2014/main" id="{48DA0C54-286A-0EA6-E241-F4896A814218}"/>
                </a:ext>
              </a:extLst>
            </p:cNvPr>
            <p:cNvSpPr txBox="1"/>
            <p:nvPr/>
          </p:nvSpPr>
          <p:spPr>
            <a:xfrm>
              <a:off x="6667815" y="3429000"/>
              <a:ext cx="975859" cy="369332"/>
            </a:xfrm>
            <a:prstGeom prst="rect">
              <a:avLst/>
            </a:prstGeom>
            <a:noFill/>
          </p:spPr>
          <p:txBody>
            <a:bodyPr wrap="square" rtlCol="0">
              <a:spAutoFit/>
            </a:bodyPr>
            <a:lstStyle/>
            <a:p>
              <a:r>
                <a:rPr kumimoji="1" lang="en-US" altLang="ja-JP" b="1" dirty="0"/>
                <a:t>MNP45</a:t>
              </a:r>
              <a:endParaRPr kumimoji="1" lang="ja-JP" altLang="en-US" b="1" dirty="0"/>
            </a:p>
          </p:txBody>
        </p:sp>
        <p:sp>
          <p:nvSpPr>
            <p:cNvPr id="28" name="テキスト ボックス 27">
              <a:extLst>
                <a:ext uri="{FF2B5EF4-FFF2-40B4-BE49-F238E27FC236}">
                  <a16:creationId xmlns:a16="http://schemas.microsoft.com/office/drawing/2014/main" id="{70174F0E-99A1-6D63-B4CB-0444E3B21833}"/>
                </a:ext>
              </a:extLst>
            </p:cNvPr>
            <p:cNvSpPr txBox="1"/>
            <p:nvPr/>
          </p:nvSpPr>
          <p:spPr>
            <a:xfrm>
              <a:off x="7415345" y="2699442"/>
              <a:ext cx="817757" cy="369332"/>
            </a:xfrm>
            <a:prstGeom prst="rect">
              <a:avLst/>
            </a:prstGeom>
            <a:noFill/>
          </p:spPr>
          <p:txBody>
            <a:bodyPr wrap="square" rtlCol="0">
              <a:spAutoFit/>
            </a:bodyPr>
            <a:lstStyle/>
            <a:p>
              <a:r>
                <a:rPr kumimoji="1" lang="en-US" altLang="ja-JP" b="1" dirty="0"/>
                <a:t>RUP56</a:t>
              </a:r>
              <a:endParaRPr kumimoji="1" lang="ja-JP" altLang="en-US" b="1" dirty="0"/>
            </a:p>
          </p:txBody>
        </p:sp>
        <p:sp>
          <p:nvSpPr>
            <p:cNvPr id="29" name="テキスト ボックス 28">
              <a:extLst>
                <a:ext uri="{FF2B5EF4-FFF2-40B4-BE49-F238E27FC236}">
                  <a16:creationId xmlns:a16="http://schemas.microsoft.com/office/drawing/2014/main" id="{6A75101A-BCAD-02F4-75E1-F8C9563162EA}"/>
                </a:ext>
              </a:extLst>
            </p:cNvPr>
            <p:cNvSpPr txBox="1"/>
            <p:nvPr/>
          </p:nvSpPr>
          <p:spPr>
            <a:xfrm>
              <a:off x="8118921" y="3652033"/>
              <a:ext cx="817757" cy="369332"/>
            </a:xfrm>
            <a:prstGeom prst="rect">
              <a:avLst/>
            </a:prstGeom>
            <a:noFill/>
          </p:spPr>
          <p:txBody>
            <a:bodyPr wrap="square" rtlCol="0">
              <a:spAutoFit/>
            </a:bodyPr>
            <a:lstStyle/>
            <a:p>
              <a:r>
                <a:rPr kumimoji="1" lang="en-US" altLang="ja-JP" b="1" dirty="0"/>
                <a:t>RUP58</a:t>
              </a:r>
              <a:endParaRPr kumimoji="1" lang="ja-JP" altLang="en-US" b="1" dirty="0"/>
            </a:p>
          </p:txBody>
        </p:sp>
        <p:sp>
          <p:nvSpPr>
            <p:cNvPr id="30" name="テキスト ボックス 29">
              <a:extLst>
                <a:ext uri="{FF2B5EF4-FFF2-40B4-BE49-F238E27FC236}">
                  <a16:creationId xmlns:a16="http://schemas.microsoft.com/office/drawing/2014/main" id="{FEE472CB-E9E4-E10B-BBF7-C322AA61939A}"/>
                </a:ext>
              </a:extLst>
            </p:cNvPr>
            <p:cNvSpPr txBox="1"/>
            <p:nvPr/>
          </p:nvSpPr>
          <p:spPr>
            <a:xfrm>
              <a:off x="9561111" y="3467367"/>
              <a:ext cx="817757" cy="369332"/>
            </a:xfrm>
            <a:prstGeom prst="rect">
              <a:avLst/>
            </a:prstGeom>
            <a:noFill/>
          </p:spPr>
          <p:txBody>
            <a:bodyPr wrap="square" rtlCol="0">
              <a:spAutoFit/>
            </a:bodyPr>
            <a:lstStyle/>
            <a:p>
              <a:r>
                <a:rPr kumimoji="1" lang="en-US" altLang="ja-JP" b="1" dirty="0"/>
                <a:t>RUP60</a:t>
              </a:r>
              <a:endParaRPr kumimoji="1" lang="ja-JP" altLang="en-US" b="1" dirty="0"/>
            </a:p>
          </p:txBody>
        </p:sp>
      </p:grpSp>
      <p:sp>
        <p:nvSpPr>
          <p:cNvPr id="31" name="テキスト ボックス 30">
            <a:extLst>
              <a:ext uri="{FF2B5EF4-FFF2-40B4-BE49-F238E27FC236}">
                <a16:creationId xmlns:a16="http://schemas.microsoft.com/office/drawing/2014/main" id="{108542D0-2492-EF8B-183A-8F81BB40DB92}"/>
              </a:ext>
            </a:extLst>
          </p:cNvPr>
          <p:cNvSpPr txBox="1"/>
          <p:nvPr/>
        </p:nvSpPr>
        <p:spPr>
          <a:xfrm>
            <a:off x="742069" y="5969675"/>
            <a:ext cx="9224172"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Backtracking results show that in most cases from December to May, the radioactive plume reached northern China (CNP20) to near Mongolia (MNP45) or the continental interior</a:t>
            </a:r>
          </a:p>
          <a:p>
            <a:pPr marL="285750" indent="-285750">
              <a:buFont typeface="Arial" panose="020B0604020202020204" pitchFamily="34" charset="0"/>
              <a:buChar char="•"/>
            </a:pPr>
            <a:r>
              <a:rPr kumimoji="1" lang="en-US" altLang="ja-JP" dirty="0"/>
              <a:t>There were no stations where the plume reached during the summer season</a:t>
            </a:r>
            <a:endParaRPr kumimoji="1" lang="ja-JP" altLang="en-US" dirty="0"/>
          </a:p>
        </p:txBody>
      </p:sp>
      <p:sp>
        <p:nvSpPr>
          <p:cNvPr id="9" name="Title 1">
            <a:extLst>
              <a:ext uri="{FF2B5EF4-FFF2-40B4-BE49-F238E27FC236}">
                <a16:creationId xmlns:a16="http://schemas.microsoft.com/office/drawing/2014/main" id="{4A0E0726-4270-608D-555C-308755C19D69}"/>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a:t>
            </a:r>
            <a:r>
              <a:rPr lang="en-US" altLang="ja-JP" sz="1000" b="1" dirty="0">
                <a:solidFill>
                  <a:schemeClr val="bg1"/>
                </a:solidFill>
                <a:latin typeface="Arial" panose="020B0604020202020204" pitchFamily="34" charset="0"/>
                <a:cs typeface="Arial" panose="020B0604020202020204" pitchFamily="34" charset="0"/>
              </a:rPr>
              <a:t>2.4</a:t>
            </a:r>
            <a:r>
              <a:rPr lang="en-US" sz="1000" b="1" dirty="0">
                <a:solidFill>
                  <a:schemeClr val="bg1"/>
                </a:solidFill>
                <a:latin typeface="Arial" panose="020B0604020202020204" pitchFamily="34" charset="0"/>
                <a:cs typeface="Arial" panose="020B0604020202020204" pitchFamily="34" charset="0"/>
              </a:rPr>
              <a:t>-547</a:t>
            </a:r>
            <a:endParaRPr lang="en-AT" sz="2400" b="1" dirty="0">
              <a:solidFill>
                <a:schemeClr val="bg1"/>
              </a:solidFill>
              <a:latin typeface="Arial" panose="020B0604020202020204" pitchFamily="34" charset="0"/>
              <a:cs typeface="Arial" panose="020B0604020202020204" pitchFamily="34" charset="0"/>
            </a:endParaRPr>
          </a:p>
        </p:txBody>
      </p:sp>
      <p:sp>
        <p:nvSpPr>
          <p:cNvPr id="5" name="正方形/長方形 4">
            <a:extLst>
              <a:ext uri="{FF2B5EF4-FFF2-40B4-BE49-F238E27FC236}">
                <a16:creationId xmlns:a16="http://schemas.microsoft.com/office/drawing/2014/main" id="{F279D9DD-8F7C-4A9E-9502-88D22EE7F908}"/>
              </a:ext>
            </a:extLst>
          </p:cNvPr>
          <p:cNvSpPr/>
          <p:nvPr/>
        </p:nvSpPr>
        <p:spPr>
          <a:xfrm>
            <a:off x="7314160" y="3882327"/>
            <a:ext cx="801013" cy="47931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5DF7A7B9-4DE6-B879-C256-AFA3282B4844}"/>
              </a:ext>
            </a:extLst>
          </p:cNvPr>
          <p:cNvSpPr/>
          <p:nvPr/>
        </p:nvSpPr>
        <p:spPr>
          <a:xfrm>
            <a:off x="6704736" y="3324154"/>
            <a:ext cx="801013" cy="47931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7680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a:t>
            </a:r>
            <a:r>
              <a:rPr lang="en-US" altLang="ja-JP" sz="1000" b="1" dirty="0">
                <a:solidFill>
                  <a:schemeClr val="bg1"/>
                </a:solidFill>
                <a:latin typeface="Arial" panose="020B0604020202020204" pitchFamily="34" charset="0"/>
                <a:cs typeface="Arial" panose="020B0604020202020204" pitchFamily="34" charset="0"/>
              </a:rPr>
              <a:t>2.4</a:t>
            </a:r>
            <a:r>
              <a:rPr lang="en-US" sz="1000" b="1" dirty="0">
                <a:solidFill>
                  <a:schemeClr val="bg1"/>
                </a:solidFill>
                <a:latin typeface="Arial" panose="020B0604020202020204" pitchFamily="34" charset="0"/>
                <a:cs typeface="Arial" panose="020B0604020202020204" pitchFamily="34" charset="0"/>
              </a:rPr>
              <a:t>-547</a:t>
            </a:r>
            <a:endParaRPr lang="en-AT" sz="2400" b="1" dirty="0">
              <a:solidFill>
                <a:schemeClr val="bg1"/>
              </a:solidFill>
              <a:latin typeface="Arial" panose="020B0604020202020204" pitchFamily="34" charset="0"/>
              <a:cs typeface="Arial" panose="020B0604020202020204" pitchFamily="34" charset="0"/>
            </a:endParaRPr>
          </a:p>
        </p:txBody>
      </p:sp>
      <p:pic>
        <p:nvPicPr>
          <p:cNvPr id="6" name="Picture 29" descr="logo">
            <a:extLst>
              <a:ext uri="{FF2B5EF4-FFF2-40B4-BE49-F238E27FC236}">
                <a16:creationId xmlns:a16="http://schemas.microsoft.com/office/drawing/2014/main" id="{B367868E-E152-761A-49E7-C77454190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3923" y="266330"/>
            <a:ext cx="896643" cy="62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0B52DB9E-0F9A-D19E-75CC-862F9ED71175}"/>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altLang="ja-JP" sz="2000" b="1" dirty="0">
                <a:solidFill>
                  <a:schemeClr val="bg1"/>
                </a:solidFill>
                <a:latin typeface="Arial" panose="020B0604020202020204" pitchFamily="34" charset="0"/>
                <a:cs typeface="Arial" panose="020B0604020202020204" pitchFamily="34" charset="0"/>
              </a:rPr>
              <a:t>Characteristics and sources of Cs-137 detected at IMS radionuclide monitoring stations in Japan</a:t>
            </a:r>
            <a:endParaRPr lang="en-AT" altLang="ja-JP" sz="2000" b="1" dirty="0">
              <a:solidFill>
                <a:schemeClr val="bg1"/>
              </a:solidFill>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8BBAC2DA-0EE1-C4FD-0CA1-CFCD96FB863D}"/>
              </a:ext>
            </a:extLst>
          </p:cNvPr>
          <p:cNvSpPr txBox="1"/>
          <p:nvPr/>
        </p:nvSpPr>
        <p:spPr>
          <a:xfrm>
            <a:off x="227860" y="1180729"/>
            <a:ext cx="5868140" cy="461665"/>
          </a:xfrm>
          <a:prstGeom prst="rect">
            <a:avLst/>
          </a:prstGeom>
          <a:noFill/>
        </p:spPr>
        <p:txBody>
          <a:bodyPr wrap="square" rtlCol="0">
            <a:spAutoFit/>
          </a:bodyPr>
          <a:lstStyle/>
          <a:p>
            <a:r>
              <a:rPr kumimoji="1" lang="en-US" altLang="ja-JP" sz="2400" b="1" u="sng" dirty="0">
                <a:effectLst>
                  <a:outerShdw blurRad="38100" dist="38100" dir="2700000" algn="tl">
                    <a:srgbClr val="000000">
                      <a:alpha val="43137"/>
                    </a:srgbClr>
                  </a:outerShdw>
                </a:effectLst>
              </a:rPr>
              <a:t>Results</a:t>
            </a:r>
            <a:endParaRPr kumimoji="1" lang="ja-JP" altLang="en-US" sz="2400" b="1" u="sng" dirty="0">
              <a:effectLst>
                <a:outerShdw blurRad="38100" dist="38100" dir="2700000" algn="tl">
                  <a:srgbClr val="000000">
                    <a:alpha val="43137"/>
                  </a:srgbClr>
                </a:outerShdw>
              </a:effectLst>
            </a:endParaRPr>
          </a:p>
        </p:txBody>
      </p:sp>
      <p:sp>
        <p:nvSpPr>
          <p:cNvPr id="9" name="テキスト ボックス 8">
            <a:extLst>
              <a:ext uri="{FF2B5EF4-FFF2-40B4-BE49-F238E27FC236}">
                <a16:creationId xmlns:a16="http://schemas.microsoft.com/office/drawing/2014/main" id="{A26E3D29-02A1-5FBD-C178-A8EA047CC344}"/>
              </a:ext>
            </a:extLst>
          </p:cNvPr>
          <p:cNvSpPr txBox="1"/>
          <p:nvPr/>
        </p:nvSpPr>
        <p:spPr>
          <a:xfrm>
            <a:off x="1482571" y="1144226"/>
            <a:ext cx="9001957" cy="830997"/>
          </a:xfrm>
          <a:prstGeom prst="rect">
            <a:avLst/>
          </a:prstGeom>
          <a:noFill/>
        </p:spPr>
        <p:txBody>
          <a:bodyPr wrap="square" rtlCol="0">
            <a:spAutoFit/>
          </a:bodyPr>
          <a:lstStyle/>
          <a:p>
            <a:r>
              <a:rPr kumimoji="1" lang="en-US" altLang="ja-JP" sz="2400" dirty="0"/>
              <a:t>(3) Typical example when Cs-137 was detected in spring at JPP37: </a:t>
            </a:r>
          </a:p>
          <a:p>
            <a:r>
              <a:rPr kumimoji="1" lang="en-US" altLang="ja-JP" sz="2400" dirty="0"/>
              <a:t>    14 May 2020</a:t>
            </a:r>
            <a:endParaRPr kumimoji="1" lang="ja-JP" altLang="en-US" sz="2400" dirty="0"/>
          </a:p>
        </p:txBody>
      </p:sp>
      <p:graphicFrame>
        <p:nvGraphicFramePr>
          <p:cNvPr id="12" name="表 11">
            <a:extLst>
              <a:ext uri="{FF2B5EF4-FFF2-40B4-BE49-F238E27FC236}">
                <a16:creationId xmlns:a16="http://schemas.microsoft.com/office/drawing/2014/main" id="{072BF09B-4418-6994-5ABA-42E7CDCD56D5}"/>
              </a:ext>
            </a:extLst>
          </p:cNvPr>
          <p:cNvGraphicFramePr>
            <a:graphicFrameLocks noGrp="1"/>
          </p:cNvGraphicFramePr>
          <p:nvPr>
            <p:extLst>
              <p:ext uri="{D42A27DB-BD31-4B8C-83A1-F6EECF244321}">
                <p14:modId xmlns:p14="http://schemas.microsoft.com/office/powerpoint/2010/main" val="1981703421"/>
              </p:ext>
            </p:extLst>
          </p:nvPr>
        </p:nvGraphicFramePr>
        <p:xfrm>
          <a:off x="317316" y="2011726"/>
          <a:ext cx="7330077" cy="1666875"/>
        </p:xfrm>
        <a:graphic>
          <a:graphicData uri="http://schemas.openxmlformats.org/drawingml/2006/table">
            <a:tbl>
              <a:tblPr>
                <a:tableStyleId>{8EC20E35-A176-4012-BC5E-935CFFF8708E}</a:tableStyleId>
              </a:tblPr>
              <a:tblGrid>
                <a:gridCol w="814453">
                  <a:extLst>
                    <a:ext uri="{9D8B030D-6E8A-4147-A177-3AD203B41FA5}">
                      <a16:colId xmlns:a16="http://schemas.microsoft.com/office/drawing/2014/main" val="4017512865"/>
                    </a:ext>
                  </a:extLst>
                </a:gridCol>
                <a:gridCol w="814453">
                  <a:extLst>
                    <a:ext uri="{9D8B030D-6E8A-4147-A177-3AD203B41FA5}">
                      <a16:colId xmlns:a16="http://schemas.microsoft.com/office/drawing/2014/main" val="2747397135"/>
                    </a:ext>
                  </a:extLst>
                </a:gridCol>
                <a:gridCol w="814453">
                  <a:extLst>
                    <a:ext uri="{9D8B030D-6E8A-4147-A177-3AD203B41FA5}">
                      <a16:colId xmlns:a16="http://schemas.microsoft.com/office/drawing/2014/main" val="622191711"/>
                    </a:ext>
                  </a:extLst>
                </a:gridCol>
                <a:gridCol w="814453">
                  <a:extLst>
                    <a:ext uri="{9D8B030D-6E8A-4147-A177-3AD203B41FA5}">
                      <a16:colId xmlns:a16="http://schemas.microsoft.com/office/drawing/2014/main" val="4272479033"/>
                    </a:ext>
                  </a:extLst>
                </a:gridCol>
                <a:gridCol w="814453">
                  <a:extLst>
                    <a:ext uri="{9D8B030D-6E8A-4147-A177-3AD203B41FA5}">
                      <a16:colId xmlns:a16="http://schemas.microsoft.com/office/drawing/2014/main" val="869073778"/>
                    </a:ext>
                  </a:extLst>
                </a:gridCol>
                <a:gridCol w="814453">
                  <a:extLst>
                    <a:ext uri="{9D8B030D-6E8A-4147-A177-3AD203B41FA5}">
                      <a16:colId xmlns:a16="http://schemas.microsoft.com/office/drawing/2014/main" val="3149042894"/>
                    </a:ext>
                  </a:extLst>
                </a:gridCol>
                <a:gridCol w="814453">
                  <a:extLst>
                    <a:ext uri="{9D8B030D-6E8A-4147-A177-3AD203B41FA5}">
                      <a16:colId xmlns:a16="http://schemas.microsoft.com/office/drawing/2014/main" val="432767238"/>
                    </a:ext>
                  </a:extLst>
                </a:gridCol>
                <a:gridCol w="814453">
                  <a:extLst>
                    <a:ext uri="{9D8B030D-6E8A-4147-A177-3AD203B41FA5}">
                      <a16:colId xmlns:a16="http://schemas.microsoft.com/office/drawing/2014/main" val="4075033907"/>
                    </a:ext>
                  </a:extLst>
                </a:gridCol>
                <a:gridCol w="814453">
                  <a:extLst>
                    <a:ext uri="{9D8B030D-6E8A-4147-A177-3AD203B41FA5}">
                      <a16:colId xmlns:a16="http://schemas.microsoft.com/office/drawing/2014/main" val="2829928598"/>
                    </a:ext>
                  </a:extLst>
                </a:gridCol>
              </a:tblGrid>
              <a:tr h="238125">
                <a:tc>
                  <a:txBody>
                    <a:bodyPr/>
                    <a:lstStyle/>
                    <a:p>
                      <a:pPr algn="ctr" fontAlgn="ct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gridSpan="2">
                  <a:txBody>
                    <a:bodyPr/>
                    <a:lstStyle/>
                    <a:p>
                      <a:pPr algn="ctr" fontAlgn="ctr"/>
                      <a:r>
                        <a:rPr lang="en-US" sz="1400" u="none" strike="noStrike" dirty="0">
                          <a:effectLst/>
                          <a:latin typeface="Arial" panose="020B0604020202020204" pitchFamily="34" charset="0"/>
                          <a:cs typeface="Arial" panose="020B0604020202020204" pitchFamily="34" charset="0"/>
                        </a:rPr>
                        <a:t>CN20</a:t>
                      </a: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hMerge="1">
                  <a:txBody>
                    <a:bodyPr/>
                    <a:lstStyle/>
                    <a:p>
                      <a:pPr algn="l" fontAlgn="ct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gridSpan="2">
                  <a:txBody>
                    <a:bodyPr/>
                    <a:lstStyle/>
                    <a:p>
                      <a:pPr algn="ctr" fontAlgn="ctr"/>
                      <a:r>
                        <a:rPr lang="en-US" sz="1400" u="none" strike="noStrike" dirty="0">
                          <a:effectLst/>
                          <a:latin typeface="Arial" panose="020B0604020202020204" pitchFamily="34" charset="0"/>
                          <a:cs typeface="Arial" panose="020B0604020202020204" pitchFamily="34" charset="0"/>
                        </a:rPr>
                        <a:t>CN21</a:t>
                      </a: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hMerge="1">
                  <a:txBody>
                    <a:bodyPr/>
                    <a:lstStyle/>
                    <a:p>
                      <a:pPr algn="l" fontAlgn="ct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gridSpan="2">
                  <a:txBody>
                    <a:bodyPr/>
                    <a:lstStyle/>
                    <a:p>
                      <a:pPr algn="ctr" fontAlgn="ctr"/>
                      <a:r>
                        <a:rPr lang="en-US" sz="1400" u="none" strike="noStrike" dirty="0">
                          <a:effectLst/>
                          <a:latin typeface="Arial" panose="020B0604020202020204" pitchFamily="34" charset="0"/>
                          <a:cs typeface="Arial" panose="020B0604020202020204" pitchFamily="34" charset="0"/>
                        </a:rPr>
                        <a:t>JP37</a:t>
                      </a: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hMerge="1">
                  <a:txBody>
                    <a:bodyPr/>
                    <a:lstStyle/>
                    <a:p>
                      <a:pPr algn="l" fontAlgn="ct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gridSpan="2">
                  <a:txBody>
                    <a:bodyPr/>
                    <a:lstStyle/>
                    <a:p>
                      <a:pPr algn="ctr" fontAlgn="ctr"/>
                      <a:r>
                        <a:rPr lang="en-US" sz="1400" u="none" strike="noStrike" dirty="0">
                          <a:effectLst/>
                          <a:latin typeface="Arial" panose="020B0604020202020204" pitchFamily="34" charset="0"/>
                          <a:cs typeface="Arial" panose="020B0604020202020204" pitchFamily="34" charset="0"/>
                        </a:rPr>
                        <a:t>MN45</a:t>
                      </a: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hMerge="1">
                  <a:txBody>
                    <a:bodyPr/>
                    <a:lstStyle/>
                    <a:p>
                      <a:pPr algn="l" fontAlgn="ct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29551043"/>
                  </a:ext>
                </a:extLst>
              </a:tr>
              <a:tr h="238125">
                <a:tc>
                  <a:txBody>
                    <a:bodyPr/>
                    <a:lstStyle/>
                    <a:p>
                      <a:pPr algn="ctr" fontAlgn="ct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sz="1400" b="0" u="none" strike="noStrike" dirty="0">
                          <a:solidFill>
                            <a:srgbClr val="000000"/>
                          </a:solidFill>
                          <a:effectLst/>
                          <a:latin typeface="Arial" panose="020B0604020202020204" pitchFamily="34" charset="0"/>
                          <a:cs typeface="Arial" panose="020B0604020202020204" pitchFamily="34" charset="0"/>
                        </a:rPr>
                        <a:t>Sim. </a:t>
                      </a: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sz="1400" b="0" u="none" strike="noStrike" dirty="0">
                          <a:solidFill>
                            <a:srgbClr val="000000"/>
                          </a:solidFill>
                          <a:effectLst/>
                          <a:latin typeface="Arial" panose="020B0604020202020204" pitchFamily="34" charset="0"/>
                          <a:cs typeface="Arial" panose="020B0604020202020204" pitchFamily="34" charset="0"/>
                        </a:rPr>
                        <a:t>Obs.</a:t>
                      </a: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sz="1400" b="0" u="none" strike="noStrike" dirty="0">
                          <a:solidFill>
                            <a:srgbClr val="000000"/>
                          </a:solidFill>
                          <a:effectLst/>
                          <a:latin typeface="Arial" panose="020B0604020202020204" pitchFamily="34" charset="0"/>
                          <a:cs typeface="Arial" panose="020B0604020202020204" pitchFamily="34" charset="0"/>
                        </a:rPr>
                        <a:t>Sim. </a:t>
                      </a: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sz="1400" b="0" u="none" strike="noStrike" dirty="0">
                          <a:solidFill>
                            <a:srgbClr val="000000"/>
                          </a:solidFill>
                          <a:effectLst/>
                          <a:latin typeface="Arial" panose="020B0604020202020204" pitchFamily="34" charset="0"/>
                          <a:cs typeface="Arial" panose="020B0604020202020204" pitchFamily="34" charset="0"/>
                        </a:rPr>
                        <a:t>Obs.</a:t>
                      </a: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sz="1400" b="0" u="none" strike="noStrike" dirty="0">
                          <a:solidFill>
                            <a:srgbClr val="000000"/>
                          </a:solidFill>
                          <a:effectLst/>
                          <a:latin typeface="Arial" panose="020B0604020202020204" pitchFamily="34" charset="0"/>
                          <a:cs typeface="Arial" panose="020B0604020202020204" pitchFamily="34" charset="0"/>
                        </a:rPr>
                        <a:t>Sim. </a:t>
                      </a: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sz="1400" b="0" u="none" strike="noStrike" dirty="0">
                          <a:solidFill>
                            <a:srgbClr val="000000"/>
                          </a:solidFill>
                          <a:effectLst/>
                          <a:latin typeface="Arial" panose="020B0604020202020204" pitchFamily="34" charset="0"/>
                          <a:cs typeface="Arial" panose="020B0604020202020204" pitchFamily="34" charset="0"/>
                        </a:rPr>
                        <a:t>Obs.</a:t>
                      </a: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sz="1400" b="0" u="none" strike="noStrike" dirty="0">
                          <a:solidFill>
                            <a:srgbClr val="000000"/>
                          </a:solidFill>
                          <a:effectLst/>
                          <a:latin typeface="Arial" panose="020B0604020202020204" pitchFamily="34" charset="0"/>
                          <a:cs typeface="Arial" panose="020B0604020202020204" pitchFamily="34" charset="0"/>
                        </a:rPr>
                        <a:t>Sim. </a:t>
                      </a: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sz="1400" b="0" u="none" strike="noStrike" dirty="0">
                          <a:solidFill>
                            <a:srgbClr val="000000"/>
                          </a:solidFill>
                          <a:effectLst/>
                          <a:latin typeface="Arial" panose="020B0604020202020204" pitchFamily="34" charset="0"/>
                          <a:cs typeface="Arial" panose="020B0604020202020204" pitchFamily="34" charset="0"/>
                        </a:rPr>
                        <a:t>Obs.</a:t>
                      </a: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986762748"/>
                  </a:ext>
                </a:extLst>
              </a:tr>
              <a:tr h="238125">
                <a:tc>
                  <a:txBody>
                    <a:bodyPr/>
                    <a:lstStyle/>
                    <a:p>
                      <a:pPr algn="ctr" fontAlgn="ctr"/>
                      <a:r>
                        <a:rPr lang="en-US" altLang="ja-JP" sz="1400" b="0" u="none" strike="noStrike" dirty="0">
                          <a:solidFill>
                            <a:srgbClr val="000000"/>
                          </a:solidFill>
                          <a:effectLst/>
                          <a:latin typeface="Arial" panose="020B0604020202020204" pitchFamily="34" charset="0"/>
                          <a:cs typeface="Arial" panose="020B0604020202020204" pitchFamily="34" charset="0"/>
                        </a:rPr>
                        <a:t>14 May</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0.38925</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b="0" u="none" strike="noStrike" dirty="0">
                          <a:solidFill>
                            <a:srgbClr val="000000"/>
                          </a:solidFill>
                          <a:effectLst/>
                          <a:latin typeface="Arial" panose="020B0604020202020204" pitchFamily="34" charset="0"/>
                          <a:cs typeface="Arial" panose="020B0604020202020204" pitchFamily="34" charset="0"/>
                        </a:rPr>
                        <a:t>3.69</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174829565"/>
                  </a:ext>
                </a:extLst>
              </a:tr>
              <a:tr h="238125">
                <a:tc>
                  <a:txBody>
                    <a:bodyPr/>
                    <a:lstStyle/>
                    <a:p>
                      <a:pPr algn="ctr" fontAlgn="ctr"/>
                      <a:r>
                        <a:rPr lang="en-US" altLang="ja-JP" sz="1400" b="0" u="none" strike="noStrike" dirty="0">
                          <a:solidFill>
                            <a:srgbClr val="000000"/>
                          </a:solidFill>
                          <a:effectLst/>
                          <a:latin typeface="Arial" panose="020B0604020202020204" pitchFamily="34" charset="0"/>
                          <a:cs typeface="Arial" panose="020B0604020202020204" pitchFamily="34" charset="0"/>
                        </a:rPr>
                        <a:t>13 May</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b="0" u="none" strike="noStrike" dirty="0">
                          <a:solidFill>
                            <a:srgbClr val="000000"/>
                          </a:solidFill>
                          <a:effectLst/>
                          <a:latin typeface="Arial" panose="020B0604020202020204" pitchFamily="34" charset="0"/>
                          <a:cs typeface="Arial" panose="020B0604020202020204" pitchFamily="34" charset="0"/>
                        </a:rPr>
                        <a:t>11.66</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0.02919</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946000660"/>
                  </a:ext>
                </a:extLst>
              </a:tr>
              <a:tr h="238125">
                <a:tc>
                  <a:txBody>
                    <a:bodyPr/>
                    <a:lstStyle/>
                    <a:p>
                      <a:pPr algn="ctr" fontAlgn="ctr"/>
                      <a:r>
                        <a:rPr lang="en-US" altLang="ja-JP" sz="1400" b="0" u="none" strike="noStrike" dirty="0">
                          <a:solidFill>
                            <a:srgbClr val="000000"/>
                          </a:solidFill>
                          <a:effectLst/>
                          <a:latin typeface="Arial" panose="020B0604020202020204" pitchFamily="34" charset="0"/>
                          <a:cs typeface="Arial" panose="020B0604020202020204" pitchFamily="34" charset="0"/>
                        </a:rPr>
                        <a:t>12 May</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0.00037</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b="0" u="none" strike="noStrike" dirty="0">
                          <a:solidFill>
                            <a:srgbClr val="000000"/>
                          </a:solidFill>
                          <a:effectLst/>
                          <a:latin typeface="Arial" panose="020B0604020202020204" pitchFamily="34" charset="0"/>
                          <a:cs typeface="Arial" panose="020B0604020202020204" pitchFamily="34" charset="0"/>
                        </a:rPr>
                        <a:t>16.90</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b="0" u="none" strike="noStrike" dirty="0">
                          <a:solidFill>
                            <a:srgbClr val="000000"/>
                          </a:solidFill>
                          <a:effectLst/>
                          <a:latin typeface="Arial" panose="020B0604020202020204" pitchFamily="34" charset="0"/>
                          <a:cs typeface="Arial" panose="020B0604020202020204" pitchFamily="34" charset="0"/>
                        </a:rPr>
                        <a:t>2.97</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1530634004"/>
                  </a:ext>
                </a:extLst>
              </a:tr>
              <a:tr h="238125">
                <a:tc>
                  <a:txBody>
                    <a:bodyPr/>
                    <a:lstStyle/>
                    <a:p>
                      <a:pPr algn="ctr" fontAlgn="ctr"/>
                      <a:r>
                        <a:rPr lang="en-US" altLang="ja-JP" sz="1400" b="0" u="none" strike="noStrike" dirty="0">
                          <a:solidFill>
                            <a:srgbClr val="000000"/>
                          </a:solidFill>
                          <a:effectLst/>
                          <a:latin typeface="Arial" panose="020B0604020202020204" pitchFamily="34" charset="0"/>
                          <a:cs typeface="Arial" panose="020B0604020202020204" pitchFamily="34" charset="0"/>
                        </a:rPr>
                        <a:t>11 May</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0.0003</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b="0" u="none" strike="noStrike" dirty="0">
                          <a:solidFill>
                            <a:srgbClr val="000000"/>
                          </a:solidFill>
                          <a:effectLst/>
                          <a:latin typeface="Arial" panose="020B0604020202020204" pitchFamily="34" charset="0"/>
                          <a:cs typeface="Arial" panose="020B0604020202020204" pitchFamily="34" charset="0"/>
                        </a:rPr>
                        <a:t>14.47</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3.4E-06</a:t>
                      </a: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0.00206</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2278948950"/>
                  </a:ext>
                </a:extLst>
              </a:tr>
              <a:tr h="238125">
                <a:tc>
                  <a:txBody>
                    <a:bodyPr/>
                    <a:lstStyle/>
                    <a:p>
                      <a:pPr algn="ctr" fontAlgn="ctr"/>
                      <a:r>
                        <a:rPr lang="en-US" sz="1400" b="0" u="none" strike="noStrike" dirty="0">
                          <a:solidFill>
                            <a:srgbClr val="000000"/>
                          </a:solidFill>
                          <a:effectLst/>
                          <a:latin typeface="Arial" panose="020B0604020202020204" pitchFamily="34" charset="0"/>
                          <a:cs typeface="Arial" panose="020B0604020202020204" pitchFamily="34" charset="0"/>
                        </a:rPr>
                        <a:t>10 May</a:t>
                      </a: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3.4E-05</a:t>
                      </a: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sz="1400" b="0" u="none" strike="noStrike" dirty="0">
                          <a:solidFill>
                            <a:srgbClr val="000000"/>
                          </a:solidFill>
                          <a:effectLst/>
                          <a:latin typeface="Arial" panose="020B0604020202020204" pitchFamily="34" charset="0"/>
                          <a:cs typeface="Arial" panose="020B0604020202020204" pitchFamily="34" charset="0"/>
                        </a:rPr>
                        <a:t>1.93</a:t>
                      </a: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1.4E-05</a:t>
                      </a: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0.00268</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2484776374"/>
                  </a:ext>
                </a:extLst>
              </a:tr>
            </a:tbl>
          </a:graphicData>
        </a:graphic>
      </p:graphicFrame>
      <p:pic>
        <p:nvPicPr>
          <p:cNvPr id="15" name="図 14">
            <a:extLst>
              <a:ext uri="{FF2B5EF4-FFF2-40B4-BE49-F238E27FC236}">
                <a16:creationId xmlns:a16="http://schemas.microsoft.com/office/drawing/2014/main" id="{1DC0BAC6-E841-F0D1-C9B4-0E3D05B81A03}"/>
              </a:ext>
            </a:extLst>
          </p:cNvPr>
          <p:cNvPicPr>
            <a:picLocks noChangeAspect="1"/>
          </p:cNvPicPr>
          <p:nvPr/>
        </p:nvPicPr>
        <p:blipFill>
          <a:blip r:embed="rId3"/>
          <a:stretch>
            <a:fillRect/>
          </a:stretch>
        </p:blipFill>
        <p:spPr>
          <a:xfrm>
            <a:off x="123692" y="4282219"/>
            <a:ext cx="2659038" cy="2449564"/>
          </a:xfrm>
          <a:prstGeom prst="rect">
            <a:avLst/>
          </a:prstGeom>
        </p:spPr>
      </p:pic>
      <p:pic>
        <p:nvPicPr>
          <p:cNvPr id="16" name="図 15">
            <a:extLst>
              <a:ext uri="{FF2B5EF4-FFF2-40B4-BE49-F238E27FC236}">
                <a16:creationId xmlns:a16="http://schemas.microsoft.com/office/drawing/2014/main" id="{540C64AE-4423-3A38-62A6-BE7DBCC959A4}"/>
              </a:ext>
            </a:extLst>
          </p:cNvPr>
          <p:cNvPicPr>
            <a:picLocks noChangeAspect="1"/>
          </p:cNvPicPr>
          <p:nvPr/>
        </p:nvPicPr>
        <p:blipFill>
          <a:blip r:embed="rId4"/>
          <a:stretch>
            <a:fillRect/>
          </a:stretch>
        </p:blipFill>
        <p:spPr>
          <a:xfrm>
            <a:off x="2805409" y="4282218"/>
            <a:ext cx="2636360" cy="2449565"/>
          </a:xfrm>
          <a:prstGeom prst="rect">
            <a:avLst/>
          </a:prstGeom>
        </p:spPr>
      </p:pic>
      <p:pic>
        <p:nvPicPr>
          <p:cNvPr id="17" name="図 16">
            <a:extLst>
              <a:ext uri="{FF2B5EF4-FFF2-40B4-BE49-F238E27FC236}">
                <a16:creationId xmlns:a16="http://schemas.microsoft.com/office/drawing/2014/main" id="{9F49DCE0-EC96-772F-567D-61ACC1D19E14}"/>
              </a:ext>
            </a:extLst>
          </p:cNvPr>
          <p:cNvPicPr>
            <a:picLocks noChangeAspect="1"/>
          </p:cNvPicPr>
          <p:nvPr/>
        </p:nvPicPr>
        <p:blipFill>
          <a:blip r:embed="rId5"/>
          <a:stretch>
            <a:fillRect/>
          </a:stretch>
        </p:blipFill>
        <p:spPr>
          <a:xfrm>
            <a:off x="5441769" y="4297862"/>
            <a:ext cx="2637011" cy="2449566"/>
          </a:xfrm>
          <a:prstGeom prst="rect">
            <a:avLst/>
          </a:prstGeom>
        </p:spPr>
      </p:pic>
      <p:pic>
        <p:nvPicPr>
          <p:cNvPr id="18" name="図 17">
            <a:extLst>
              <a:ext uri="{FF2B5EF4-FFF2-40B4-BE49-F238E27FC236}">
                <a16:creationId xmlns:a16="http://schemas.microsoft.com/office/drawing/2014/main" id="{7512B7FC-9A1C-0284-5DDC-6E3323921925}"/>
              </a:ext>
            </a:extLst>
          </p:cNvPr>
          <p:cNvPicPr>
            <a:picLocks noChangeAspect="1"/>
          </p:cNvPicPr>
          <p:nvPr/>
        </p:nvPicPr>
        <p:blipFill>
          <a:blip r:embed="rId6"/>
          <a:stretch>
            <a:fillRect/>
          </a:stretch>
        </p:blipFill>
        <p:spPr>
          <a:xfrm>
            <a:off x="8091193" y="4297863"/>
            <a:ext cx="2637011" cy="2449566"/>
          </a:xfrm>
          <a:prstGeom prst="rect">
            <a:avLst/>
          </a:prstGeom>
        </p:spPr>
      </p:pic>
      <p:grpSp>
        <p:nvGrpSpPr>
          <p:cNvPr id="22" name="グループ化 21">
            <a:extLst>
              <a:ext uri="{FF2B5EF4-FFF2-40B4-BE49-F238E27FC236}">
                <a16:creationId xmlns:a16="http://schemas.microsoft.com/office/drawing/2014/main" id="{FB4B6931-B01D-7641-D40D-063EFA1D72CB}"/>
              </a:ext>
            </a:extLst>
          </p:cNvPr>
          <p:cNvGrpSpPr/>
          <p:nvPr/>
        </p:nvGrpSpPr>
        <p:grpSpPr>
          <a:xfrm>
            <a:off x="8091193" y="2010120"/>
            <a:ext cx="2286000" cy="1714500"/>
            <a:chOff x="8076851" y="2438059"/>
            <a:chExt cx="2286000" cy="1714500"/>
          </a:xfrm>
        </p:grpSpPr>
        <p:pic>
          <p:nvPicPr>
            <p:cNvPr id="14" name="Picture 2">
              <a:extLst>
                <a:ext uri="{FF2B5EF4-FFF2-40B4-BE49-F238E27FC236}">
                  <a16:creationId xmlns:a16="http://schemas.microsoft.com/office/drawing/2014/main" id="{7F497BD4-F7F7-E93C-C4AD-7592EE6C43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6851" y="2438059"/>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楕円 1">
              <a:extLst>
                <a:ext uri="{FF2B5EF4-FFF2-40B4-BE49-F238E27FC236}">
                  <a16:creationId xmlns:a16="http://schemas.microsoft.com/office/drawing/2014/main" id="{59AAC410-5199-E2A8-BF32-A42D3ABBFC75}"/>
                </a:ext>
              </a:extLst>
            </p:cNvPr>
            <p:cNvSpPr/>
            <p:nvPr/>
          </p:nvSpPr>
          <p:spPr>
            <a:xfrm>
              <a:off x="8935766" y="3207432"/>
              <a:ext cx="284085" cy="2752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t>H</a:t>
              </a:r>
              <a:endParaRPr kumimoji="1" lang="ja-JP" altLang="en-US" b="1" dirty="0"/>
            </a:p>
          </p:txBody>
        </p:sp>
        <p:sp>
          <p:nvSpPr>
            <p:cNvPr id="3" name="楕円 2">
              <a:extLst>
                <a:ext uri="{FF2B5EF4-FFF2-40B4-BE49-F238E27FC236}">
                  <a16:creationId xmlns:a16="http://schemas.microsoft.com/office/drawing/2014/main" id="{A3B97659-66B1-EC78-1105-FC8537704659}"/>
                </a:ext>
              </a:extLst>
            </p:cNvPr>
            <p:cNvSpPr/>
            <p:nvPr/>
          </p:nvSpPr>
          <p:spPr>
            <a:xfrm>
              <a:off x="8247116" y="2462684"/>
              <a:ext cx="284085" cy="275208"/>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t>L</a:t>
              </a:r>
              <a:endParaRPr kumimoji="1" lang="ja-JP" altLang="en-US" b="1" dirty="0"/>
            </a:p>
          </p:txBody>
        </p:sp>
        <p:sp>
          <p:nvSpPr>
            <p:cNvPr id="20" name="楕円 19">
              <a:extLst>
                <a:ext uri="{FF2B5EF4-FFF2-40B4-BE49-F238E27FC236}">
                  <a16:creationId xmlns:a16="http://schemas.microsoft.com/office/drawing/2014/main" id="{83DA3AF0-5606-9D04-75C5-EFF8060FF6F9}"/>
                </a:ext>
              </a:extLst>
            </p:cNvPr>
            <p:cNvSpPr/>
            <p:nvPr/>
          </p:nvSpPr>
          <p:spPr>
            <a:xfrm>
              <a:off x="9437975" y="2600288"/>
              <a:ext cx="284085" cy="275208"/>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t>L</a:t>
              </a:r>
              <a:endParaRPr kumimoji="1" lang="ja-JP" altLang="en-US" b="1" dirty="0"/>
            </a:p>
          </p:txBody>
        </p:sp>
        <p:sp>
          <p:nvSpPr>
            <p:cNvPr id="21" name="テキスト ボックス 20">
              <a:extLst>
                <a:ext uri="{FF2B5EF4-FFF2-40B4-BE49-F238E27FC236}">
                  <a16:creationId xmlns:a16="http://schemas.microsoft.com/office/drawing/2014/main" id="{63D4D1A0-B071-4BD6-A7DE-CD6A6434C500}"/>
                </a:ext>
              </a:extLst>
            </p:cNvPr>
            <p:cNvSpPr txBox="1"/>
            <p:nvPr/>
          </p:nvSpPr>
          <p:spPr>
            <a:xfrm>
              <a:off x="8935766" y="3844782"/>
              <a:ext cx="1427085" cy="307777"/>
            </a:xfrm>
            <a:prstGeom prst="rect">
              <a:avLst/>
            </a:prstGeom>
            <a:solidFill>
              <a:srgbClr val="0070C0"/>
            </a:solidFill>
          </p:spPr>
          <p:txBody>
            <a:bodyPr wrap="square" rtlCol="0">
              <a:spAutoFit/>
            </a:bodyPr>
            <a:lstStyle/>
            <a:p>
              <a:r>
                <a:rPr kumimoji="1" lang="en-US" altLang="ja-JP" sz="1400" b="1" dirty="0">
                  <a:solidFill>
                    <a:schemeClr val="bg1"/>
                  </a:solidFill>
                </a:rPr>
                <a:t>0:00UTC 14 May</a:t>
              </a:r>
              <a:endParaRPr kumimoji="1" lang="ja-JP" altLang="en-US" sz="1400" b="1" dirty="0">
                <a:solidFill>
                  <a:schemeClr val="bg1"/>
                </a:solidFill>
              </a:endParaRPr>
            </a:p>
          </p:txBody>
        </p:sp>
      </p:grpSp>
      <p:sp>
        <p:nvSpPr>
          <p:cNvPr id="23" name="テキスト ボックス 22">
            <a:extLst>
              <a:ext uri="{FF2B5EF4-FFF2-40B4-BE49-F238E27FC236}">
                <a16:creationId xmlns:a16="http://schemas.microsoft.com/office/drawing/2014/main" id="{0DEFCB47-5A60-749D-3890-3B7C4C1D2156}"/>
              </a:ext>
            </a:extLst>
          </p:cNvPr>
          <p:cNvSpPr txBox="1"/>
          <p:nvPr/>
        </p:nvSpPr>
        <p:spPr>
          <a:xfrm>
            <a:off x="7381427" y="3699430"/>
            <a:ext cx="3511474" cy="415498"/>
          </a:xfrm>
          <a:prstGeom prst="rect">
            <a:avLst/>
          </a:prstGeom>
          <a:noFill/>
        </p:spPr>
        <p:txBody>
          <a:bodyPr wrap="square" rtlCol="0">
            <a:spAutoFit/>
          </a:bodyPr>
          <a:lstStyle/>
          <a:p>
            <a:r>
              <a:rPr kumimoji="1" lang="en-US" altLang="ja-JP" sz="1050" dirty="0">
                <a:latin typeface="游明朝" panose="02020400000000000000" pitchFamily="18" charset="-128"/>
                <a:ea typeface="游明朝" panose="02020400000000000000" pitchFamily="18" charset="-128"/>
              </a:rPr>
              <a:t>from ‘</a:t>
            </a:r>
            <a:r>
              <a:rPr kumimoji="1" lang="en-US" altLang="ja-JP" sz="1050" dirty="0" err="1">
                <a:latin typeface="游明朝" panose="02020400000000000000" pitchFamily="18" charset="-128"/>
                <a:ea typeface="游明朝" panose="02020400000000000000" pitchFamily="18" charset="-128"/>
              </a:rPr>
              <a:t>Kishojin</a:t>
            </a:r>
            <a:r>
              <a:rPr lang="en-US" altLang="ja-JP" sz="1050" dirty="0">
                <a:latin typeface="游明朝" panose="02020400000000000000" pitchFamily="18" charset="-128"/>
                <a:ea typeface="游明朝" panose="02020400000000000000" pitchFamily="18" charset="-128"/>
              </a:rPr>
              <a:t>’ </a:t>
            </a:r>
          </a:p>
          <a:p>
            <a:r>
              <a:rPr lang="en-US" altLang="ja-JP" sz="1050" dirty="0">
                <a:latin typeface="游明朝" panose="02020400000000000000" pitchFamily="18" charset="-128"/>
                <a:ea typeface="游明朝" panose="02020400000000000000" pitchFamily="18" charset="-128"/>
              </a:rPr>
              <a:t>https://kishojin.weathermap.jp/diary.php?ym=202004</a:t>
            </a:r>
            <a:endParaRPr kumimoji="1" lang="ja-JP" altLang="en-US" sz="1050" dirty="0">
              <a:latin typeface="游明朝" panose="02020400000000000000" pitchFamily="18" charset="-128"/>
              <a:ea typeface="游明朝" panose="02020400000000000000" pitchFamily="18" charset="-128"/>
            </a:endParaRPr>
          </a:p>
        </p:txBody>
      </p:sp>
      <p:sp>
        <p:nvSpPr>
          <p:cNvPr id="24" name="楕円 23">
            <a:extLst>
              <a:ext uri="{FF2B5EF4-FFF2-40B4-BE49-F238E27FC236}">
                <a16:creationId xmlns:a16="http://schemas.microsoft.com/office/drawing/2014/main" id="{5C8E6C27-DA73-8EC4-0537-6A99A2116C2D}"/>
              </a:ext>
            </a:extLst>
          </p:cNvPr>
          <p:cNvSpPr/>
          <p:nvPr/>
        </p:nvSpPr>
        <p:spPr>
          <a:xfrm>
            <a:off x="9516862" y="5246703"/>
            <a:ext cx="550416" cy="399495"/>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B9944B2B-7B5C-0369-E409-D2F43044D13E}"/>
              </a:ext>
            </a:extLst>
          </p:cNvPr>
          <p:cNvSpPr txBox="1"/>
          <p:nvPr/>
        </p:nvSpPr>
        <p:spPr>
          <a:xfrm>
            <a:off x="870011" y="3844031"/>
            <a:ext cx="6161103" cy="369332"/>
          </a:xfrm>
          <a:prstGeom prst="rect">
            <a:avLst/>
          </a:prstGeom>
          <a:noFill/>
          <a:ln>
            <a:solidFill>
              <a:schemeClr val="tx1"/>
            </a:solidFill>
          </a:ln>
        </p:spPr>
        <p:txBody>
          <a:bodyPr wrap="square" rtlCol="0">
            <a:spAutoFit/>
          </a:bodyPr>
          <a:lstStyle/>
          <a:p>
            <a:r>
              <a:rPr kumimoji="1" lang="en-US" altLang="ja-JP" dirty="0"/>
              <a:t>Possible release source: Mongolia – inland China (Yellow sand?) </a:t>
            </a:r>
            <a:endParaRPr kumimoji="1" lang="ja-JP" altLang="en-US" dirty="0"/>
          </a:p>
        </p:txBody>
      </p:sp>
      <p:cxnSp>
        <p:nvCxnSpPr>
          <p:cNvPr id="27" name="直線矢印コネクタ 26">
            <a:extLst>
              <a:ext uri="{FF2B5EF4-FFF2-40B4-BE49-F238E27FC236}">
                <a16:creationId xmlns:a16="http://schemas.microsoft.com/office/drawing/2014/main" id="{2B17CFCB-9BEE-9502-D1EA-18B2B35C67BB}"/>
              </a:ext>
            </a:extLst>
          </p:cNvPr>
          <p:cNvCxnSpPr>
            <a:stCxn id="25" idx="3"/>
            <a:endCxn id="24" idx="1"/>
          </p:cNvCxnSpPr>
          <p:nvPr/>
        </p:nvCxnSpPr>
        <p:spPr>
          <a:xfrm>
            <a:off x="7031114" y="4028697"/>
            <a:ext cx="2485748" cy="14177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F1B8A880-AA71-7C36-7189-08BCA0DE08D5}"/>
              </a:ext>
            </a:extLst>
          </p:cNvPr>
          <p:cNvSpPr txBox="1"/>
          <p:nvPr/>
        </p:nvSpPr>
        <p:spPr>
          <a:xfrm>
            <a:off x="2193009" y="5713774"/>
            <a:ext cx="916180" cy="369332"/>
          </a:xfrm>
          <a:prstGeom prst="rect">
            <a:avLst/>
          </a:prstGeom>
          <a:noFill/>
        </p:spPr>
        <p:txBody>
          <a:bodyPr wrap="square" rtlCol="0">
            <a:spAutoFit/>
          </a:bodyPr>
          <a:lstStyle/>
          <a:p>
            <a:r>
              <a:rPr kumimoji="1" lang="en-US" altLang="ja-JP" dirty="0"/>
              <a:t>24h</a:t>
            </a:r>
            <a:endParaRPr kumimoji="1" lang="ja-JP" altLang="en-US" dirty="0"/>
          </a:p>
        </p:txBody>
      </p:sp>
      <p:sp>
        <p:nvSpPr>
          <p:cNvPr id="29" name="テキスト ボックス 28">
            <a:extLst>
              <a:ext uri="{FF2B5EF4-FFF2-40B4-BE49-F238E27FC236}">
                <a16:creationId xmlns:a16="http://schemas.microsoft.com/office/drawing/2014/main" id="{FAB28E49-6D9D-6934-F461-070BCE104947}"/>
              </a:ext>
            </a:extLst>
          </p:cNvPr>
          <p:cNvSpPr txBox="1"/>
          <p:nvPr/>
        </p:nvSpPr>
        <p:spPr>
          <a:xfrm>
            <a:off x="4915151" y="5689221"/>
            <a:ext cx="916180" cy="369332"/>
          </a:xfrm>
          <a:prstGeom prst="rect">
            <a:avLst/>
          </a:prstGeom>
          <a:noFill/>
        </p:spPr>
        <p:txBody>
          <a:bodyPr wrap="square" rtlCol="0">
            <a:spAutoFit/>
          </a:bodyPr>
          <a:lstStyle/>
          <a:p>
            <a:r>
              <a:rPr kumimoji="1" lang="en-US" altLang="ja-JP" dirty="0"/>
              <a:t>48h</a:t>
            </a:r>
            <a:endParaRPr kumimoji="1" lang="ja-JP" altLang="en-US" dirty="0"/>
          </a:p>
        </p:txBody>
      </p:sp>
      <p:sp>
        <p:nvSpPr>
          <p:cNvPr id="30" name="テキスト ボックス 29">
            <a:extLst>
              <a:ext uri="{FF2B5EF4-FFF2-40B4-BE49-F238E27FC236}">
                <a16:creationId xmlns:a16="http://schemas.microsoft.com/office/drawing/2014/main" id="{D69BC651-1F23-E62C-4D4E-E62BD126FA82}"/>
              </a:ext>
            </a:extLst>
          </p:cNvPr>
          <p:cNvSpPr txBox="1"/>
          <p:nvPr/>
        </p:nvSpPr>
        <p:spPr>
          <a:xfrm>
            <a:off x="7574190" y="5713774"/>
            <a:ext cx="916180" cy="369332"/>
          </a:xfrm>
          <a:prstGeom prst="rect">
            <a:avLst/>
          </a:prstGeom>
          <a:noFill/>
        </p:spPr>
        <p:txBody>
          <a:bodyPr wrap="square" rtlCol="0">
            <a:spAutoFit/>
          </a:bodyPr>
          <a:lstStyle/>
          <a:p>
            <a:r>
              <a:rPr kumimoji="1" lang="en-US" altLang="ja-JP" dirty="0"/>
              <a:t>72h</a:t>
            </a:r>
            <a:endParaRPr kumimoji="1" lang="ja-JP" altLang="en-US" dirty="0"/>
          </a:p>
        </p:txBody>
      </p:sp>
      <p:sp>
        <p:nvSpPr>
          <p:cNvPr id="31" name="テキスト ボックス 30">
            <a:extLst>
              <a:ext uri="{FF2B5EF4-FFF2-40B4-BE49-F238E27FC236}">
                <a16:creationId xmlns:a16="http://schemas.microsoft.com/office/drawing/2014/main" id="{6401287D-A6FD-8CE2-85A9-7AB4EB72EF94}"/>
              </a:ext>
            </a:extLst>
          </p:cNvPr>
          <p:cNvSpPr txBox="1"/>
          <p:nvPr/>
        </p:nvSpPr>
        <p:spPr>
          <a:xfrm>
            <a:off x="10201586" y="5713774"/>
            <a:ext cx="916180" cy="369332"/>
          </a:xfrm>
          <a:prstGeom prst="rect">
            <a:avLst/>
          </a:prstGeom>
          <a:noFill/>
        </p:spPr>
        <p:txBody>
          <a:bodyPr wrap="square" rtlCol="0">
            <a:spAutoFit/>
          </a:bodyPr>
          <a:lstStyle/>
          <a:p>
            <a:r>
              <a:rPr kumimoji="1" lang="en-US" altLang="ja-JP" dirty="0"/>
              <a:t>96h</a:t>
            </a:r>
            <a:endParaRPr kumimoji="1" lang="ja-JP" altLang="en-US" dirty="0"/>
          </a:p>
        </p:txBody>
      </p:sp>
    </p:spTree>
    <p:extLst>
      <p:ext uri="{BB962C8B-B14F-4D97-AF65-F5344CB8AC3E}">
        <p14:creationId xmlns:p14="http://schemas.microsoft.com/office/powerpoint/2010/main" val="1316125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四角形: 角を丸くする 38">
            <a:extLst>
              <a:ext uri="{FF2B5EF4-FFF2-40B4-BE49-F238E27FC236}">
                <a16:creationId xmlns:a16="http://schemas.microsoft.com/office/drawing/2014/main" id="{A0597104-8605-079C-9762-97F4894A24C2}"/>
              </a:ext>
            </a:extLst>
          </p:cNvPr>
          <p:cNvSpPr/>
          <p:nvPr/>
        </p:nvSpPr>
        <p:spPr>
          <a:xfrm>
            <a:off x="7723606" y="4738911"/>
            <a:ext cx="2885210" cy="1777299"/>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pic>
        <p:nvPicPr>
          <p:cNvPr id="6" name="Picture 29" descr="logo">
            <a:extLst>
              <a:ext uri="{FF2B5EF4-FFF2-40B4-BE49-F238E27FC236}">
                <a16:creationId xmlns:a16="http://schemas.microsoft.com/office/drawing/2014/main" id="{B367868E-E152-761A-49E7-C77454190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3923" y="266330"/>
            <a:ext cx="896643" cy="62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0B52DB9E-0F9A-D19E-75CC-862F9ED71175}"/>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altLang="ja-JP" sz="2000" b="1" dirty="0">
                <a:solidFill>
                  <a:schemeClr val="bg1"/>
                </a:solidFill>
                <a:latin typeface="Arial" panose="020B0604020202020204" pitchFamily="34" charset="0"/>
                <a:cs typeface="Arial" panose="020B0604020202020204" pitchFamily="34" charset="0"/>
              </a:rPr>
              <a:t>Characteristics and sources of Cs-137 detected at IMS radionuclide monitoring stations in Japan</a:t>
            </a:r>
            <a:endParaRPr lang="en-AT" altLang="ja-JP" sz="2000" b="1" dirty="0">
              <a:solidFill>
                <a:schemeClr val="bg1"/>
              </a:solidFill>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8BBAC2DA-0EE1-C4FD-0CA1-CFCD96FB863D}"/>
              </a:ext>
            </a:extLst>
          </p:cNvPr>
          <p:cNvSpPr txBox="1"/>
          <p:nvPr/>
        </p:nvSpPr>
        <p:spPr>
          <a:xfrm>
            <a:off x="227860" y="1180729"/>
            <a:ext cx="5868140" cy="461665"/>
          </a:xfrm>
          <a:prstGeom prst="rect">
            <a:avLst/>
          </a:prstGeom>
          <a:noFill/>
        </p:spPr>
        <p:txBody>
          <a:bodyPr wrap="square" rtlCol="0">
            <a:spAutoFit/>
          </a:bodyPr>
          <a:lstStyle/>
          <a:p>
            <a:r>
              <a:rPr kumimoji="1" lang="en-US" altLang="ja-JP" sz="2400" b="1" u="sng" dirty="0">
                <a:effectLst>
                  <a:outerShdw blurRad="38100" dist="38100" dir="2700000" algn="tl">
                    <a:srgbClr val="000000">
                      <a:alpha val="43137"/>
                    </a:srgbClr>
                  </a:outerShdw>
                </a:effectLst>
              </a:rPr>
              <a:t>Results</a:t>
            </a:r>
            <a:endParaRPr kumimoji="1" lang="ja-JP" altLang="en-US" sz="2400" b="1" u="sng" dirty="0">
              <a:effectLst>
                <a:outerShdw blurRad="38100" dist="38100" dir="2700000" algn="tl">
                  <a:srgbClr val="000000">
                    <a:alpha val="43137"/>
                  </a:srgbClr>
                </a:outerShdw>
              </a:effectLst>
            </a:endParaRPr>
          </a:p>
        </p:txBody>
      </p:sp>
      <p:pic>
        <p:nvPicPr>
          <p:cNvPr id="23" name="図 22">
            <a:extLst>
              <a:ext uri="{FF2B5EF4-FFF2-40B4-BE49-F238E27FC236}">
                <a16:creationId xmlns:a16="http://schemas.microsoft.com/office/drawing/2014/main" id="{6D04F1BE-7E39-506C-C4AA-6399D5681F6F}"/>
              </a:ext>
            </a:extLst>
          </p:cNvPr>
          <p:cNvPicPr>
            <a:picLocks noChangeAspect="1"/>
          </p:cNvPicPr>
          <p:nvPr/>
        </p:nvPicPr>
        <p:blipFill>
          <a:blip r:embed="rId3"/>
          <a:stretch>
            <a:fillRect/>
          </a:stretch>
        </p:blipFill>
        <p:spPr>
          <a:xfrm>
            <a:off x="139083" y="4387054"/>
            <a:ext cx="2495199" cy="2329659"/>
          </a:xfrm>
          <a:prstGeom prst="rect">
            <a:avLst/>
          </a:prstGeom>
        </p:spPr>
      </p:pic>
      <p:pic>
        <p:nvPicPr>
          <p:cNvPr id="24" name="図 23">
            <a:extLst>
              <a:ext uri="{FF2B5EF4-FFF2-40B4-BE49-F238E27FC236}">
                <a16:creationId xmlns:a16="http://schemas.microsoft.com/office/drawing/2014/main" id="{78591612-9589-8DB3-798C-B8EBAB4882E3}"/>
              </a:ext>
            </a:extLst>
          </p:cNvPr>
          <p:cNvPicPr>
            <a:picLocks noChangeAspect="1"/>
          </p:cNvPicPr>
          <p:nvPr/>
        </p:nvPicPr>
        <p:blipFill>
          <a:blip r:embed="rId4"/>
          <a:stretch>
            <a:fillRect/>
          </a:stretch>
        </p:blipFill>
        <p:spPr>
          <a:xfrm>
            <a:off x="2617662" y="4387054"/>
            <a:ext cx="2511663" cy="2329659"/>
          </a:xfrm>
          <a:prstGeom prst="rect">
            <a:avLst/>
          </a:prstGeom>
        </p:spPr>
      </p:pic>
      <p:pic>
        <p:nvPicPr>
          <p:cNvPr id="25" name="図 24">
            <a:extLst>
              <a:ext uri="{FF2B5EF4-FFF2-40B4-BE49-F238E27FC236}">
                <a16:creationId xmlns:a16="http://schemas.microsoft.com/office/drawing/2014/main" id="{2D85F227-488C-92AF-FA2E-3C1D967CDB64}"/>
              </a:ext>
            </a:extLst>
          </p:cNvPr>
          <p:cNvPicPr>
            <a:picLocks noChangeAspect="1"/>
          </p:cNvPicPr>
          <p:nvPr/>
        </p:nvPicPr>
        <p:blipFill>
          <a:blip r:embed="rId5"/>
          <a:stretch>
            <a:fillRect/>
          </a:stretch>
        </p:blipFill>
        <p:spPr>
          <a:xfrm>
            <a:off x="5129325" y="4387054"/>
            <a:ext cx="2503274" cy="2329659"/>
          </a:xfrm>
          <a:prstGeom prst="rect">
            <a:avLst/>
          </a:prstGeom>
        </p:spPr>
      </p:pic>
      <p:sp>
        <p:nvSpPr>
          <p:cNvPr id="10" name="Title 1">
            <a:extLst>
              <a:ext uri="{FF2B5EF4-FFF2-40B4-BE49-F238E27FC236}">
                <a16:creationId xmlns:a16="http://schemas.microsoft.com/office/drawing/2014/main" id="{29694ADE-EAD1-F165-9A06-FC8077BD484F}"/>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a:t>
            </a:r>
            <a:r>
              <a:rPr lang="en-US" altLang="ja-JP" sz="1000" b="1" dirty="0">
                <a:solidFill>
                  <a:schemeClr val="bg1"/>
                </a:solidFill>
                <a:latin typeface="Arial" panose="020B0604020202020204" pitchFamily="34" charset="0"/>
                <a:cs typeface="Arial" panose="020B0604020202020204" pitchFamily="34" charset="0"/>
              </a:rPr>
              <a:t>2.4</a:t>
            </a:r>
            <a:r>
              <a:rPr lang="en-US" sz="1000" b="1" dirty="0">
                <a:solidFill>
                  <a:schemeClr val="bg1"/>
                </a:solidFill>
                <a:latin typeface="Arial" panose="020B0604020202020204" pitchFamily="34" charset="0"/>
                <a:cs typeface="Arial" panose="020B0604020202020204" pitchFamily="34" charset="0"/>
              </a:rPr>
              <a:t>-547</a:t>
            </a:r>
            <a:endParaRPr lang="en-AT" sz="2400" b="1" dirty="0">
              <a:solidFill>
                <a:schemeClr val="bg1"/>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0F379F1E-4352-6960-07C9-1103B1212A60}"/>
              </a:ext>
            </a:extLst>
          </p:cNvPr>
          <p:cNvSpPr txBox="1"/>
          <p:nvPr/>
        </p:nvSpPr>
        <p:spPr>
          <a:xfrm>
            <a:off x="1432217" y="1202263"/>
            <a:ext cx="9001957" cy="830997"/>
          </a:xfrm>
          <a:prstGeom prst="rect">
            <a:avLst/>
          </a:prstGeom>
          <a:noFill/>
        </p:spPr>
        <p:txBody>
          <a:bodyPr wrap="square" rtlCol="0">
            <a:spAutoFit/>
          </a:bodyPr>
          <a:lstStyle/>
          <a:p>
            <a:r>
              <a:rPr kumimoji="1" lang="en-US" altLang="ja-JP" sz="2400" dirty="0"/>
              <a:t>(4) Typical example when Cs-137 was detected in summer at JPP37: </a:t>
            </a:r>
          </a:p>
          <a:p>
            <a:r>
              <a:rPr kumimoji="1" lang="en-US" altLang="ja-JP" sz="2400" dirty="0"/>
              <a:t>    21 July 2017</a:t>
            </a:r>
            <a:endParaRPr kumimoji="1" lang="ja-JP" altLang="en-US" sz="2400" dirty="0"/>
          </a:p>
        </p:txBody>
      </p:sp>
      <p:graphicFrame>
        <p:nvGraphicFramePr>
          <p:cNvPr id="12" name="表 11">
            <a:extLst>
              <a:ext uri="{FF2B5EF4-FFF2-40B4-BE49-F238E27FC236}">
                <a16:creationId xmlns:a16="http://schemas.microsoft.com/office/drawing/2014/main" id="{EDC01F4F-A8BB-8BA8-6BCA-4713F1796944}"/>
              </a:ext>
            </a:extLst>
          </p:cNvPr>
          <p:cNvGraphicFramePr>
            <a:graphicFrameLocks noGrp="1"/>
          </p:cNvGraphicFramePr>
          <p:nvPr>
            <p:extLst>
              <p:ext uri="{D42A27DB-BD31-4B8C-83A1-F6EECF244321}">
                <p14:modId xmlns:p14="http://schemas.microsoft.com/office/powerpoint/2010/main" val="3320388640"/>
              </p:ext>
            </p:extLst>
          </p:nvPr>
        </p:nvGraphicFramePr>
        <p:xfrm>
          <a:off x="907260" y="2104058"/>
          <a:ext cx="4072265" cy="1666875"/>
        </p:xfrm>
        <a:graphic>
          <a:graphicData uri="http://schemas.openxmlformats.org/drawingml/2006/table">
            <a:tbl>
              <a:tblPr>
                <a:tableStyleId>{8EC20E35-A176-4012-BC5E-935CFFF8708E}</a:tableStyleId>
              </a:tblPr>
              <a:tblGrid>
                <a:gridCol w="814453">
                  <a:extLst>
                    <a:ext uri="{9D8B030D-6E8A-4147-A177-3AD203B41FA5}">
                      <a16:colId xmlns:a16="http://schemas.microsoft.com/office/drawing/2014/main" val="4017512865"/>
                    </a:ext>
                  </a:extLst>
                </a:gridCol>
                <a:gridCol w="814453">
                  <a:extLst>
                    <a:ext uri="{9D8B030D-6E8A-4147-A177-3AD203B41FA5}">
                      <a16:colId xmlns:a16="http://schemas.microsoft.com/office/drawing/2014/main" val="3149042894"/>
                    </a:ext>
                  </a:extLst>
                </a:gridCol>
                <a:gridCol w="814453">
                  <a:extLst>
                    <a:ext uri="{9D8B030D-6E8A-4147-A177-3AD203B41FA5}">
                      <a16:colId xmlns:a16="http://schemas.microsoft.com/office/drawing/2014/main" val="432767238"/>
                    </a:ext>
                  </a:extLst>
                </a:gridCol>
                <a:gridCol w="814453">
                  <a:extLst>
                    <a:ext uri="{9D8B030D-6E8A-4147-A177-3AD203B41FA5}">
                      <a16:colId xmlns:a16="http://schemas.microsoft.com/office/drawing/2014/main" val="4075033907"/>
                    </a:ext>
                  </a:extLst>
                </a:gridCol>
                <a:gridCol w="814453">
                  <a:extLst>
                    <a:ext uri="{9D8B030D-6E8A-4147-A177-3AD203B41FA5}">
                      <a16:colId xmlns:a16="http://schemas.microsoft.com/office/drawing/2014/main" val="2829928598"/>
                    </a:ext>
                  </a:extLst>
                </a:gridCol>
              </a:tblGrid>
              <a:tr h="238125">
                <a:tc>
                  <a:txBody>
                    <a:bodyPr/>
                    <a:lstStyle/>
                    <a:p>
                      <a:pPr algn="ctr" fontAlgn="ct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gridSpan="2">
                  <a:txBody>
                    <a:bodyPr/>
                    <a:lstStyle/>
                    <a:p>
                      <a:pPr algn="ctr" fontAlgn="ctr"/>
                      <a:r>
                        <a:rPr lang="en-US" sz="1400" u="none" strike="noStrike" dirty="0">
                          <a:effectLst/>
                          <a:latin typeface="Arial" panose="020B0604020202020204" pitchFamily="34" charset="0"/>
                          <a:cs typeface="Arial" panose="020B0604020202020204" pitchFamily="34" charset="0"/>
                        </a:rPr>
                        <a:t>JP37</a:t>
                      </a: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hMerge="1">
                  <a:txBody>
                    <a:bodyPr/>
                    <a:lstStyle/>
                    <a:p>
                      <a:pPr algn="l" fontAlgn="ct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gridSpan="2">
                  <a:txBody>
                    <a:bodyPr/>
                    <a:lstStyle/>
                    <a:p>
                      <a:pPr algn="ctr" fontAlgn="ctr"/>
                      <a:r>
                        <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JPP38</a:t>
                      </a:r>
                    </a:p>
                  </a:txBody>
                  <a:tcPr marL="9525" marR="9525" marT="9525" marB="0" anchor="ctr"/>
                </a:tc>
                <a:tc hMerge="1">
                  <a:txBody>
                    <a:bodyPr/>
                    <a:lstStyle/>
                    <a:p>
                      <a:pPr algn="l" fontAlgn="ct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29551043"/>
                  </a:ext>
                </a:extLst>
              </a:tr>
              <a:tr h="238125">
                <a:tc>
                  <a:txBody>
                    <a:bodyPr/>
                    <a:lstStyle/>
                    <a:p>
                      <a:pPr algn="ctr" fontAlgn="ct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sz="1400" b="0" u="none" strike="noStrike" dirty="0">
                          <a:solidFill>
                            <a:srgbClr val="000000"/>
                          </a:solidFill>
                          <a:effectLst/>
                          <a:latin typeface="Arial" panose="020B0604020202020204" pitchFamily="34" charset="0"/>
                          <a:cs typeface="Arial" panose="020B0604020202020204" pitchFamily="34" charset="0"/>
                        </a:rPr>
                        <a:t>Sim. </a:t>
                      </a: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sz="1400" b="0" u="none" strike="noStrike" dirty="0">
                          <a:solidFill>
                            <a:srgbClr val="000000"/>
                          </a:solidFill>
                          <a:effectLst/>
                          <a:latin typeface="Arial" panose="020B0604020202020204" pitchFamily="34" charset="0"/>
                          <a:cs typeface="Arial" panose="020B0604020202020204" pitchFamily="34" charset="0"/>
                        </a:rPr>
                        <a:t>Obs.</a:t>
                      </a: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sz="1400" b="0" u="none" strike="noStrike" dirty="0">
                          <a:solidFill>
                            <a:srgbClr val="000000"/>
                          </a:solidFill>
                          <a:effectLst/>
                          <a:latin typeface="Arial" panose="020B0604020202020204" pitchFamily="34" charset="0"/>
                          <a:cs typeface="Arial" panose="020B0604020202020204" pitchFamily="34" charset="0"/>
                        </a:rPr>
                        <a:t>Sim. </a:t>
                      </a: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sz="1400" b="0" u="none" strike="noStrike" dirty="0">
                          <a:solidFill>
                            <a:srgbClr val="000000"/>
                          </a:solidFill>
                          <a:effectLst/>
                          <a:latin typeface="Arial" panose="020B0604020202020204" pitchFamily="34" charset="0"/>
                          <a:cs typeface="Arial" panose="020B0604020202020204" pitchFamily="34" charset="0"/>
                        </a:rPr>
                        <a:t>Obs.</a:t>
                      </a: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986762748"/>
                  </a:ext>
                </a:extLst>
              </a:tr>
              <a:tr h="238125">
                <a:tc>
                  <a:txBody>
                    <a:bodyPr/>
                    <a:lstStyle/>
                    <a:p>
                      <a:pPr algn="ctr" fontAlgn="ctr"/>
                      <a:r>
                        <a:rPr lang="en-US" altLang="ja-JP" sz="1400" b="0" u="none" strike="noStrike" dirty="0">
                          <a:solidFill>
                            <a:srgbClr val="000000"/>
                          </a:solidFill>
                          <a:effectLst/>
                          <a:latin typeface="Arial" panose="020B0604020202020204" pitchFamily="34" charset="0"/>
                          <a:cs typeface="Arial" panose="020B0604020202020204" pitchFamily="34" charset="0"/>
                        </a:rPr>
                        <a:t>21 Jul</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b="0" u="none" strike="noStrike" dirty="0">
                          <a:solidFill>
                            <a:srgbClr val="000000"/>
                          </a:solidFill>
                          <a:effectLst/>
                          <a:latin typeface="Arial" panose="020B0604020202020204" pitchFamily="34" charset="0"/>
                          <a:cs typeface="Arial" panose="020B0604020202020204" pitchFamily="34" charset="0"/>
                        </a:rPr>
                        <a:t>3.68</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174829565"/>
                  </a:ext>
                </a:extLst>
              </a:tr>
              <a:tr h="238125">
                <a:tc>
                  <a:txBody>
                    <a:bodyPr/>
                    <a:lstStyle/>
                    <a:p>
                      <a:pPr algn="ctr" fontAlgn="ctr"/>
                      <a:r>
                        <a:rPr lang="en-US" altLang="ja-JP" sz="1400" b="0" u="none" strike="noStrike" dirty="0">
                          <a:solidFill>
                            <a:srgbClr val="000000"/>
                          </a:solidFill>
                          <a:effectLst/>
                          <a:latin typeface="Arial" panose="020B0604020202020204" pitchFamily="34" charset="0"/>
                          <a:cs typeface="Arial" panose="020B0604020202020204" pitchFamily="34" charset="0"/>
                        </a:rPr>
                        <a:t>20 Jul</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946000660"/>
                  </a:ext>
                </a:extLst>
              </a:tr>
              <a:tr h="238125">
                <a:tc>
                  <a:txBody>
                    <a:bodyPr/>
                    <a:lstStyle/>
                    <a:p>
                      <a:pPr algn="ctr" fontAlgn="ctr"/>
                      <a:r>
                        <a:rPr lang="en-US" altLang="ja-JP" sz="1400" b="0" u="none" strike="noStrike" dirty="0">
                          <a:solidFill>
                            <a:srgbClr val="000000"/>
                          </a:solidFill>
                          <a:effectLst/>
                          <a:latin typeface="Arial" panose="020B0604020202020204" pitchFamily="34" charset="0"/>
                          <a:cs typeface="Arial" panose="020B0604020202020204" pitchFamily="34" charset="0"/>
                        </a:rPr>
                        <a:t>19 Jul</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1530634004"/>
                  </a:ext>
                </a:extLst>
              </a:tr>
              <a:tr h="238125">
                <a:tc>
                  <a:txBody>
                    <a:bodyPr/>
                    <a:lstStyle/>
                    <a:p>
                      <a:pPr algn="ctr" fontAlgn="ctr"/>
                      <a:r>
                        <a:rPr lang="en-US" altLang="ja-JP" sz="1400" b="0" u="none" strike="noStrike" dirty="0">
                          <a:solidFill>
                            <a:srgbClr val="000000"/>
                          </a:solidFill>
                          <a:effectLst/>
                          <a:latin typeface="Arial" panose="020B0604020202020204" pitchFamily="34" charset="0"/>
                          <a:cs typeface="Arial" panose="020B0604020202020204" pitchFamily="34" charset="0"/>
                        </a:rPr>
                        <a:t>18 Jul</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4.30</a:t>
                      </a:r>
                    </a:p>
                  </a:txBody>
                  <a:tcPr marL="9525" marR="9525" marT="9525" marB="0" anchor="ctr"/>
                </a:tc>
                <a:extLst>
                  <a:ext uri="{0D108BD9-81ED-4DB2-BD59-A6C34878D82A}">
                    <a16:rowId xmlns:a16="http://schemas.microsoft.com/office/drawing/2014/main" val="2278948950"/>
                  </a:ext>
                </a:extLst>
              </a:tr>
              <a:tr h="238125">
                <a:tc>
                  <a:txBody>
                    <a:bodyPr/>
                    <a:lstStyle/>
                    <a:p>
                      <a:pPr algn="ctr" fontAlgn="ctr"/>
                      <a:r>
                        <a:rPr lang="en-US" sz="1400" b="0" u="none" strike="noStrike" dirty="0">
                          <a:solidFill>
                            <a:srgbClr val="000000"/>
                          </a:solidFill>
                          <a:effectLst/>
                          <a:latin typeface="Arial" panose="020B0604020202020204" pitchFamily="34" charset="0"/>
                          <a:cs typeface="Arial" panose="020B0604020202020204" pitchFamily="34" charset="0"/>
                        </a:rPr>
                        <a:t>17 Jul</a:t>
                      </a:r>
                      <a:endPar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r>
                        <a:rPr lang="en-US" altLang="ja-JP" sz="1400" u="none" strike="noStrike" dirty="0">
                          <a:effectLst/>
                          <a:latin typeface="Arial" panose="020B0604020202020204" pitchFamily="34" charset="0"/>
                          <a:cs typeface="Arial" panose="020B0604020202020204" pitchFamily="34" charset="0"/>
                        </a:rPr>
                        <a:t>0</a:t>
                      </a: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en-US" altLang="ja-JP"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2484776374"/>
                  </a:ext>
                </a:extLst>
              </a:tr>
            </a:tbl>
          </a:graphicData>
        </a:graphic>
      </p:graphicFrame>
      <p:grpSp>
        <p:nvGrpSpPr>
          <p:cNvPr id="31" name="グループ化 30">
            <a:extLst>
              <a:ext uri="{FF2B5EF4-FFF2-40B4-BE49-F238E27FC236}">
                <a16:creationId xmlns:a16="http://schemas.microsoft.com/office/drawing/2014/main" id="{44E3B716-95D4-8303-0A37-255B75DFFB8E}"/>
              </a:ext>
            </a:extLst>
          </p:cNvPr>
          <p:cNvGrpSpPr/>
          <p:nvPr/>
        </p:nvGrpSpPr>
        <p:grpSpPr>
          <a:xfrm>
            <a:off x="6183882" y="1793587"/>
            <a:ext cx="2806117" cy="2104588"/>
            <a:chOff x="6096000" y="1988896"/>
            <a:chExt cx="2806117" cy="2104588"/>
          </a:xfrm>
        </p:grpSpPr>
        <p:pic>
          <p:nvPicPr>
            <p:cNvPr id="22" name="Picture 2">
              <a:extLst>
                <a:ext uri="{FF2B5EF4-FFF2-40B4-BE49-F238E27FC236}">
                  <a16:creationId xmlns:a16="http://schemas.microsoft.com/office/drawing/2014/main" id="{20D57A18-CDDA-3B6A-14CA-A987F01694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988896"/>
              <a:ext cx="2806117" cy="2104588"/>
            </a:xfrm>
            <a:prstGeom prst="rect">
              <a:avLst/>
            </a:prstGeom>
            <a:noFill/>
            <a:extLst>
              <a:ext uri="{909E8E84-426E-40DD-AFC4-6F175D3DCCD1}">
                <a14:hiddenFill xmlns:a14="http://schemas.microsoft.com/office/drawing/2010/main">
                  <a:solidFill>
                    <a:srgbClr val="FFFFFF"/>
                  </a:solidFill>
                </a14:hiddenFill>
              </a:ext>
            </a:extLst>
          </p:spPr>
        </p:pic>
        <p:sp>
          <p:nvSpPr>
            <p:cNvPr id="19" name="楕円 18">
              <a:extLst>
                <a:ext uri="{FF2B5EF4-FFF2-40B4-BE49-F238E27FC236}">
                  <a16:creationId xmlns:a16="http://schemas.microsoft.com/office/drawing/2014/main" id="{FB8393B2-30B3-5386-9232-03A64A8EB661}"/>
                </a:ext>
              </a:extLst>
            </p:cNvPr>
            <p:cNvSpPr/>
            <p:nvPr/>
          </p:nvSpPr>
          <p:spPr>
            <a:xfrm>
              <a:off x="7431217" y="2003951"/>
              <a:ext cx="284085" cy="275208"/>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t>L</a:t>
              </a:r>
              <a:endParaRPr kumimoji="1" lang="ja-JP" altLang="en-US" b="1" dirty="0"/>
            </a:p>
          </p:txBody>
        </p:sp>
        <p:sp>
          <p:nvSpPr>
            <p:cNvPr id="26" name="楕円 25">
              <a:extLst>
                <a:ext uri="{FF2B5EF4-FFF2-40B4-BE49-F238E27FC236}">
                  <a16:creationId xmlns:a16="http://schemas.microsoft.com/office/drawing/2014/main" id="{5478F57A-B345-3D01-DB12-59C21A284F62}"/>
                </a:ext>
              </a:extLst>
            </p:cNvPr>
            <p:cNvSpPr/>
            <p:nvPr/>
          </p:nvSpPr>
          <p:spPr>
            <a:xfrm>
              <a:off x="7282035" y="3124202"/>
              <a:ext cx="284085" cy="275208"/>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t>L</a:t>
              </a:r>
              <a:endParaRPr kumimoji="1" lang="ja-JP" altLang="en-US" b="1" dirty="0"/>
            </a:p>
          </p:txBody>
        </p:sp>
        <p:sp>
          <p:nvSpPr>
            <p:cNvPr id="27" name="楕円 26">
              <a:extLst>
                <a:ext uri="{FF2B5EF4-FFF2-40B4-BE49-F238E27FC236}">
                  <a16:creationId xmlns:a16="http://schemas.microsoft.com/office/drawing/2014/main" id="{B77D0EBA-8536-9124-6E58-B35D8828C26F}"/>
                </a:ext>
              </a:extLst>
            </p:cNvPr>
            <p:cNvSpPr/>
            <p:nvPr/>
          </p:nvSpPr>
          <p:spPr>
            <a:xfrm>
              <a:off x="8458320" y="3349192"/>
              <a:ext cx="284085" cy="275208"/>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t>L</a:t>
              </a:r>
              <a:endParaRPr kumimoji="1" lang="ja-JP" altLang="en-US" b="1" dirty="0"/>
            </a:p>
          </p:txBody>
        </p:sp>
        <p:sp>
          <p:nvSpPr>
            <p:cNvPr id="28" name="楕円 27">
              <a:extLst>
                <a:ext uri="{FF2B5EF4-FFF2-40B4-BE49-F238E27FC236}">
                  <a16:creationId xmlns:a16="http://schemas.microsoft.com/office/drawing/2014/main" id="{B3D4C390-620F-5AF4-DEBD-718336670465}"/>
                </a:ext>
              </a:extLst>
            </p:cNvPr>
            <p:cNvSpPr/>
            <p:nvPr/>
          </p:nvSpPr>
          <p:spPr>
            <a:xfrm>
              <a:off x="7051449" y="3624400"/>
              <a:ext cx="284085" cy="2752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t>H</a:t>
              </a:r>
              <a:endParaRPr kumimoji="1" lang="ja-JP" altLang="en-US" b="1" dirty="0"/>
            </a:p>
          </p:txBody>
        </p:sp>
        <p:sp>
          <p:nvSpPr>
            <p:cNvPr id="29" name="楕円 28">
              <a:extLst>
                <a:ext uri="{FF2B5EF4-FFF2-40B4-BE49-F238E27FC236}">
                  <a16:creationId xmlns:a16="http://schemas.microsoft.com/office/drawing/2014/main" id="{039099BC-22B9-BD6E-2DF1-7FD6E85A7A90}"/>
                </a:ext>
              </a:extLst>
            </p:cNvPr>
            <p:cNvSpPr/>
            <p:nvPr/>
          </p:nvSpPr>
          <p:spPr>
            <a:xfrm>
              <a:off x="6802745" y="2100889"/>
              <a:ext cx="284085" cy="2752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t>H</a:t>
              </a:r>
              <a:endParaRPr kumimoji="1" lang="ja-JP" altLang="en-US" b="1" dirty="0"/>
            </a:p>
          </p:txBody>
        </p:sp>
        <p:sp>
          <p:nvSpPr>
            <p:cNvPr id="30" name="テキスト ボックス 29">
              <a:extLst>
                <a:ext uri="{FF2B5EF4-FFF2-40B4-BE49-F238E27FC236}">
                  <a16:creationId xmlns:a16="http://schemas.microsoft.com/office/drawing/2014/main" id="{4DAE8C59-0A89-8B59-8A0E-30B64AFD9255}"/>
                </a:ext>
              </a:extLst>
            </p:cNvPr>
            <p:cNvSpPr txBox="1"/>
            <p:nvPr/>
          </p:nvSpPr>
          <p:spPr>
            <a:xfrm>
              <a:off x="7475032" y="3762004"/>
              <a:ext cx="1427085" cy="307777"/>
            </a:xfrm>
            <a:prstGeom prst="rect">
              <a:avLst/>
            </a:prstGeom>
            <a:solidFill>
              <a:srgbClr val="0070C0"/>
            </a:solidFill>
          </p:spPr>
          <p:txBody>
            <a:bodyPr wrap="square" rtlCol="0">
              <a:spAutoFit/>
            </a:bodyPr>
            <a:lstStyle/>
            <a:p>
              <a:r>
                <a:rPr kumimoji="1" lang="en-US" altLang="ja-JP" sz="1400" b="1" dirty="0">
                  <a:solidFill>
                    <a:schemeClr val="bg1"/>
                  </a:solidFill>
                </a:rPr>
                <a:t>0:00UTC 21 July</a:t>
              </a:r>
              <a:endParaRPr kumimoji="1" lang="ja-JP" altLang="en-US" sz="1400" b="1" dirty="0">
                <a:solidFill>
                  <a:schemeClr val="bg1"/>
                </a:solidFill>
              </a:endParaRPr>
            </a:p>
          </p:txBody>
        </p:sp>
      </p:grpSp>
      <p:sp>
        <p:nvSpPr>
          <p:cNvPr id="36" name="テキスト ボックス 35">
            <a:extLst>
              <a:ext uri="{FF2B5EF4-FFF2-40B4-BE49-F238E27FC236}">
                <a16:creationId xmlns:a16="http://schemas.microsoft.com/office/drawing/2014/main" id="{A0EAE776-87A9-86E1-E5BA-EAF91285327E}"/>
              </a:ext>
            </a:extLst>
          </p:cNvPr>
          <p:cNvSpPr txBox="1"/>
          <p:nvPr/>
        </p:nvSpPr>
        <p:spPr>
          <a:xfrm>
            <a:off x="2472277" y="3957949"/>
            <a:ext cx="2802432" cy="369332"/>
          </a:xfrm>
          <a:prstGeom prst="rect">
            <a:avLst/>
          </a:prstGeom>
          <a:noFill/>
          <a:ln>
            <a:solidFill>
              <a:schemeClr val="tx1"/>
            </a:solidFill>
          </a:ln>
        </p:spPr>
        <p:txBody>
          <a:bodyPr wrap="square" rtlCol="0">
            <a:spAutoFit/>
          </a:bodyPr>
          <a:lstStyle/>
          <a:p>
            <a:r>
              <a:rPr kumimoji="1" lang="en-US" altLang="ja-JP" dirty="0"/>
              <a:t>Possible release source:???</a:t>
            </a:r>
            <a:endParaRPr kumimoji="1" lang="ja-JP" altLang="en-US" dirty="0"/>
          </a:p>
        </p:txBody>
      </p:sp>
      <p:sp>
        <p:nvSpPr>
          <p:cNvPr id="37" name="テキスト ボックス 36">
            <a:extLst>
              <a:ext uri="{FF2B5EF4-FFF2-40B4-BE49-F238E27FC236}">
                <a16:creationId xmlns:a16="http://schemas.microsoft.com/office/drawing/2014/main" id="{6E5680C4-9919-7797-CD06-1776FF582330}"/>
              </a:ext>
            </a:extLst>
          </p:cNvPr>
          <p:cNvSpPr txBox="1"/>
          <p:nvPr/>
        </p:nvSpPr>
        <p:spPr>
          <a:xfrm>
            <a:off x="7723606" y="4946242"/>
            <a:ext cx="2956264" cy="1477328"/>
          </a:xfrm>
          <a:prstGeom prst="rect">
            <a:avLst/>
          </a:prstGeom>
          <a:noFill/>
        </p:spPr>
        <p:txBody>
          <a:bodyPr wrap="square" rtlCol="0">
            <a:spAutoFit/>
          </a:bodyPr>
          <a:lstStyle/>
          <a:p>
            <a:r>
              <a:rPr kumimoji="1" lang="en-US" altLang="ja-JP" dirty="0"/>
              <a:t>Peak energy: 660.94keV</a:t>
            </a:r>
          </a:p>
          <a:p>
            <a:r>
              <a:rPr kumimoji="1" lang="en-US" altLang="ja-JP" dirty="0"/>
              <a:t>Reference energy: 661.66keV</a:t>
            </a:r>
          </a:p>
          <a:p>
            <a:r>
              <a:rPr kumimoji="1" lang="en-US" altLang="ja-JP" dirty="0"/>
              <a:t>FWHM= 2.49 (1.66) keV</a:t>
            </a:r>
          </a:p>
          <a:p>
            <a:r>
              <a:rPr kumimoji="1" lang="en-US" altLang="ja-JP" dirty="0"/>
              <a:t>: Possibility of false positives detection</a:t>
            </a:r>
          </a:p>
        </p:txBody>
      </p:sp>
      <p:sp>
        <p:nvSpPr>
          <p:cNvPr id="38" name="テキスト ボックス 37">
            <a:extLst>
              <a:ext uri="{FF2B5EF4-FFF2-40B4-BE49-F238E27FC236}">
                <a16:creationId xmlns:a16="http://schemas.microsoft.com/office/drawing/2014/main" id="{E02C814F-5F2D-5113-7078-CD6D713A92FA}"/>
              </a:ext>
            </a:extLst>
          </p:cNvPr>
          <p:cNvSpPr txBox="1"/>
          <p:nvPr/>
        </p:nvSpPr>
        <p:spPr>
          <a:xfrm>
            <a:off x="7803184" y="4554245"/>
            <a:ext cx="2630990" cy="369332"/>
          </a:xfrm>
          <a:prstGeom prst="rect">
            <a:avLst/>
          </a:prstGeom>
          <a:solidFill>
            <a:schemeClr val="bg1"/>
          </a:solidFill>
          <a:ln>
            <a:solidFill>
              <a:schemeClr val="tx1"/>
            </a:solidFill>
          </a:ln>
        </p:spPr>
        <p:txBody>
          <a:bodyPr wrap="square" rtlCol="0">
            <a:spAutoFit/>
          </a:bodyPr>
          <a:lstStyle/>
          <a:p>
            <a:r>
              <a:rPr kumimoji="1" lang="en-US" altLang="ja-JP" dirty="0"/>
              <a:t>Spectrum analysis results</a:t>
            </a:r>
            <a:endParaRPr kumimoji="1" lang="ja-JP" altLang="en-US" dirty="0"/>
          </a:p>
        </p:txBody>
      </p:sp>
      <p:sp>
        <p:nvSpPr>
          <p:cNvPr id="40" name="テキスト ボックス 39">
            <a:extLst>
              <a:ext uri="{FF2B5EF4-FFF2-40B4-BE49-F238E27FC236}">
                <a16:creationId xmlns:a16="http://schemas.microsoft.com/office/drawing/2014/main" id="{B6930EFD-353C-B007-CC32-0B09743947C4}"/>
              </a:ext>
            </a:extLst>
          </p:cNvPr>
          <p:cNvSpPr txBox="1"/>
          <p:nvPr/>
        </p:nvSpPr>
        <p:spPr>
          <a:xfrm>
            <a:off x="6890627" y="3901115"/>
            <a:ext cx="3511474" cy="415498"/>
          </a:xfrm>
          <a:prstGeom prst="rect">
            <a:avLst/>
          </a:prstGeom>
          <a:noFill/>
        </p:spPr>
        <p:txBody>
          <a:bodyPr wrap="square" rtlCol="0">
            <a:spAutoFit/>
          </a:bodyPr>
          <a:lstStyle/>
          <a:p>
            <a:r>
              <a:rPr kumimoji="1" lang="en-US" altLang="ja-JP" sz="1050" dirty="0">
                <a:latin typeface="游明朝" panose="02020400000000000000" pitchFamily="18" charset="-128"/>
                <a:ea typeface="游明朝" panose="02020400000000000000" pitchFamily="18" charset="-128"/>
              </a:rPr>
              <a:t>from ‘</a:t>
            </a:r>
            <a:r>
              <a:rPr kumimoji="1" lang="en-US" altLang="ja-JP" sz="1050" dirty="0" err="1">
                <a:latin typeface="游明朝" panose="02020400000000000000" pitchFamily="18" charset="-128"/>
                <a:ea typeface="游明朝" panose="02020400000000000000" pitchFamily="18" charset="-128"/>
              </a:rPr>
              <a:t>Kishojin</a:t>
            </a:r>
            <a:r>
              <a:rPr lang="en-US" altLang="ja-JP" sz="1050" dirty="0">
                <a:latin typeface="游明朝" panose="02020400000000000000" pitchFamily="18" charset="-128"/>
                <a:ea typeface="游明朝" panose="02020400000000000000" pitchFamily="18" charset="-128"/>
              </a:rPr>
              <a:t>’ </a:t>
            </a:r>
          </a:p>
          <a:p>
            <a:r>
              <a:rPr lang="en-US" altLang="ja-JP" sz="1050" dirty="0">
                <a:latin typeface="游明朝" panose="02020400000000000000" pitchFamily="18" charset="-128"/>
                <a:ea typeface="游明朝" panose="02020400000000000000" pitchFamily="18" charset="-128"/>
              </a:rPr>
              <a:t>https://kishojin.weathermap.jp/diary.php?ym=201707</a:t>
            </a:r>
            <a:endParaRPr kumimoji="1" lang="ja-JP" altLang="en-US" sz="1050"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41334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pic>
        <p:nvPicPr>
          <p:cNvPr id="6" name="Picture 29" descr="logo">
            <a:extLst>
              <a:ext uri="{FF2B5EF4-FFF2-40B4-BE49-F238E27FC236}">
                <a16:creationId xmlns:a16="http://schemas.microsoft.com/office/drawing/2014/main" id="{F681F8A7-E681-A9DE-6118-9BD8346FC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3923" y="266330"/>
            <a:ext cx="896643" cy="62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0F1121AF-4991-3B20-FCB5-281FA5A5355F}"/>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altLang="ja-JP" sz="2000" b="1" dirty="0">
                <a:solidFill>
                  <a:schemeClr val="bg1"/>
                </a:solidFill>
                <a:latin typeface="Arial" panose="020B0604020202020204" pitchFamily="34" charset="0"/>
                <a:cs typeface="Arial" panose="020B0604020202020204" pitchFamily="34" charset="0"/>
              </a:rPr>
              <a:t>Characteristics and sources of Cs-137 detected at IMS radionuclide monitoring stations in Japan</a:t>
            </a:r>
            <a:endParaRPr lang="en-AT" altLang="ja-JP" sz="2000" b="1" dirty="0">
              <a:solidFill>
                <a:schemeClr val="bg1"/>
              </a:solidFill>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51AEA50A-0019-016B-A0AC-B6C41A74540E}"/>
              </a:ext>
            </a:extLst>
          </p:cNvPr>
          <p:cNvSpPr txBox="1"/>
          <p:nvPr/>
        </p:nvSpPr>
        <p:spPr>
          <a:xfrm>
            <a:off x="390617" y="1340528"/>
            <a:ext cx="3879542" cy="461665"/>
          </a:xfrm>
          <a:prstGeom prst="rect">
            <a:avLst/>
          </a:prstGeom>
          <a:noFill/>
        </p:spPr>
        <p:txBody>
          <a:bodyPr wrap="square" rtlCol="0">
            <a:spAutoFit/>
          </a:bodyPr>
          <a:lstStyle/>
          <a:p>
            <a:r>
              <a:rPr kumimoji="1" lang="en-US" altLang="ja-JP" sz="2400" b="1" u="sng" dirty="0">
                <a:effectLst>
                  <a:outerShdw blurRad="38100" dist="38100" dir="2700000" algn="tl">
                    <a:srgbClr val="000000">
                      <a:alpha val="43137"/>
                    </a:srgbClr>
                  </a:outerShdw>
                </a:effectLst>
              </a:rPr>
              <a:t>Conclusion</a:t>
            </a:r>
            <a:endParaRPr kumimoji="1" lang="ja-JP" altLang="en-US" sz="2400" b="1" u="sng" dirty="0">
              <a:effectLst>
                <a:outerShdw blurRad="38100" dist="38100" dir="2700000" algn="tl">
                  <a:srgbClr val="000000">
                    <a:alpha val="43137"/>
                  </a:srgbClr>
                </a:outerShdw>
              </a:effectLst>
            </a:endParaRPr>
          </a:p>
        </p:txBody>
      </p:sp>
      <p:sp>
        <p:nvSpPr>
          <p:cNvPr id="9" name="テキスト ボックス 8">
            <a:extLst>
              <a:ext uri="{FF2B5EF4-FFF2-40B4-BE49-F238E27FC236}">
                <a16:creationId xmlns:a16="http://schemas.microsoft.com/office/drawing/2014/main" id="{0D62C80A-B10C-FE03-28FC-C222C4F856A3}"/>
              </a:ext>
            </a:extLst>
          </p:cNvPr>
          <p:cNvSpPr txBox="1"/>
          <p:nvPr/>
        </p:nvSpPr>
        <p:spPr>
          <a:xfrm>
            <a:off x="639192" y="1926454"/>
            <a:ext cx="9863091" cy="4154984"/>
          </a:xfrm>
          <a:prstGeom prst="rect">
            <a:avLst/>
          </a:prstGeom>
          <a:noFill/>
        </p:spPr>
        <p:txBody>
          <a:bodyPr wrap="square" rtlCol="0">
            <a:spAutoFit/>
          </a:bodyPr>
          <a:lstStyle/>
          <a:p>
            <a:pPr marL="342900" indent="-342900">
              <a:buFont typeface="Arial" panose="020B0604020202020204" pitchFamily="34" charset="0"/>
              <a:buChar char="•"/>
            </a:pPr>
            <a:r>
              <a:rPr kumimoji="1" lang="en-US" altLang="ja-JP" sz="2400" dirty="0"/>
              <a:t>JPP37 is an island in the Pacific Ocean where Cs-137 is sometimes detected despite the fact that there are no nuclear facilities on the island or nearby</a:t>
            </a:r>
          </a:p>
          <a:p>
            <a:pPr marL="342900" indent="-342900">
              <a:buFont typeface="Arial" panose="020B0604020202020204" pitchFamily="34" charset="0"/>
              <a:buChar char="•"/>
            </a:pPr>
            <a:r>
              <a:rPr kumimoji="1" lang="en-US" altLang="ja-JP" sz="2400" dirty="0"/>
              <a:t>Season of detection is mostly from December to May</a:t>
            </a:r>
          </a:p>
          <a:p>
            <a:pPr marL="800100" lvl="1" indent="-342900">
              <a:buFont typeface="Wingdings" panose="05000000000000000000" pitchFamily="2" charset="2"/>
              <a:buChar char="Ø"/>
            </a:pPr>
            <a:r>
              <a:rPr kumimoji="1" lang="en-US" altLang="ja-JP" sz="2400" dirty="0"/>
              <a:t>High correlation with CNP20 throughout that period and with MNP45 from March to May =&gt; possibly related to the Yellow-sand phenomenon</a:t>
            </a:r>
          </a:p>
          <a:p>
            <a:pPr marL="342900" indent="-342900">
              <a:buFont typeface="Arial" panose="020B0604020202020204" pitchFamily="34" charset="0"/>
              <a:buChar char="•"/>
            </a:pPr>
            <a:r>
              <a:rPr kumimoji="1" lang="en-US" altLang="ja-JP" sz="2400" dirty="0"/>
              <a:t>Backtracking calculations show that plume migration to CNP20 and MNP45 is relatively well reproduced</a:t>
            </a:r>
          </a:p>
          <a:p>
            <a:pPr marL="342900" indent="-342900">
              <a:buFont typeface="Arial" panose="020B0604020202020204" pitchFamily="34" charset="0"/>
              <a:buChar char="•"/>
            </a:pPr>
            <a:r>
              <a:rPr kumimoji="1" lang="en-US" altLang="ja-JP" sz="2400" dirty="0"/>
              <a:t>Possible release areas are Mongolia - inland China</a:t>
            </a:r>
          </a:p>
          <a:p>
            <a:pPr marL="342900" indent="-342900">
              <a:buFont typeface="Arial" panose="020B0604020202020204" pitchFamily="34" charset="0"/>
              <a:buChar char="•"/>
            </a:pPr>
            <a:r>
              <a:rPr kumimoji="1" lang="en-US" altLang="ja-JP" sz="2400" dirty="0"/>
              <a:t>The typical meteorological pattern in spring that Cs-137 detection in Okinawa is a high-pressure system is overhanging from the continent</a:t>
            </a:r>
          </a:p>
          <a:p>
            <a:pPr marL="342900" indent="-342900">
              <a:buFont typeface="Arial" panose="020B0604020202020204" pitchFamily="34" charset="0"/>
              <a:buChar char="•"/>
            </a:pPr>
            <a:r>
              <a:rPr kumimoji="1" lang="en-US" altLang="ja-JP" sz="2400" dirty="0"/>
              <a:t>Possible release areas of cases detected in summer is unknown</a:t>
            </a:r>
          </a:p>
        </p:txBody>
      </p:sp>
      <p:sp>
        <p:nvSpPr>
          <p:cNvPr id="2" name="Title 1">
            <a:extLst>
              <a:ext uri="{FF2B5EF4-FFF2-40B4-BE49-F238E27FC236}">
                <a16:creationId xmlns:a16="http://schemas.microsoft.com/office/drawing/2014/main" id="{03D28A8F-B1DE-67C0-B1D3-2653B3AC8484}"/>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a:t>
            </a:r>
            <a:r>
              <a:rPr lang="en-US" altLang="ja-JP" sz="1000" b="1" dirty="0">
                <a:solidFill>
                  <a:schemeClr val="bg1"/>
                </a:solidFill>
                <a:latin typeface="Arial" panose="020B0604020202020204" pitchFamily="34" charset="0"/>
                <a:cs typeface="Arial" panose="020B0604020202020204" pitchFamily="34" charset="0"/>
              </a:rPr>
              <a:t>2.4</a:t>
            </a:r>
            <a:r>
              <a:rPr lang="en-US" sz="1000" b="1" dirty="0">
                <a:solidFill>
                  <a:schemeClr val="bg1"/>
                </a:solidFill>
                <a:latin typeface="Arial" panose="020B0604020202020204" pitchFamily="34" charset="0"/>
                <a:cs typeface="Arial" panose="020B0604020202020204" pitchFamily="34" charset="0"/>
              </a:rPr>
              <a:t>-547</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22053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4303</TotalTime>
  <Words>1338</Words>
  <Application>Microsoft Office PowerPoint</Application>
  <PresentationFormat>ワイド画面</PresentationFormat>
  <Paragraphs>373</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9</vt:i4>
      </vt:variant>
    </vt:vector>
  </HeadingPairs>
  <TitlesOfParts>
    <vt:vector size="16" baseType="lpstr">
      <vt:lpstr>游明朝</vt:lpstr>
      <vt:lpstr>Arial</vt:lpstr>
      <vt:lpstr>Calibri</vt:lpstr>
      <vt:lpstr>Calibri Light</vt:lpstr>
      <vt:lpstr>Wingdings</vt:lpstr>
      <vt:lpstr>Custom Design</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furuno</cp:lastModifiedBy>
  <cp:revision>35</cp:revision>
  <dcterms:created xsi:type="dcterms:W3CDTF">2023-04-18T13:25:54Z</dcterms:created>
  <dcterms:modified xsi:type="dcterms:W3CDTF">2023-06-09T05:11:30Z</dcterms:modified>
</cp:coreProperties>
</file>