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9" d="100"/>
          <a:sy n="69"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05/23/2023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695275" y="825621"/>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chemeClr val="bg1"/>
                </a:solidFill>
                <a:latin typeface="Arial" panose="020B0604020202020204" pitchFamily="34" charset="0"/>
                <a:cs typeface="Arial" panose="020B0604020202020204" pitchFamily="34" charset="0"/>
              </a:rPr>
              <a:t>P2.4-565</a:t>
            </a:r>
            <a:endParaRPr lang="en-AT" sz="1200" b="1" dirty="0">
              <a:solidFill>
                <a:schemeClr val="bg1"/>
              </a:solidFill>
              <a:latin typeface="Arial" panose="020B0604020202020204" pitchFamily="34" charset="0"/>
              <a:cs typeface="Arial" panose="020B0604020202020204" pitchFamily="34" charset="0"/>
            </a:endParaRPr>
          </a:p>
        </p:txBody>
      </p:sp>
      <p:sp>
        <p:nvSpPr>
          <p:cNvPr id="2" name="Kotak Teks 1">
            <a:extLst>
              <a:ext uri="{FF2B5EF4-FFF2-40B4-BE49-F238E27FC236}">
                <a16:creationId xmlns:a16="http://schemas.microsoft.com/office/drawing/2014/main" id="{8E14887D-C6DC-4DF3-9CC2-3BD27FE5C40D}"/>
              </a:ext>
            </a:extLst>
          </p:cNvPr>
          <p:cNvSpPr txBox="1"/>
          <p:nvPr/>
        </p:nvSpPr>
        <p:spPr>
          <a:xfrm>
            <a:off x="2147958" y="0"/>
            <a:ext cx="8547317" cy="646331"/>
          </a:xfrm>
          <a:prstGeom prst="rect">
            <a:avLst/>
          </a:prstGeom>
          <a:noFill/>
        </p:spPr>
        <p:txBody>
          <a:bodyPr wrap="square" rtlCol="0">
            <a:spAutoFit/>
          </a:bodyPr>
          <a:lstStyle/>
          <a:p>
            <a:pPr algn="ct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GENII V.2 Software Validation of I-131 Dispersion from the Stack into The Environment by Using Direct and Indirect Methods</a:t>
            </a:r>
            <a:endParaRPr lang="en-ID"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Kotak Teks 5">
            <a:extLst>
              <a:ext uri="{FF2B5EF4-FFF2-40B4-BE49-F238E27FC236}">
                <a16:creationId xmlns:a16="http://schemas.microsoft.com/office/drawing/2014/main" id="{846C8B7A-4614-45CE-A7EA-520CE652ABFC}"/>
              </a:ext>
            </a:extLst>
          </p:cNvPr>
          <p:cNvSpPr txBox="1"/>
          <p:nvPr/>
        </p:nvSpPr>
        <p:spPr>
          <a:xfrm>
            <a:off x="3724798" y="578467"/>
            <a:ext cx="6093724" cy="369332"/>
          </a:xfrm>
          <a:prstGeom prst="rect">
            <a:avLst/>
          </a:prstGeom>
          <a:noFill/>
        </p:spPr>
        <p:txBody>
          <a:bodyPr wrap="square">
            <a:spAutoFit/>
          </a:bodyPr>
          <a:lstStyle/>
          <a:p>
            <a:r>
              <a:rPr lang="en-US" sz="1800" dirty="0">
                <a:solidFill>
                  <a:schemeClr val="bg1"/>
                </a:solidFill>
                <a:effectLst/>
                <a:latin typeface="Arial" panose="020B0604020202020204" pitchFamily="34" charset="0"/>
                <a:ea typeface="Calibri" panose="020F0502020204030204" pitchFamily="34" charset="0"/>
              </a:rPr>
              <a:t>Gatot Suhariyono, </a:t>
            </a:r>
            <a:r>
              <a:rPr lang="en-US" sz="1800" dirty="0" err="1">
                <a:solidFill>
                  <a:schemeClr val="bg1"/>
                </a:solidFill>
                <a:effectLst/>
                <a:latin typeface="Arial" panose="020B0604020202020204" pitchFamily="34" charset="0"/>
                <a:ea typeface="Calibri" panose="020F0502020204030204" pitchFamily="34" charset="0"/>
              </a:rPr>
              <a:t>Radhia</a:t>
            </a:r>
            <a:r>
              <a:rPr lang="en-US" sz="1800" dirty="0">
                <a:solidFill>
                  <a:schemeClr val="bg1"/>
                </a:solidFill>
                <a:effectLst/>
                <a:latin typeface="Arial" panose="020B0604020202020204" pitchFamily="34" charset="0"/>
                <a:ea typeface="Calibri" panose="020F0502020204030204" pitchFamily="34" charset="0"/>
              </a:rPr>
              <a:t> </a:t>
            </a:r>
            <a:r>
              <a:rPr lang="en-US" sz="1800" dirty="0" err="1">
                <a:solidFill>
                  <a:schemeClr val="bg1"/>
                </a:solidFill>
                <a:effectLst/>
                <a:latin typeface="Arial" panose="020B0604020202020204" pitchFamily="34" charset="0"/>
                <a:ea typeface="Calibri" panose="020F0502020204030204" pitchFamily="34" charset="0"/>
              </a:rPr>
              <a:t>Pradana</a:t>
            </a:r>
            <a:r>
              <a:rPr lang="en-US" sz="1800" dirty="0">
                <a:solidFill>
                  <a:schemeClr val="bg1"/>
                </a:solidFill>
                <a:effectLst/>
                <a:latin typeface="Arial" panose="020B0604020202020204" pitchFamily="34" charset="0"/>
                <a:ea typeface="Calibri" panose="020F0502020204030204" pitchFamily="34" charset="0"/>
              </a:rPr>
              <a:t>, and </a:t>
            </a:r>
            <a:r>
              <a:rPr lang="en-US" sz="1800" dirty="0" err="1">
                <a:solidFill>
                  <a:schemeClr val="bg1"/>
                </a:solidFill>
                <a:effectLst/>
                <a:latin typeface="Arial" panose="020B0604020202020204" pitchFamily="34" charset="0"/>
                <a:ea typeface="Calibri" panose="020F0502020204030204" pitchFamily="34" charset="0"/>
              </a:rPr>
              <a:t>Nurokhim</a:t>
            </a:r>
            <a:endParaRPr lang="en-ID" dirty="0">
              <a:solidFill>
                <a:schemeClr val="bg1"/>
              </a:solidFill>
            </a:endParaRPr>
          </a:p>
        </p:txBody>
      </p:sp>
      <p:sp>
        <p:nvSpPr>
          <p:cNvPr id="7" name="Kotak Teks 6">
            <a:extLst>
              <a:ext uri="{FF2B5EF4-FFF2-40B4-BE49-F238E27FC236}">
                <a16:creationId xmlns:a16="http://schemas.microsoft.com/office/drawing/2014/main" id="{936DDB8E-F6F3-47C1-A8B5-B40F8D3E152E}"/>
              </a:ext>
            </a:extLst>
          </p:cNvPr>
          <p:cNvSpPr txBox="1"/>
          <p:nvPr/>
        </p:nvSpPr>
        <p:spPr>
          <a:xfrm>
            <a:off x="2373478" y="825621"/>
            <a:ext cx="7648413" cy="307777"/>
          </a:xfrm>
          <a:prstGeom prst="rect">
            <a:avLst/>
          </a:prstGeom>
          <a:noFill/>
        </p:spPr>
        <p:txBody>
          <a:bodyPr wrap="square" rtlCol="0">
            <a:spAutoFit/>
          </a:bodyPr>
          <a:lstStyle/>
          <a:p>
            <a:pPr algn="ctr"/>
            <a:r>
              <a:rPr lang="en-US" sz="1400" i="1" dirty="0">
                <a:solidFill>
                  <a:schemeClr val="bg1"/>
                </a:solidFill>
                <a:effectLst/>
                <a:latin typeface="Times New Roman" panose="02020603050405020304" pitchFamily="18" charset="0"/>
                <a:ea typeface="Calibri" panose="020F0502020204030204" pitchFamily="34" charset="0"/>
              </a:rPr>
              <a:t>National Research and Innovation Agency </a:t>
            </a:r>
            <a:r>
              <a:rPr lang="en-US" sz="1400" dirty="0">
                <a:solidFill>
                  <a:schemeClr val="bg1"/>
                </a:solidFill>
                <a:effectLst/>
                <a:latin typeface="Times New Roman" panose="02020603050405020304" pitchFamily="18" charset="0"/>
                <a:ea typeface="Calibri" panose="020F0502020204030204" pitchFamily="34" charset="0"/>
              </a:rPr>
              <a:t>(</a:t>
            </a:r>
            <a:r>
              <a:rPr lang="en-US" sz="14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BRIN), Jakarta, Indonesia</a:t>
            </a:r>
            <a:endParaRPr lang="en-ID"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3DD3E582-3CC7-4825-A3A6-9E2012FF2854}"/>
              </a:ext>
            </a:extLst>
          </p:cNvPr>
          <p:cNvSpPr txBox="1">
            <a:spLocks/>
          </p:cNvSpPr>
          <p:nvPr/>
        </p:nvSpPr>
        <p:spPr>
          <a:xfrm>
            <a:off x="3189769" y="2152091"/>
            <a:ext cx="2804548" cy="4001095"/>
          </a:xfrm>
          <a:prstGeom prst="rect">
            <a:avLst/>
          </a:prstGeom>
          <a:solidFill>
            <a:srgbClr val="FFFF00"/>
          </a:solidFill>
          <a:ln w="12700">
            <a:solidFill>
              <a:schemeClr val="tx1"/>
            </a:solidFill>
          </a:ln>
        </p:spPr>
        <p:txBody>
          <a:bodyPr lIns="108000" tIns="108000" rIns="108000" bIns="10800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1600" dirty="0">
                <a:latin typeface="Arial" panose="020B0604020202020204" pitchFamily="34" charset="0"/>
                <a:cs typeface="Arial" panose="020B0604020202020204" pitchFamily="34" charset="0"/>
              </a:rPr>
              <a:t>Research has been carried out by measuring I-131 in the radioisotope production stack, inside the house and outside the house directly (measured with a NaI(TL) detector) and indirectly (air is sampled with a charcoal filter) and the measurement results are calculated with software from GENII V.2. and estimated dose rates received by the population (toddlers, adolescents and adults).</a:t>
            </a:r>
          </a:p>
        </p:txBody>
      </p:sp>
      <p:sp>
        <p:nvSpPr>
          <p:cNvPr id="12" name="Title 1">
            <a:extLst>
              <a:ext uri="{FF2B5EF4-FFF2-40B4-BE49-F238E27FC236}">
                <a16:creationId xmlns:a16="http://schemas.microsoft.com/office/drawing/2014/main" id="{BC60AF7C-F8AA-49B0-A850-2BFDE4A92C9F}"/>
              </a:ext>
            </a:extLst>
          </p:cNvPr>
          <p:cNvSpPr txBox="1">
            <a:spLocks/>
          </p:cNvSpPr>
          <p:nvPr/>
        </p:nvSpPr>
        <p:spPr>
          <a:xfrm>
            <a:off x="6197684" y="2152091"/>
            <a:ext cx="2676076" cy="4001094"/>
          </a:xfrm>
          <a:prstGeom prst="rect">
            <a:avLst/>
          </a:prstGeom>
          <a:solidFill>
            <a:srgbClr val="FFFF00"/>
          </a:solidFill>
          <a:ln w="12700">
            <a:solidFill>
              <a:schemeClr val="tx1"/>
            </a:solidFill>
          </a:ln>
        </p:spPr>
        <p:txBody>
          <a:bodyPr lIns="108000" tIns="108000" rIns="108000" bIns="10800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1600" dirty="0">
                <a:latin typeface="Arial" panose="020B0604020202020204" pitchFamily="34" charset="0"/>
                <a:cs typeface="Arial" panose="020B0604020202020204" pitchFamily="34" charset="0"/>
              </a:rPr>
              <a:t>. The data prove that the impact of I-131 on the health of organs and thyroid tissue in infants is more vulnerable than in adults and adolescents. The maximum dose, cancer incidence and cancer fatalities received by the largest thyroid organs and tissues in the Pabuaran Village area (in the South area of the Stack).</a:t>
            </a:r>
          </a:p>
        </p:txBody>
      </p:sp>
      <p:sp>
        <p:nvSpPr>
          <p:cNvPr id="13" name="Title 1">
            <a:extLst>
              <a:ext uri="{FF2B5EF4-FFF2-40B4-BE49-F238E27FC236}">
                <a16:creationId xmlns:a16="http://schemas.microsoft.com/office/drawing/2014/main" id="{A2A7DFF7-136B-4C89-9B1D-048A3ADF67B3}"/>
              </a:ext>
            </a:extLst>
          </p:cNvPr>
          <p:cNvSpPr txBox="1">
            <a:spLocks/>
          </p:cNvSpPr>
          <p:nvPr/>
        </p:nvSpPr>
        <p:spPr>
          <a:xfrm>
            <a:off x="9088582" y="2152091"/>
            <a:ext cx="2676076" cy="4001094"/>
          </a:xfrm>
          <a:prstGeom prst="rect">
            <a:avLst/>
          </a:prstGeom>
          <a:solidFill>
            <a:srgbClr val="FFFF00"/>
          </a:solidFill>
          <a:ln w="12700">
            <a:solidFill>
              <a:schemeClr val="tx1"/>
            </a:solidFill>
          </a:ln>
        </p:spPr>
        <p:txBody>
          <a:bodyPr lIns="108000" tIns="108000" rIns="108000" bIns="10800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dirty="0">
                <a:effectLst/>
                <a:latin typeface="Arial" panose="020B0604020202020204" pitchFamily="34" charset="0"/>
                <a:ea typeface="Calibri" panose="020F0502020204030204" pitchFamily="34" charset="0"/>
                <a:cs typeface="Arial" panose="020B0604020202020204" pitchFamily="34" charset="0"/>
              </a:rPr>
              <a:t>The concentration of Iodine-131 activity from the analysis of radioactive dispersion from the stack using GENII V-2 software was closer to the measurement results of concentration of activity of  Iodine-131 with the direct measurement method (R</a:t>
            </a:r>
            <a:r>
              <a:rPr lang="en-US" sz="1600" baseline="30000" dirty="0">
                <a:effectLst/>
                <a:latin typeface="Arial" panose="020B0604020202020204" pitchFamily="34" charset="0"/>
                <a:ea typeface="Calibri" panose="020F0502020204030204" pitchFamily="34" charset="0"/>
                <a:cs typeface="Arial" panose="020B0604020202020204" pitchFamily="34" charset="0"/>
              </a:rPr>
              <a:t>2</a:t>
            </a:r>
            <a:r>
              <a:rPr lang="en-US" sz="1600" dirty="0">
                <a:effectLst/>
                <a:latin typeface="Arial" panose="020B0604020202020204" pitchFamily="34" charset="0"/>
                <a:ea typeface="Calibri" panose="020F0502020204030204" pitchFamily="34" charset="0"/>
                <a:cs typeface="Arial" panose="020B0604020202020204" pitchFamily="34" charset="0"/>
              </a:rPr>
              <a:t> = 0.95) than the activity concentration of Iodine-131 with indirect measurement (R</a:t>
            </a:r>
            <a:r>
              <a:rPr lang="en-US" sz="1600" baseline="30000" dirty="0">
                <a:effectLst/>
                <a:latin typeface="Arial" panose="020B0604020202020204" pitchFamily="34" charset="0"/>
                <a:ea typeface="Calibri" panose="020F0502020204030204" pitchFamily="34" charset="0"/>
                <a:cs typeface="Arial" panose="020B0604020202020204" pitchFamily="34" charset="0"/>
              </a:rPr>
              <a:t>2</a:t>
            </a:r>
            <a:r>
              <a:rPr lang="en-US" sz="1600" dirty="0">
                <a:effectLst/>
                <a:latin typeface="Arial" panose="020B0604020202020204" pitchFamily="34" charset="0"/>
                <a:ea typeface="Calibri" panose="020F0502020204030204" pitchFamily="34" charset="0"/>
                <a:cs typeface="Arial" panose="020B0604020202020204" pitchFamily="34" charset="0"/>
              </a:rPr>
              <a:t> = 0.93).</a:t>
            </a:r>
            <a:endParaRPr lang="en-US" sz="1600" dirty="0">
              <a:latin typeface="Arial" panose="020B0604020202020204" pitchFamily="34" charset="0"/>
              <a:cs typeface="Arial" panose="020B0604020202020204" pitchFamily="34" charset="0"/>
            </a:endParaRPr>
          </a:p>
        </p:txBody>
      </p:sp>
      <p:sp>
        <p:nvSpPr>
          <p:cNvPr id="14" name="Kotak Teks 13">
            <a:extLst>
              <a:ext uri="{FF2B5EF4-FFF2-40B4-BE49-F238E27FC236}">
                <a16:creationId xmlns:a16="http://schemas.microsoft.com/office/drawing/2014/main" id="{CD4DECA2-F91E-4048-B5EA-02FA12A80D9F}"/>
              </a:ext>
            </a:extLst>
          </p:cNvPr>
          <p:cNvSpPr txBox="1"/>
          <p:nvPr/>
        </p:nvSpPr>
        <p:spPr>
          <a:xfrm>
            <a:off x="313395" y="2152090"/>
            <a:ext cx="2661552" cy="4001095"/>
          </a:xfrm>
          <a:prstGeom prst="rect">
            <a:avLst/>
          </a:prstGeom>
          <a:solidFill>
            <a:srgbClr val="FFFF00"/>
          </a:solidFill>
          <a:ln w="12700">
            <a:solidFill>
              <a:schemeClr val="tx1"/>
            </a:solidFill>
          </a:ln>
        </p:spPr>
        <p:txBody>
          <a:bodyPr wrap="square" rtlCol="0">
            <a:spAutoFit/>
          </a:bodyPr>
          <a:lstStyle/>
          <a:p>
            <a:pPr algn="ct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research has validated the GENII V.2 software regarding the characterization of the dispersion of airborne releases of Iodine-131 from the stack into the environment both directly and indirectly under actual conditions in the field and estimated the rate of radiation doses quantitatively received by the public (toddlers, adolescents and adults).</a:t>
            </a:r>
            <a:endParaRPr lang="en-ID" sz="1600" dirty="0">
              <a:effectLst/>
              <a:latin typeface="Arial" panose="020B0604020202020204" pitchFamily="34" charset="0"/>
              <a:ea typeface="Calibri" panose="020F0502020204030204" pitchFamily="34" charset="0"/>
              <a:cs typeface="Arial" panose="020B0604020202020204" pitchFamily="34" charset="0"/>
            </a:endParaRPr>
          </a:p>
          <a:p>
            <a:pPr algn="ctr"/>
            <a:endParaRPr lang="en-ID" sz="1400" dirty="0"/>
          </a:p>
        </p:txBody>
      </p:sp>
      <p:sp>
        <p:nvSpPr>
          <p:cNvPr id="15" name="Kotak Teks 14">
            <a:extLst>
              <a:ext uri="{FF2B5EF4-FFF2-40B4-BE49-F238E27FC236}">
                <a16:creationId xmlns:a16="http://schemas.microsoft.com/office/drawing/2014/main" id="{C839E263-C103-4C12-8B76-7755C6683C86}"/>
              </a:ext>
            </a:extLst>
          </p:cNvPr>
          <p:cNvSpPr txBox="1"/>
          <p:nvPr/>
        </p:nvSpPr>
        <p:spPr>
          <a:xfrm>
            <a:off x="795765" y="1627903"/>
            <a:ext cx="1696811" cy="369332"/>
          </a:xfrm>
          <a:prstGeom prst="rect">
            <a:avLst/>
          </a:prstGeom>
          <a:solidFill>
            <a:schemeClr val="accent6">
              <a:lumMod val="40000"/>
              <a:lumOff val="60000"/>
            </a:schemeClr>
          </a:solidFill>
          <a:ln w="12700">
            <a:solidFill>
              <a:schemeClr val="tx1"/>
            </a:solidFill>
          </a:ln>
        </p:spPr>
        <p:txBody>
          <a:bodyPr wrap="none" rtlCol="0">
            <a:spAutoFit/>
          </a:bodyPr>
          <a:lstStyle/>
          <a:p>
            <a:r>
              <a:rPr lang="en-US" b="1" dirty="0"/>
              <a:t>INTRODUCTION</a:t>
            </a:r>
            <a:endParaRPr lang="en-ID" b="1" dirty="0"/>
          </a:p>
        </p:txBody>
      </p:sp>
      <p:sp>
        <p:nvSpPr>
          <p:cNvPr id="16" name="Kotak Teks 15">
            <a:extLst>
              <a:ext uri="{FF2B5EF4-FFF2-40B4-BE49-F238E27FC236}">
                <a16:creationId xmlns:a16="http://schemas.microsoft.com/office/drawing/2014/main" id="{4D4CA449-F1E4-4638-8BDD-90A6425AC806}"/>
              </a:ext>
            </a:extLst>
          </p:cNvPr>
          <p:cNvSpPr txBox="1"/>
          <p:nvPr/>
        </p:nvSpPr>
        <p:spPr>
          <a:xfrm>
            <a:off x="3654986" y="1590170"/>
            <a:ext cx="1765355" cy="369332"/>
          </a:xfrm>
          <a:prstGeom prst="rect">
            <a:avLst/>
          </a:prstGeom>
          <a:solidFill>
            <a:schemeClr val="accent6">
              <a:lumMod val="40000"/>
              <a:lumOff val="60000"/>
            </a:schemeClr>
          </a:solidFill>
          <a:ln w="12700">
            <a:solidFill>
              <a:schemeClr val="tx1"/>
            </a:solidFill>
          </a:ln>
        </p:spPr>
        <p:txBody>
          <a:bodyPr wrap="none" rtlCol="0">
            <a:spAutoFit/>
          </a:bodyPr>
          <a:lstStyle/>
          <a:p>
            <a:r>
              <a:rPr lang="en-US" b="1" dirty="0"/>
              <a:t>METHODS/DATA</a:t>
            </a:r>
            <a:endParaRPr lang="en-ID" b="1" dirty="0"/>
          </a:p>
        </p:txBody>
      </p:sp>
      <p:sp>
        <p:nvSpPr>
          <p:cNvPr id="17" name="Kotak Teks 16">
            <a:extLst>
              <a:ext uri="{FF2B5EF4-FFF2-40B4-BE49-F238E27FC236}">
                <a16:creationId xmlns:a16="http://schemas.microsoft.com/office/drawing/2014/main" id="{F6117458-FCF3-40C0-97BD-3FA12510A454}"/>
              </a:ext>
            </a:extLst>
          </p:cNvPr>
          <p:cNvSpPr txBox="1"/>
          <p:nvPr/>
        </p:nvSpPr>
        <p:spPr>
          <a:xfrm>
            <a:off x="7042382" y="1627903"/>
            <a:ext cx="986680" cy="369332"/>
          </a:xfrm>
          <a:prstGeom prst="rect">
            <a:avLst/>
          </a:prstGeom>
          <a:solidFill>
            <a:schemeClr val="accent6">
              <a:lumMod val="40000"/>
              <a:lumOff val="60000"/>
            </a:schemeClr>
          </a:solidFill>
          <a:ln w="12700">
            <a:solidFill>
              <a:schemeClr val="tx1"/>
            </a:solidFill>
          </a:ln>
        </p:spPr>
        <p:txBody>
          <a:bodyPr wrap="none" rtlCol="0">
            <a:spAutoFit/>
          </a:bodyPr>
          <a:lstStyle/>
          <a:p>
            <a:r>
              <a:rPr lang="en-US" b="1" dirty="0"/>
              <a:t>RESULTS</a:t>
            </a:r>
            <a:endParaRPr lang="en-ID" b="1" dirty="0"/>
          </a:p>
        </p:txBody>
      </p:sp>
      <p:sp>
        <p:nvSpPr>
          <p:cNvPr id="18" name="Kotak Teks 17">
            <a:extLst>
              <a:ext uri="{FF2B5EF4-FFF2-40B4-BE49-F238E27FC236}">
                <a16:creationId xmlns:a16="http://schemas.microsoft.com/office/drawing/2014/main" id="{C7C40E4E-610B-49FD-B6F1-97134CA462EC}"/>
              </a:ext>
            </a:extLst>
          </p:cNvPr>
          <p:cNvSpPr txBox="1"/>
          <p:nvPr/>
        </p:nvSpPr>
        <p:spPr>
          <a:xfrm>
            <a:off x="9651103" y="1610036"/>
            <a:ext cx="1454950" cy="369332"/>
          </a:xfrm>
          <a:prstGeom prst="rect">
            <a:avLst/>
          </a:prstGeom>
          <a:solidFill>
            <a:schemeClr val="accent6">
              <a:lumMod val="40000"/>
              <a:lumOff val="60000"/>
            </a:schemeClr>
          </a:solidFill>
          <a:ln w="12700">
            <a:solidFill>
              <a:schemeClr val="tx1"/>
            </a:solidFill>
          </a:ln>
        </p:spPr>
        <p:txBody>
          <a:bodyPr wrap="none" rtlCol="0">
            <a:spAutoFit/>
          </a:bodyPr>
          <a:lstStyle/>
          <a:p>
            <a:r>
              <a:rPr lang="en-US" b="1" dirty="0"/>
              <a:t>CONCLUSION</a:t>
            </a:r>
            <a:endParaRPr lang="en-ID" b="1" dirty="0"/>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28331</TotalTime>
  <Words>288</Words>
  <Application>Microsoft Office PowerPoint</Application>
  <PresentationFormat>Layar Lebar</PresentationFormat>
  <Paragraphs>12</Paragraphs>
  <Slides>1</Slides>
  <Notes>0</Notes>
  <HiddenSlides>0</HiddenSlides>
  <MMClips>0</MMClips>
  <ScaleCrop>false</ScaleCrop>
  <HeadingPairs>
    <vt:vector size="6" baseType="variant">
      <vt:variant>
        <vt:lpstr>Font Dipakai</vt:lpstr>
      </vt:variant>
      <vt:variant>
        <vt:i4>4</vt:i4>
      </vt:variant>
      <vt:variant>
        <vt:lpstr>Tema</vt:lpstr>
      </vt:variant>
      <vt:variant>
        <vt:i4>1</vt:i4>
      </vt:variant>
      <vt:variant>
        <vt:lpstr>Judul Slide</vt:lpstr>
      </vt:variant>
      <vt:variant>
        <vt:i4>1</vt:i4>
      </vt:variant>
    </vt:vector>
  </HeadingPairs>
  <TitlesOfParts>
    <vt:vector size="6" baseType="lpstr">
      <vt:lpstr>Arial</vt:lpstr>
      <vt:lpstr>Calibri</vt:lpstr>
      <vt:lpstr>Calibri Light</vt:lpstr>
      <vt:lpstr>Times New Roman</vt:lpstr>
      <vt:lpstr>Office Theme</vt:lpstr>
      <vt:lpstr>Presentasi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Gatot Suhariyono</cp:lastModifiedBy>
  <cp:revision>27</cp:revision>
  <dcterms:created xsi:type="dcterms:W3CDTF">2023-04-18T13:25:54Z</dcterms:created>
  <dcterms:modified xsi:type="dcterms:W3CDTF">2023-06-10T02:43:43Z</dcterms:modified>
</cp:coreProperties>
</file>