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0" r:id="rId2"/>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emplate" id="{D3474E28-4AA6-E748-B496-81F08868819A}">
          <p14:sldIdLst>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8"/>
    <p:restoredTop sz="67247"/>
  </p:normalViewPr>
  <p:slideViewPr>
    <p:cSldViewPr snapToGrid="0">
      <p:cViewPr varScale="1">
        <p:scale>
          <a:sx n="109" d="100"/>
          <a:sy n="109" d="100"/>
        </p:scale>
        <p:origin x="12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E954F8-F0C0-DE45-9017-09752DB16248}" type="datetimeFigureOut">
              <a:rPr lang="en-US" smtClean="0"/>
              <a:t>5/8/23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93CFB1-A706-FE42-957D-779DB07FE6B9}" type="slidenum">
              <a:rPr lang="en-US" smtClean="0"/>
              <a:t>‹#›</a:t>
            </a:fld>
            <a:endParaRPr lang="en-US"/>
          </a:p>
        </p:txBody>
      </p:sp>
    </p:spTree>
    <p:extLst>
      <p:ext uri="{BB962C8B-B14F-4D97-AF65-F5344CB8AC3E}">
        <p14:creationId xmlns:p14="http://schemas.microsoft.com/office/powerpoint/2010/main" val="4002809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talk, we explore the latest developments in data science and machine learning for atmospheric and geosciences. We begin by discussing the advantages of using local models to predict global behavior. We see that small perturbations in source location can result in very different plumes, and local models provide detailed information on regional gas release dispersion. </a:t>
            </a:r>
          </a:p>
          <a:p>
            <a:endParaRPr lang="en-US" dirty="0"/>
          </a:p>
          <a:p>
            <a:r>
              <a:rPr lang="en-US" dirty="0"/>
              <a:t>We discuss the use of deep autoencoder-based algorithms to learn local scale physics by observing images. Instead of training models using physical quantities, we use images, or pixel information. We present a three-dimensional temporal  </a:t>
            </a:r>
            <a:r>
              <a:rPr lang="en-US" dirty="0" err="1"/>
              <a:t>Unet</a:t>
            </a:r>
            <a:r>
              <a:rPr lang="en-US" dirty="0"/>
              <a:t> CNN Autoencoder-based model. The models capture plume location accurately, but we are working in improving it performance on predicting magnitudes. We identify next steps for improvement, including finding the optimal time step, using better machine learning architectures, optimizing the model size and super-resolution.</a:t>
            </a:r>
          </a:p>
        </p:txBody>
      </p:sp>
      <p:sp>
        <p:nvSpPr>
          <p:cNvPr id="4" name="Slide Number Placeholder 3"/>
          <p:cNvSpPr>
            <a:spLocks noGrp="1"/>
          </p:cNvSpPr>
          <p:nvPr>
            <p:ph type="sldNum" sz="quarter" idx="5"/>
          </p:nvPr>
        </p:nvSpPr>
        <p:spPr/>
        <p:txBody>
          <a:bodyPr/>
          <a:lstStyle/>
          <a:p>
            <a:fld id="{9893CFB1-A706-FE42-957D-779DB07FE6B9}" type="slidenum">
              <a:rPr lang="en-US" smtClean="0"/>
              <a:t>1</a:t>
            </a:fld>
            <a:endParaRPr lang="en-US"/>
          </a:p>
        </p:txBody>
      </p:sp>
    </p:spTree>
    <p:extLst>
      <p:ext uri="{BB962C8B-B14F-4D97-AF65-F5344CB8AC3E}">
        <p14:creationId xmlns:p14="http://schemas.microsoft.com/office/powerpoint/2010/main" val="118246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5/8/23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5/8/23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5/8/23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5/8/23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5/8/23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5/8/23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5/8/23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5/8/23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5/8/23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5/8/23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5/8/23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423B4A-9E1C-7EE6-E517-84DB7876326F}"/>
              </a:ext>
            </a:extLst>
          </p:cNvPr>
          <p:cNvPicPr>
            <a:picLocks noChangeAspect="1"/>
          </p:cNvPicPr>
          <p:nvPr userDrawn="1"/>
        </p:nvPicPr>
        <p:blipFill>
          <a:blip r:embed="rId14"/>
          <a:stretch>
            <a:fillRect/>
          </a:stretch>
        </p:blipFill>
        <p:spPr>
          <a:xfrm>
            <a:off x="10744200" y="234950"/>
            <a:ext cx="1229360" cy="572043"/>
          </a:xfrm>
          <a:prstGeom prst="rect">
            <a:avLst/>
          </a:prstGeom>
        </p:spPr>
      </p:pic>
      <p:grpSp>
        <p:nvGrpSpPr>
          <p:cNvPr id="4" name="Group 4">
            <a:extLst>
              <a:ext uri="{FF2B5EF4-FFF2-40B4-BE49-F238E27FC236}">
                <a16:creationId xmlns:a16="http://schemas.microsoft.com/office/drawing/2014/main" id="{CB8FB5A9-D095-10B6-ECB1-1AFF222B0DB2}"/>
              </a:ext>
            </a:extLst>
          </p:cNvPr>
          <p:cNvGrpSpPr>
            <a:grpSpLocks noChangeAspect="1"/>
          </p:cNvGrpSpPr>
          <p:nvPr userDrawn="1"/>
        </p:nvGrpSpPr>
        <p:grpSpPr bwMode="auto">
          <a:xfrm>
            <a:off x="10818813" y="806450"/>
            <a:ext cx="1079500" cy="250825"/>
            <a:chOff x="6815" y="508"/>
            <a:chExt cx="680" cy="158"/>
          </a:xfrm>
        </p:grpSpPr>
        <p:sp>
          <p:nvSpPr>
            <p:cNvPr id="5" name="AutoShape 3">
              <a:extLst>
                <a:ext uri="{FF2B5EF4-FFF2-40B4-BE49-F238E27FC236}">
                  <a16:creationId xmlns:a16="http://schemas.microsoft.com/office/drawing/2014/main" id="{0DD4725B-D409-8E89-1D7D-4758483EB3F9}"/>
                </a:ext>
              </a:extLst>
            </p:cNvPr>
            <p:cNvSpPr>
              <a:spLocks noChangeAspect="1" noChangeArrowheads="1" noTextEdit="1"/>
            </p:cNvSpPr>
            <p:nvPr userDrawn="1"/>
          </p:nvSpPr>
          <p:spPr bwMode="auto">
            <a:xfrm>
              <a:off x="6815" y="508"/>
              <a:ext cx="68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Freeform 5">
              <a:extLst>
                <a:ext uri="{FF2B5EF4-FFF2-40B4-BE49-F238E27FC236}">
                  <a16:creationId xmlns:a16="http://schemas.microsoft.com/office/drawing/2014/main" id="{91F6CFC0-660C-9E31-FA74-55E6BB70F403}"/>
                </a:ext>
              </a:extLst>
            </p:cNvPr>
            <p:cNvSpPr>
              <a:spLocks/>
            </p:cNvSpPr>
            <p:nvPr userDrawn="1"/>
          </p:nvSpPr>
          <p:spPr bwMode="auto">
            <a:xfrm>
              <a:off x="6822" y="513"/>
              <a:ext cx="669" cy="149"/>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 name="Freeform 6">
              <a:extLst>
                <a:ext uri="{FF2B5EF4-FFF2-40B4-BE49-F238E27FC236}">
                  <a16:creationId xmlns:a16="http://schemas.microsoft.com/office/drawing/2014/main" id="{9BEA4DB1-6F10-0277-07CB-62EEA74BBF97}"/>
                </a:ext>
              </a:extLst>
            </p:cNvPr>
            <p:cNvSpPr>
              <a:spLocks noEditPoints="1"/>
            </p:cNvSpPr>
            <p:nvPr userDrawn="1"/>
          </p:nvSpPr>
          <p:spPr bwMode="auto">
            <a:xfrm>
              <a:off x="6815" y="506"/>
              <a:ext cx="683" cy="163"/>
            </a:xfrm>
            <a:custGeom>
              <a:avLst/>
              <a:gdLst>
                <a:gd name="T0" fmla="*/ 1786 w 1889"/>
                <a:gd name="T1" fmla="*/ 0 h 435"/>
                <a:gd name="T2" fmla="*/ 1786 w 1889"/>
                <a:gd name="T3" fmla="*/ 0 h 435"/>
                <a:gd name="T4" fmla="*/ 103 w 1889"/>
                <a:gd name="T5" fmla="*/ 0 h 435"/>
                <a:gd name="T6" fmla="*/ 0 w 1889"/>
                <a:gd name="T7" fmla="*/ 102 h 435"/>
                <a:gd name="T8" fmla="*/ 0 w 1889"/>
                <a:gd name="T9" fmla="*/ 332 h 435"/>
                <a:gd name="T10" fmla="*/ 103 w 1889"/>
                <a:gd name="T11" fmla="*/ 435 h 435"/>
                <a:gd name="T12" fmla="*/ 1786 w 1889"/>
                <a:gd name="T13" fmla="*/ 435 h 435"/>
                <a:gd name="T14" fmla="*/ 1889 w 1889"/>
                <a:gd name="T15" fmla="*/ 332 h 435"/>
                <a:gd name="T16" fmla="*/ 1889 w 1889"/>
                <a:gd name="T17" fmla="*/ 102 h 435"/>
                <a:gd name="T18" fmla="*/ 1786 w 1889"/>
                <a:gd name="T19" fmla="*/ 0 h 435"/>
                <a:gd name="T20" fmla="*/ 1786 w 1889"/>
                <a:gd name="T21" fmla="*/ 39 h 435"/>
                <a:gd name="T22" fmla="*/ 1786 w 1889"/>
                <a:gd name="T23" fmla="*/ 39 h 435"/>
                <a:gd name="T24" fmla="*/ 1849 w 1889"/>
                <a:gd name="T25" fmla="*/ 102 h 435"/>
                <a:gd name="T26" fmla="*/ 1849 w 1889"/>
                <a:gd name="T27" fmla="*/ 332 h 435"/>
                <a:gd name="T28" fmla="*/ 1786 w 1889"/>
                <a:gd name="T29" fmla="*/ 395 h 435"/>
                <a:gd name="T30" fmla="*/ 103 w 1889"/>
                <a:gd name="T31" fmla="*/ 395 h 435"/>
                <a:gd name="T32" fmla="*/ 39 w 1889"/>
                <a:gd name="T33" fmla="*/ 332 h 435"/>
                <a:gd name="T34" fmla="*/ 39 w 1889"/>
                <a:gd name="T35" fmla="*/ 102 h 435"/>
                <a:gd name="T36" fmla="*/ 103 w 1889"/>
                <a:gd name="T37" fmla="*/ 39 h 435"/>
                <a:gd name="T38" fmla="*/ 1786 w 1889"/>
                <a:gd name="T39" fmla="*/ 3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5">
                  <a:moveTo>
                    <a:pt x="1786" y="0"/>
                  </a:moveTo>
                  <a:lnTo>
                    <a:pt x="1786" y="0"/>
                  </a:lnTo>
                  <a:lnTo>
                    <a:pt x="103" y="0"/>
                  </a:lnTo>
                  <a:cubicBezTo>
                    <a:pt x="46" y="0"/>
                    <a:pt x="0" y="45"/>
                    <a:pt x="0" y="102"/>
                  </a:cubicBezTo>
                  <a:lnTo>
                    <a:pt x="0" y="332"/>
                  </a:lnTo>
                  <a:cubicBezTo>
                    <a:pt x="0" y="389"/>
                    <a:pt x="46" y="435"/>
                    <a:pt x="103" y="435"/>
                  </a:cubicBezTo>
                  <a:lnTo>
                    <a:pt x="1786" y="435"/>
                  </a:lnTo>
                  <a:cubicBezTo>
                    <a:pt x="1843" y="435"/>
                    <a:pt x="1889" y="389"/>
                    <a:pt x="1889" y="332"/>
                  </a:cubicBezTo>
                  <a:lnTo>
                    <a:pt x="1889" y="102"/>
                  </a:lnTo>
                  <a:cubicBezTo>
                    <a:pt x="1889" y="45"/>
                    <a:pt x="1843" y="0"/>
                    <a:pt x="1786" y="0"/>
                  </a:cubicBezTo>
                  <a:close/>
                  <a:moveTo>
                    <a:pt x="1786" y="39"/>
                  </a:moveTo>
                  <a:lnTo>
                    <a:pt x="1786" y="39"/>
                  </a:lnTo>
                  <a:cubicBezTo>
                    <a:pt x="1821" y="39"/>
                    <a:pt x="1849" y="67"/>
                    <a:pt x="1849" y="102"/>
                  </a:cubicBezTo>
                  <a:lnTo>
                    <a:pt x="1849" y="332"/>
                  </a:lnTo>
                  <a:cubicBezTo>
                    <a:pt x="1849" y="367"/>
                    <a:pt x="1821" y="395"/>
                    <a:pt x="1786" y="395"/>
                  </a:cubicBezTo>
                  <a:lnTo>
                    <a:pt x="103" y="395"/>
                  </a:lnTo>
                  <a:cubicBezTo>
                    <a:pt x="68" y="395"/>
                    <a:pt x="39" y="367"/>
                    <a:pt x="39" y="332"/>
                  </a:cubicBezTo>
                  <a:lnTo>
                    <a:pt x="39" y="102"/>
                  </a:lnTo>
                  <a:cubicBezTo>
                    <a:pt x="39" y="67"/>
                    <a:pt x="68" y="39"/>
                    <a:pt x="103" y="39"/>
                  </a:cubicBezTo>
                  <a:lnTo>
                    <a:pt x="1786"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51AB4DC-58D5-C4A4-6BF9-8102961E9BDB}"/>
              </a:ext>
            </a:extLst>
          </p:cNvPr>
          <p:cNvSpPr txBox="1">
            <a:spLocks/>
          </p:cNvSpPr>
          <p:nvPr/>
        </p:nvSpPr>
        <p:spPr>
          <a:xfrm>
            <a:off x="10841064" y="825623"/>
            <a:ext cx="1069383" cy="24435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100" b="1" dirty="0">
                <a:solidFill>
                  <a:schemeClr val="bg1"/>
                </a:solidFill>
                <a:latin typeface="Arial" panose="020B0604020202020204" pitchFamily="34" charset="0"/>
                <a:cs typeface="Arial" panose="020B0604020202020204" pitchFamily="34" charset="0"/>
              </a:rPr>
              <a:t>P2.4-154</a:t>
            </a:r>
            <a:endParaRPr lang="en-AT" sz="32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5C76C91B-333D-CF33-4FE9-81CDD42E9314}"/>
              </a:ext>
            </a:extLst>
          </p:cNvPr>
          <p:cNvSpPr txBox="1"/>
          <p:nvPr/>
        </p:nvSpPr>
        <p:spPr>
          <a:xfrm>
            <a:off x="2061274" y="26169"/>
            <a:ext cx="8547316" cy="1107996"/>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Leveraging Local Scale Deep Autoencoder-based Models to Characterize Early Times of Global Atmospheric Transport</a:t>
            </a:r>
            <a:endParaRPr lang="en-AT" sz="1600"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Fernández-</a:t>
            </a:r>
            <a:r>
              <a:rPr lang="en-US" sz="1600" dirty="0" err="1">
                <a:solidFill>
                  <a:schemeClr val="bg1"/>
                </a:solidFill>
                <a:latin typeface="Arial" panose="020B0604020202020204" pitchFamily="34" charset="0"/>
                <a:cs typeface="Arial" panose="020B0604020202020204" pitchFamily="34" charset="0"/>
              </a:rPr>
              <a:t>Godino</a:t>
            </a:r>
            <a:r>
              <a:rPr lang="en-US" sz="1600" dirty="0">
                <a:solidFill>
                  <a:schemeClr val="bg1"/>
                </a:solidFill>
                <a:latin typeface="Arial" panose="020B0604020202020204" pitchFamily="34" charset="0"/>
                <a:cs typeface="Arial" panose="020B0604020202020204" pitchFamily="34" charset="0"/>
              </a:rPr>
              <a:t>, M. G.</a:t>
            </a:r>
            <a:r>
              <a:rPr lang="en-US" sz="1600" baseline="30000" dirty="0">
                <a:solidFill>
                  <a:schemeClr val="bg1"/>
                </a:solidFill>
                <a:latin typeface="Arial" panose="020B0604020202020204" pitchFamily="34" charset="0"/>
                <a:cs typeface="Arial" panose="020B0604020202020204" pitchFamily="34" charset="0"/>
              </a:rPr>
              <a:t>1</a:t>
            </a:r>
            <a:r>
              <a:rPr lang="en-US" sz="1600" dirty="0">
                <a:solidFill>
                  <a:schemeClr val="bg1"/>
                </a:solidFill>
                <a:latin typeface="Arial" panose="020B0604020202020204" pitchFamily="34" charset="0"/>
                <a:cs typeface="Arial" panose="020B0604020202020204" pitchFamily="34" charset="0"/>
              </a:rPr>
              <a:t>, Lucas, D. D.</a:t>
            </a:r>
            <a:r>
              <a:rPr lang="en-US" sz="1600" baseline="30000" dirty="0">
                <a:solidFill>
                  <a:schemeClr val="bg1"/>
                </a:solidFill>
                <a:latin typeface="Arial" panose="020B0604020202020204" pitchFamily="34" charset="0"/>
                <a:cs typeface="Arial" panose="020B0604020202020204" pitchFamily="34" charset="0"/>
              </a:rPr>
              <a:t> 1</a:t>
            </a:r>
            <a:r>
              <a:rPr lang="en-US" sz="1600" dirty="0">
                <a:solidFill>
                  <a:schemeClr val="bg1"/>
                </a:solidFill>
                <a:latin typeface="Arial" panose="020B0604020202020204" pitchFamily="34" charset="0"/>
                <a:cs typeface="Arial" panose="020B0604020202020204" pitchFamily="34" charset="0"/>
              </a:rPr>
              <a:t>, Chung, W. T.</a:t>
            </a:r>
            <a:r>
              <a:rPr lang="en-US" sz="1600" baseline="30000" dirty="0">
                <a:solidFill>
                  <a:schemeClr val="bg1"/>
                </a:solidFill>
                <a:latin typeface="Arial" panose="020B0604020202020204" pitchFamily="34" charset="0"/>
                <a:cs typeface="Arial" panose="020B0604020202020204" pitchFamily="34" charset="0"/>
              </a:rPr>
              <a:t>2</a:t>
            </a:r>
            <a:r>
              <a:rPr lang="en-US" sz="1600" dirty="0">
                <a:solidFill>
                  <a:schemeClr val="bg1"/>
                </a:solidFill>
                <a:latin typeface="Arial" panose="020B0604020202020204" pitchFamily="34" charset="0"/>
                <a:cs typeface="Arial" panose="020B0604020202020204" pitchFamily="34" charset="0"/>
              </a:rPr>
              <a:t>, </a:t>
            </a:r>
            <a:r>
              <a:rPr lang="en-US" sz="1600" dirty="0" err="1">
                <a:solidFill>
                  <a:schemeClr val="bg1"/>
                </a:solidFill>
                <a:latin typeface="Arial" panose="020B0604020202020204" pitchFamily="34" charset="0"/>
                <a:cs typeface="Arial" panose="020B0604020202020204" pitchFamily="34" charset="0"/>
              </a:rPr>
              <a:t>Glascoe</a:t>
            </a:r>
            <a:r>
              <a:rPr lang="en-US" sz="1600" dirty="0">
                <a:solidFill>
                  <a:schemeClr val="bg1"/>
                </a:solidFill>
                <a:latin typeface="Arial" panose="020B0604020202020204" pitchFamily="34" charset="0"/>
                <a:cs typeface="Arial" panose="020B0604020202020204" pitchFamily="34" charset="0"/>
              </a:rPr>
              <a:t>, L. G.</a:t>
            </a:r>
            <a:r>
              <a:rPr lang="en-US" sz="1600" baseline="30000" dirty="0">
                <a:solidFill>
                  <a:schemeClr val="bg1"/>
                </a:solidFill>
                <a:latin typeface="Arial" panose="020B0604020202020204" pitchFamily="34" charset="0"/>
                <a:cs typeface="Arial" panose="020B0604020202020204" pitchFamily="34" charset="0"/>
              </a:rPr>
              <a:t> 1</a:t>
            </a:r>
            <a:r>
              <a:rPr lang="en-US" sz="1600" dirty="0">
                <a:solidFill>
                  <a:schemeClr val="bg1"/>
                </a:solidFill>
                <a:latin typeface="Arial" panose="020B0604020202020204" pitchFamily="34" charset="0"/>
                <a:cs typeface="Arial" panose="020B0604020202020204" pitchFamily="34" charset="0"/>
              </a:rPr>
              <a:t>, and Myers, S. C.</a:t>
            </a:r>
            <a:r>
              <a:rPr lang="en-US" sz="1600" baseline="30000" dirty="0">
                <a:solidFill>
                  <a:schemeClr val="bg1"/>
                </a:solidFill>
                <a:latin typeface="Arial" panose="020B0604020202020204" pitchFamily="34" charset="0"/>
                <a:cs typeface="Arial" panose="020B0604020202020204" pitchFamily="34" charset="0"/>
              </a:rPr>
              <a:t> 1</a:t>
            </a:r>
          </a:p>
          <a:p>
            <a:pPr algn="ctr"/>
            <a:r>
              <a:rPr lang="en-US" sz="1400" baseline="30000" dirty="0">
                <a:solidFill>
                  <a:schemeClr val="bg1"/>
                </a:solidFill>
                <a:latin typeface="Arial" panose="020B0604020202020204" pitchFamily="34" charset="0"/>
                <a:cs typeface="Arial" panose="020B0604020202020204" pitchFamily="34" charset="0"/>
              </a:rPr>
              <a:t>1 </a:t>
            </a:r>
            <a:r>
              <a:rPr lang="en-US" sz="1400" dirty="0">
                <a:solidFill>
                  <a:schemeClr val="bg1"/>
                </a:solidFill>
                <a:latin typeface="Arial" panose="020B0604020202020204" pitchFamily="34" charset="0"/>
                <a:cs typeface="Arial" panose="020B0604020202020204" pitchFamily="34" charset="0"/>
              </a:rPr>
              <a:t>Lawrence Livermore National Laboratory, </a:t>
            </a:r>
            <a:r>
              <a:rPr lang="en-US" sz="1400" baseline="30000" dirty="0">
                <a:solidFill>
                  <a:schemeClr val="bg1"/>
                </a:solidFill>
                <a:latin typeface="Arial" panose="020B0604020202020204" pitchFamily="34" charset="0"/>
                <a:cs typeface="Arial" panose="020B0604020202020204" pitchFamily="34" charset="0"/>
              </a:rPr>
              <a:t>2 </a:t>
            </a:r>
            <a:r>
              <a:rPr lang="en-US" sz="1400" dirty="0">
                <a:solidFill>
                  <a:schemeClr val="bg1"/>
                </a:solidFill>
                <a:latin typeface="Arial" panose="020B0604020202020204" pitchFamily="34" charset="0"/>
                <a:cs typeface="Arial" panose="020B0604020202020204" pitchFamily="34" charset="0"/>
              </a:rPr>
              <a:t>Stanford University</a:t>
            </a:r>
          </a:p>
        </p:txBody>
      </p:sp>
      <p:sp>
        <p:nvSpPr>
          <p:cNvPr id="50" name="TextBox 49">
            <a:extLst>
              <a:ext uri="{FF2B5EF4-FFF2-40B4-BE49-F238E27FC236}">
                <a16:creationId xmlns:a16="http://schemas.microsoft.com/office/drawing/2014/main" id="{7C1C5C10-779B-F721-CF87-A4F866314E1D}"/>
              </a:ext>
            </a:extLst>
          </p:cNvPr>
          <p:cNvSpPr txBox="1"/>
          <p:nvPr/>
        </p:nvSpPr>
        <p:spPr>
          <a:xfrm rot="16200000">
            <a:off x="-1008148" y="5208085"/>
            <a:ext cx="2774727"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GLOBAL SCALE MODELS ~ 10</a:t>
            </a:r>
            <a:r>
              <a:rPr lang="en-US" sz="1200" baseline="30000" dirty="0">
                <a:latin typeface="Arial" panose="020B0604020202020204" pitchFamily="34" charset="0"/>
                <a:cs typeface="Arial" panose="020B0604020202020204" pitchFamily="34" charset="0"/>
              </a:rPr>
              <a:t>4</a:t>
            </a:r>
            <a:r>
              <a:rPr lang="en-US" sz="1200" dirty="0">
                <a:latin typeface="Arial" panose="020B0604020202020204" pitchFamily="34" charset="0"/>
                <a:cs typeface="Arial" panose="020B0604020202020204" pitchFamily="34" charset="0"/>
              </a:rPr>
              <a:t> km </a:t>
            </a:r>
            <a:endParaRPr lang="en-US" sz="1200" dirty="0"/>
          </a:p>
        </p:txBody>
      </p:sp>
      <p:grpSp>
        <p:nvGrpSpPr>
          <p:cNvPr id="2" name="Group 1">
            <a:extLst>
              <a:ext uri="{FF2B5EF4-FFF2-40B4-BE49-F238E27FC236}">
                <a16:creationId xmlns:a16="http://schemas.microsoft.com/office/drawing/2014/main" id="{8D016476-9691-51E7-9113-99F9A5FCB8AB}"/>
              </a:ext>
            </a:extLst>
          </p:cNvPr>
          <p:cNvGrpSpPr/>
          <p:nvPr/>
        </p:nvGrpSpPr>
        <p:grpSpPr>
          <a:xfrm>
            <a:off x="641029" y="4957437"/>
            <a:ext cx="3552782" cy="1789641"/>
            <a:chOff x="641029" y="4957437"/>
            <a:chExt cx="3552782" cy="1789641"/>
          </a:xfrm>
        </p:grpSpPr>
        <p:pic>
          <p:nvPicPr>
            <p:cNvPr id="51" name="Picture 50" descr="Diagram&#10;&#10;Description automatically generated">
              <a:extLst>
                <a:ext uri="{FF2B5EF4-FFF2-40B4-BE49-F238E27FC236}">
                  <a16:creationId xmlns:a16="http://schemas.microsoft.com/office/drawing/2014/main" id="{D39A36AB-C89E-BEF6-7661-1969B78AE34D}"/>
                </a:ext>
              </a:extLst>
            </p:cNvPr>
            <p:cNvPicPr>
              <a:picLocks noChangeAspect="1"/>
            </p:cNvPicPr>
            <p:nvPr/>
          </p:nvPicPr>
          <p:blipFill>
            <a:blip r:embed="rId3"/>
            <a:stretch>
              <a:fillRect/>
            </a:stretch>
          </p:blipFill>
          <p:spPr>
            <a:xfrm>
              <a:off x="2588937" y="5080917"/>
              <a:ext cx="1446498" cy="1188720"/>
            </a:xfrm>
            <a:prstGeom prst="rect">
              <a:avLst/>
            </a:prstGeom>
          </p:spPr>
        </p:pic>
        <p:pic>
          <p:nvPicPr>
            <p:cNvPr id="45" name="Picture 4" descr="How should one shelter from a nuclear explosion?">
              <a:extLst>
                <a:ext uri="{FF2B5EF4-FFF2-40B4-BE49-F238E27FC236}">
                  <a16:creationId xmlns:a16="http://schemas.microsoft.com/office/drawing/2014/main" id="{FEB879C4-A8F0-407E-2CB7-54761CC01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936" y="5023077"/>
              <a:ext cx="20574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a:extLst>
                <a:ext uri="{FF2B5EF4-FFF2-40B4-BE49-F238E27FC236}">
                  <a16:creationId xmlns:a16="http://schemas.microsoft.com/office/drawing/2014/main" id="{F6186878-0BC6-9FB4-F052-6F9F251663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6411" y="5832678"/>
              <a:ext cx="1899024" cy="91440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C69BA802-320D-8849-3D78-6540F8DD31AD}"/>
                </a:ext>
              </a:extLst>
            </p:cNvPr>
            <p:cNvSpPr txBox="1"/>
            <p:nvPr/>
          </p:nvSpPr>
          <p:spPr>
            <a:xfrm>
              <a:off x="641029" y="6401882"/>
              <a:ext cx="1112340" cy="189926"/>
            </a:xfrm>
            <a:prstGeom prst="rect">
              <a:avLst/>
            </a:prstGeom>
            <a:noFill/>
          </p:spPr>
          <p:txBody>
            <a:bodyPr wrap="square">
              <a:spAutoFit/>
            </a:bodyPr>
            <a:lstStyle/>
            <a:p>
              <a:r>
                <a:rPr lang="en-US" sz="600" dirty="0"/>
                <a:t>https://</a:t>
              </a:r>
              <a:r>
                <a:rPr lang="en-US" sz="600" dirty="0" err="1"/>
                <a:t>lexica.art</a:t>
              </a:r>
              <a:r>
                <a:rPr lang="en-US" sz="600" dirty="0"/>
                <a:t>/aperture</a:t>
              </a:r>
            </a:p>
          </p:txBody>
        </p:sp>
        <p:sp>
          <p:nvSpPr>
            <p:cNvPr id="53" name="TextBox 52">
              <a:extLst>
                <a:ext uri="{FF2B5EF4-FFF2-40B4-BE49-F238E27FC236}">
                  <a16:creationId xmlns:a16="http://schemas.microsoft.com/office/drawing/2014/main" id="{34E07DB3-B355-EA56-B4CC-CF2D97BD6E11}"/>
                </a:ext>
              </a:extLst>
            </p:cNvPr>
            <p:cNvSpPr txBox="1"/>
            <p:nvPr/>
          </p:nvSpPr>
          <p:spPr>
            <a:xfrm>
              <a:off x="2963249" y="4957437"/>
              <a:ext cx="1230562" cy="184666"/>
            </a:xfrm>
            <a:prstGeom prst="rect">
              <a:avLst/>
            </a:prstGeom>
            <a:noFill/>
          </p:spPr>
          <p:txBody>
            <a:bodyPr wrap="square">
              <a:spAutoFit/>
            </a:bodyPr>
            <a:lstStyle/>
            <a:p>
              <a:r>
                <a:rPr lang="en-US" sz="600" dirty="0"/>
                <a:t>De </a:t>
              </a:r>
              <a:r>
                <a:rPr lang="en-US" sz="600" dirty="0" err="1"/>
                <a:t>Meutter</a:t>
              </a:r>
              <a:r>
                <a:rPr lang="en-US" sz="600" dirty="0"/>
                <a:t> &amp; Hoffman, 2020 </a:t>
              </a:r>
            </a:p>
          </p:txBody>
        </p:sp>
      </p:grpSp>
      <p:sp>
        <p:nvSpPr>
          <p:cNvPr id="54" name="TextBox 53">
            <a:extLst>
              <a:ext uri="{FF2B5EF4-FFF2-40B4-BE49-F238E27FC236}">
                <a16:creationId xmlns:a16="http://schemas.microsoft.com/office/drawing/2014/main" id="{8F069326-3A18-4453-AC7F-03FEE4670C8E}"/>
              </a:ext>
            </a:extLst>
          </p:cNvPr>
          <p:cNvSpPr txBox="1"/>
          <p:nvPr/>
        </p:nvSpPr>
        <p:spPr>
          <a:xfrm>
            <a:off x="2046748" y="6705684"/>
            <a:ext cx="1160282" cy="184666"/>
          </a:xfrm>
          <a:prstGeom prst="rect">
            <a:avLst/>
          </a:prstGeom>
          <a:noFill/>
        </p:spPr>
        <p:txBody>
          <a:bodyPr wrap="square">
            <a:spAutoFit/>
          </a:bodyPr>
          <a:lstStyle/>
          <a:p>
            <a:r>
              <a:rPr lang="en-US" sz="600" dirty="0"/>
              <a:t>Fernández-</a:t>
            </a:r>
            <a:r>
              <a:rPr lang="en-US" sz="600" dirty="0" err="1"/>
              <a:t>Godino</a:t>
            </a:r>
            <a:r>
              <a:rPr lang="en-US" sz="600" dirty="0"/>
              <a:t> et al. 2022</a:t>
            </a:r>
          </a:p>
        </p:txBody>
      </p:sp>
      <p:sp>
        <p:nvSpPr>
          <p:cNvPr id="56" name="TextBox 55">
            <a:extLst>
              <a:ext uri="{FF2B5EF4-FFF2-40B4-BE49-F238E27FC236}">
                <a16:creationId xmlns:a16="http://schemas.microsoft.com/office/drawing/2014/main" id="{B087DDAA-968D-22E3-4CFD-0CCC02286218}"/>
              </a:ext>
            </a:extLst>
          </p:cNvPr>
          <p:cNvSpPr txBox="1"/>
          <p:nvPr/>
        </p:nvSpPr>
        <p:spPr>
          <a:xfrm>
            <a:off x="1491998" y="4596628"/>
            <a:ext cx="2314580" cy="369332"/>
          </a:xfrm>
          <a:prstGeom prst="rect">
            <a:avLst/>
          </a:prstGeom>
          <a:noFill/>
        </p:spPr>
        <p:txBody>
          <a:bodyPr wrap="square">
            <a:spAutoFit/>
          </a:bodyPr>
          <a:lstStyle/>
          <a:p>
            <a:pPr algn="ctr"/>
            <a:r>
              <a:rPr lang="en-US" dirty="0"/>
              <a:t>initial conditions </a:t>
            </a:r>
          </a:p>
        </p:txBody>
      </p:sp>
      <p:pic>
        <p:nvPicPr>
          <p:cNvPr id="57" name="Video_Stable_BelowGround_Decay_2.1e-5_0-1_cells_4_hours" descr="Video_Stable_BelowGround_Decay_2.1e-5_0-1_cells_4_hours">
            <a:hlinkClick r:id="" action="ppaction://media"/>
            <a:extLst>
              <a:ext uri="{FF2B5EF4-FFF2-40B4-BE49-F238E27FC236}">
                <a16:creationId xmlns:a16="http://schemas.microsoft.com/office/drawing/2014/main" id="{BFB4578F-96AE-9D68-8A8F-16648B7DADC0}"/>
              </a:ext>
            </a:extLst>
          </p:cNvPr>
          <p:cNvPicPr>
            <a:picLocks noChangeAspect="1"/>
          </p:cNvPicPr>
          <p:nvPr/>
        </p:nvPicPr>
        <p:blipFill rotWithShape="1">
          <a:blip r:embed="rId6"/>
          <a:srcRect t="9332" r="22190"/>
          <a:stretch/>
        </p:blipFill>
        <p:spPr>
          <a:xfrm>
            <a:off x="320309" y="1095868"/>
            <a:ext cx="3467421" cy="3030279"/>
          </a:xfrm>
          <a:prstGeom prst="rect">
            <a:avLst/>
          </a:prstGeom>
        </p:spPr>
      </p:pic>
      <p:sp>
        <p:nvSpPr>
          <p:cNvPr id="58" name="Rectangle 57">
            <a:extLst>
              <a:ext uri="{FF2B5EF4-FFF2-40B4-BE49-F238E27FC236}">
                <a16:creationId xmlns:a16="http://schemas.microsoft.com/office/drawing/2014/main" id="{6777C3EA-3E92-5E2E-7884-A5017244F358}"/>
              </a:ext>
            </a:extLst>
          </p:cNvPr>
          <p:cNvSpPr/>
          <p:nvPr/>
        </p:nvSpPr>
        <p:spPr bwMode="auto">
          <a:xfrm>
            <a:off x="1107119" y="2467468"/>
            <a:ext cx="1287745" cy="1254642"/>
          </a:xfrm>
          <a:prstGeom prst="rect">
            <a:avLst/>
          </a:prstGeom>
          <a:noFill/>
          <a:ln w="38100">
            <a:solidFill>
              <a:schemeClr val="accent6"/>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endParaRPr>
          </a:p>
        </p:txBody>
      </p:sp>
      <p:sp>
        <p:nvSpPr>
          <p:cNvPr id="59" name="TextBox 58">
            <a:extLst>
              <a:ext uri="{FF2B5EF4-FFF2-40B4-BE49-F238E27FC236}">
                <a16:creationId xmlns:a16="http://schemas.microsoft.com/office/drawing/2014/main" id="{DAB759F0-34A0-7EEE-F8CF-7310F3DCE4A0}"/>
              </a:ext>
            </a:extLst>
          </p:cNvPr>
          <p:cNvSpPr txBox="1"/>
          <p:nvPr/>
        </p:nvSpPr>
        <p:spPr>
          <a:xfrm>
            <a:off x="1603814" y="2910123"/>
            <a:ext cx="596638" cy="369332"/>
          </a:xfrm>
          <a:prstGeom prst="rect">
            <a:avLst/>
          </a:prstGeom>
          <a:noFill/>
          <a:ln>
            <a:noFill/>
          </a:ln>
        </p:spPr>
        <p:txBody>
          <a:bodyPr wrap="square" rtlCol="0">
            <a:spAutoFit/>
          </a:bodyPr>
          <a:lstStyle/>
          <a:p>
            <a:r>
              <a:rPr lang="en-US" dirty="0">
                <a:solidFill>
                  <a:schemeClr val="accent6"/>
                </a:solidFill>
              </a:rPr>
              <a:t>x</a:t>
            </a:r>
          </a:p>
        </p:txBody>
      </p:sp>
      <p:sp>
        <p:nvSpPr>
          <p:cNvPr id="60" name="Rectangle 59">
            <a:extLst>
              <a:ext uri="{FF2B5EF4-FFF2-40B4-BE49-F238E27FC236}">
                <a16:creationId xmlns:a16="http://schemas.microsoft.com/office/drawing/2014/main" id="{F940D124-A327-AE32-0161-323F8F175387}"/>
              </a:ext>
            </a:extLst>
          </p:cNvPr>
          <p:cNvSpPr/>
          <p:nvPr/>
        </p:nvSpPr>
        <p:spPr bwMode="auto">
          <a:xfrm>
            <a:off x="2089429" y="1860008"/>
            <a:ext cx="1287745" cy="1254642"/>
          </a:xfrm>
          <a:prstGeom prst="rect">
            <a:avLst/>
          </a:prstGeom>
          <a:noFill/>
          <a:ln w="38100">
            <a:solidFill>
              <a:srgbClr val="FF0000"/>
            </a:solidFill>
            <a:headEnd/>
            <a:tailEnd/>
          </a:ln>
        </p:spPr>
        <p:style>
          <a:lnRef idx="1">
            <a:schemeClr val="accent1"/>
          </a:lnRef>
          <a:fillRef idx="2">
            <a:schemeClr val="accent1"/>
          </a:fillRef>
          <a:effectRef idx="1">
            <a:schemeClr val="accent1"/>
          </a:effectRef>
          <a:fontRef idx="minor">
            <a:schemeClr val="dk1"/>
          </a:fontRef>
        </p:style>
        <p:txBody>
          <a:bodyPr rtlCol="0" anchor="b">
            <a:prstTxWarp prst="textNoShape">
              <a:avLst/>
            </a:prstTxWarp>
          </a:bodyPr>
          <a:lstStyle/>
          <a:p>
            <a:pPr algn="ctr">
              <a:spcBef>
                <a:spcPct val="0"/>
              </a:spcBef>
            </a:pPr>
            <a:endParaRPr lang="en-US" sz="1600" dirty="0">
              <a:solidFill>
                <a:srgbClr val="000000"/>
              </a:solidFill>
              <a:highlight>
                <a:srgbClr val="FF0000"/>
              </a:highlight>
            </a:endParaRPr>
          </a:p>
        </p:txBody>
      </p:sp>
      <p:sp>
        <p:nvSpPr>
          <p:cNvPr id="61" name="TextBox 60">
            <a:extLst>
              <a:ext uri="{FF2B5EF4-FFF2-40B4-BE49-F238E27FC236}">
                <a16:creationId xmlns:a16="http://schemas.microsoft.com/office/drawing/2014/main" id="{9EE3E352-CE69-F7F6-AA37-2EEE5140C462}"/>
              </a:ext>
            </a:extLst>
          </p:cNvPr>
          <p:cNvSpPr txBox="1"/>
          <p:nvPr/>
        </p:nvSpPr>
        <p:spPr>
          <a:xfrm>
            <a:off x="2624547" y="2297347"/>
            <a:ext cx="284052" cy="369332"/>
          </a:xfrm>
          <a:prstGeom prst="rect">
            <a:avLst/>
          </a:prstGeom>
          <a:noFill/>
        </p:spPr>
        <p:txBody>
          <a:bodyPr wrap="none" rtlCol="0">
            <a:spAutoFit/>
          </a:bodyPr>
          <a:lstStyle/>
          <a:p>
            <a:r>
              <a:rPr lang="en-US" dirty="0">
                <a:solidFill>
                  <a:srgbClr val="FF0000"/>
                </a:solidFill>
              </a:rPr>
              <a:t>x</a:t>
            </a: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913859B0-4051-FDDB-01E1-20849B5B1C83}"/>
                  </a:ext>
                </a:extLst>
              </p:cNvPr>
              <p:cNvSpPr txBox="1"/>
              <p:nvPr/>
            </p:nvSpPr>
            <p:spPr>
              <a:xfrm>
                <a:off x="2156734" y="3832371"/>
                <a:ext cx="56547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𝑥</m:t>
                      </m:r>
                      <m:r>
                        <a:rPr lang="en-US" sz="1200" i="1" dirty="0" smtClean="0">
                          <a:latin typeface="Cambria Math" panose="02040503050406030204" pitchFamily="18" charset="0"/>
                        </a:rPr>
                        <m:t>(</m:t>
                      </m:r>
                      <m:r>
                        <a:rPr lang="en-US" sz="1200" i="1" dirty="0" smtClean="0">
                          <a:latin typeface="Cambria Math" panose="02040503050406030204" pitchFamily="18" charset="0"/>
                        </a:rPr>
                        <m:t>𝑚</m:t>
                      </m:r>
                      <m:r>
                        <a:rPr lang="en-US" sz="1200" i="1" dirty="0" smtClean="0">
                          <a:latin typeface="Cambria Math" panose="02040503050406030204" pitchFamily="18" charset="0"/>
                        </a:rPr>
                        <m:t>)</m:t>
                      </m:r>
                    </m:oMath>
                  </m:oMathPara>
                </a14:m>
                <a:endParaRPr lang="en-US" sz="1200" dirty="0"/>
              </a:p>
            </p:txBody>
          </p:sp>
        </mc:Choice>
        <mc:Fallback xmlns="">
          <p:sp>
            <p:nvSpPr>
              <p:cNvPr id="62" name="TextBox 61">
                <a:extLst>
                  <a:ext uri="{FF2B5EF4-FFF2-40B4-BE49-F238E27FC236}">
                    <a16:creationId xmlns:a16="http://schemas.microsoft.com/office/drawing/2014/main" id="{913859B0-4051-FDDB-01E1-20849B5B1C83}"/>
                  </a:ext>
                </a:extLst>
              </p:cNvPr>
              <p:cNvSpPr txBox="1">
                <a:spLocks noRot="1" noChangeAspect="1" noMove="1" noResize="1" noEditPoints="1" noAdjustHandles="1" noChangeArrowheads="1" noChangeShapeType="1" noTextEdit="1"/>
              </p:cNvSpPr>
              <p:nvPr/>
            </p:nvSpPr>
            <p:spPr>
              <a:xfrm>
                <a:off x="2156734" y="3832371"/>
                <a:ext cx="565475" cy="276999"/>
              </a:xfrm>
              <a:prstGeom prst="rect">
                <a:avLst/>
              </a:prstGeom>
              <a:blipFill>
                <a:blip r:embed="rId7"/>
                <a:stretch>
                  <a:fillRect b="-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4074BCAF-3A0A-5FFB-8BC1-E2D639E24304}"/>
                  </a:ext>
                </a:extLst>
              </p:cNvPr>
              <p:cNvSpPr txBox="1"/>
              <p:nvPr/>
            </p:nvSpPr>
            <p:spPr>
              <a:xfrm rot="16200000">
                <a:off x="593320" y="2328968"/>
                <a:ext cx="56823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i="1" dirty="0" smtClean="0">
                          <a:latin typeface="Cambria Math" panose="02040503050406030204" pitchFamily="18" charset="0"/>
                        </a:rPr>
                        <m:t>𝑦</m:t>
                      </m:r>
                      <m:r>
                        <a:rPr lang="en-US" sz="1200" i="1" dirty="0" smtClean="0">
                          <a:latin typeface="Cambria Math" panose="02040503050406030204" pitchFamily="18" charset="0"/>
                        </a:rPr>
                        <m:t>(</m:t>
                      </m:r>
                      <m:r>
                        <a:rPr lang="en-US" sz="1200" i="1" dirty="0" smtClean="0">
                          <a:latin typeface="Cambria Math" panose="02040503050406030204" pitchFamily="18" charset="0"/>
                        </a:rPr>
                        <m:t>𝑚</m:t>
                      </m:r>
                      <m:r>
                        <a:rPr lang="en-US" sz="1200" i="1" dirty="0" smtClean="0">
                          <a:latin typeface="Cambria Math" panose="02040503050406030204" pitchFamily="18" charset="0"/>
                        </a:rPr>
                        <m:t>)</m:t>
                      </m:r>
                    </m:oMath>
                  </m:oMathPara>
                </a14:m>
                <a:endParaRPr lang="en-US" sz="1200" dirty="0"/>
              </a:p>
            </p:txBody>
          </p:sp>
        </mc:Choice>
        <mc:Fallback xmlns="">
          <p:sp>
            <p:nvSpPr>
              <p:cNvPr id="63" name="TextBox 62">
                <a:extLst>
                  <a:ext uri="{FF2B5EF4-FFF2-40B4-BE49-F238E27FC236}">
                    <a16:creationId xmlns:a16="http://schemas.microsoft.com/office/drawing/2014/main" id="{4074BCAF-3A0A-5FFB-8BC1-E2D639E24304}"/>
                  </a:ext>
                </a:extLst>
              </p:cNvPr>
              <p:cNvSpPr txBox="1">
                <a:spLocks noRot="1" noChangeAspect="1" noMove="1" noResize="1" noEditPoints="1" noAdjustHandles="1" noChangeArrowheads="1" noChangeShapeType="1" noTextEdit="1"/>
              </p:cNvSpPr>
              <p:nvPr/>
            </p:nvSpPr>
            <p:spPr>
              <a:xfrm rot="16200000">
                <a:off x="593320" y="2328968"/>
                <a:ext cx="568232" cy="276999"/>
              </a:xfrm>
              <a:prstGeom prst="rect">
                <a:avLst/>
              </a:prstGeom>
              <a:blipFill>
                <a:blip r:embed="rId8"/>
                <a:stretch>
                  <a:fillRect r="-4348"/>
                </a:stretch>
              </a:blipFill>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BF901FE8-83DF-999B-1D4C-77A0145B96DE}"/>
              </a:ext>
            </a:extLst>
          </p:cNvPr>
          <p:cNvCxnSpPr>
            <a:cxnSpLocks/>
          </p:cNvCxnSpPr>
          <p:nvPr/>
        </p:nvCxnSpPr>
        <p:spPr>
          <a:xfrm>
            <a:off x="1107119" y="1173944"/>
            <a:ext cx="46622" cy="295438"/>
          </a:xfrm>
          <a:prstGeom prst="straightConnector1">
            <a:avLst/>
          </a:prstGeom>
          <a:ln w="28575" cmpd="sng">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F7A12C1F-B72A-307A-6863-09866AE23611}"/>
              </a:ext>
            </a:extLst>
          </p:cNvPr>
          <p:cNvSpPr txBox="1"/>
          <p:nvPr/>
        </p:nvSpPr>
        <p:spPr>
          <a:xfrm>
            <a:off x="3338783" y="1195736"/>
            <a:ext cx="1174758" cy="461665"/>
          </a:xfrm>
          <a:prstGeom prst="rect">
            <a:avLst/>
          </a:prstGeom>
          <a:solidFill>
            <a:schemeClr val="bg1"/>
          </a:solidFill>
        </p:spPr>
        <p:txBody>
          <a:bodyPr wrap="square" rtlCol="0">
            <a:spAutoFit/>
          </a:bodyPr>
          <a:lstStyle/>
          <a:p>
            <a:pPr algn="ctr"/>
            <a:r>
              <a:rPr lang="en-US" sz="1200" dirty="0">
                <a:solidFill>
                  <a:srgbClr val="002060"/>
                </a:solidFill>
              </a:rPr>
              <a:t>Wind speed direction fixed</a:t>
            </a:r>
          </a:p>
        </p:txBody>
      </p:sp>
      <p:sp>
        <p:nvSpPr>
          <p:cNvPr id="66" name="TextBox 65">
            <a:extLst>
              <a:ext uri="{FF2B5EF4-FFF2-40B4-BE49-F238E27FC236}">
                <a16:creationId xmlns:a16="http://schemas.microsoft.com/office/drawing/2014/main" id="{E9BDF134-AEDE-7E72-B122-BE6CD532FEA0}"/>
              </a:ext>
            </a:extLst>
          </p:cNvPr>
          <p:cNvSpPr txBox="1"/>
          <p:nvPr/>
        </p:nvSpPr>
        <p:spPr>
          <a:xfrm>
            <a:off x="2058717" y="2666679"/>
            <a:ext cx="782669" cy="646331"/>
          </a:xfrm>
          <a:prstGeom prst="rect">
            <a:avLst/>
          </a:prstGeom>
          <a:solidFill>
            <a:schemeClr val="bg1"/>
          </a:solidFill>
        </p:spPr>
        <p:txBody>
          <a:bodyPr wrap="square">
            <a:spAutoFit/>
          </a:bodyPr>
          <a:lstStyle/>
          <a:p>
            <a:pPr algn="ctr"/>
            <a:r>
              <a:rPr lang="en-US" sz="1200" dirty="0"/>
              <a:t>Release location </a:t>
            </a:r>
          </a:p>
          <a:p>
            <a:pPr algn="ctr"/>
            <a:r>
              <a:rPr lang="en-US" sz="1200" dirty="0"/>
              <a:t>variable</a:t>
            </a:r>
          </a:p>
        </p:txBody>
      </p:sp>
      <p:pic>
        <p:nvPicPr>
          <p:cNvPr id="67" name="Picture 2">
            <a:extLst>
              <a:ext uri="{FF2B5EF4-FFF2-40B4-BE49-F238E27FC236}">
                <a16:creationId xmlns:a16="http://schemas.microsoft.com/office/drawing/2014/main" id="{A8FED074-E049-E5DA-E7A8-100D711CEDCB}"/>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75694"/>
          <a:stretch/>
        </p:blipFill>
        <p:spPr bwMode="auto">
          <a:xfrm>
            <a:off x="2777817" y="2790504"/>
            <a:ext cx="1773360" cy="1704975"/>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a:extLst>
              <a:ext uri="{FF2B5EF4-FFF2-40B4-BE49-F238E27FC236}">
                <a16:creationId xmlns:a16="http://schemas.microsoft.com/office/drawing/2014/main" id="{8915ED9F-9A06-A274-1D74-C4AD76B03BF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75694"/>
          <a:stretch/>
        </p:blipFill>
        <p:spPr bwMode="auto">
          <a:xfrm>
            <a:off x="451537" y="3227843"/>
            <a:ext cx="1773360" cy="1704975"/>
          </a:xfrm>
          <a:prstGeom prst="rect">
            <a:avLst/>
          </a:prstGeom>
          <a:noFill/>
          <a:extLst>
            <a:ext uri="{909E8E84-426E-40DD-AFC4-6F175D3DCCD1}">
              <a14:hiddenFill xmlns:a14="http://schemas.microsoft.com/office/drawing/2010/main">
                <a:solidFill>
                  <a:srgbClr val="FFFFFF"/>
                </a:solidFill>
              </a14:hiddenFill>
            </a:ext>
          </a:extLst>
        </p:spPr>
      </p:pic>
      <p:cxnSp>
        <p:nvCxnSpPr>
          <p:cNvPr id="69" name="Straight Arrow Connector 68">
            <a:extLst>
              <a:ext uri="{FF2B5EF4-FFF2-40B4-BE49-F238E27FC236}">
                <a16:creationId xmlns:a16="http://schemas.microsoft.com/office/drawing/2014/main" id="{F5CF0BC8-0AB1-4FC7-BA20-7B264A05BDDC}"/>
              </a:ext>
            </a:extLst>
          </p:cNvPr>
          <p:cNvCxnSpPr>
            <a:cxnSpLocks/>
          </p:cNvCxnSpPr>
          <p:nvPr/>
        </p:nvCxnSpPr>
        <p:spPr>
          <a:xfrm flipH="1">
            <a:off x="1039906" y="3279455"/>
            <a:ext cx="563908" cy="686099"/>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17CCA0ED-8993-C7BC-CDB1-96A44E5BB572}"/>
              </a:ext>
            </a:extLst>
          </p:cNvPr>
          <p:cNvCxnSpPr>
            <a:cxnSpLocks/>
          </p:cNvCxnSpPr>
          <p:nvPr/>
        </p:nvCxnSpPr>
        <p:spPr>
          <a:xfrm>
            <a:off x="2878424" y="2910123"/>
            <a:ext cx="331916" cy="6904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E74C1E9B-254E-EDC0-FCE9-0D215903F9EA}"/>
              </a:ext>
            </a:extLst>
          </p:cNvPr>
          <p:cNvCxnSpPr>
            <a:cxnSpLocks/>
          </p:cNvCxnSpPr>
          <p:nvPr/>
        </p:nvCxnSpPr>
        <p:spPr>
          <a:xfrm>
            <a:off x="1286845" y="1173944"/>
            <a:ext cx="46622" cy="295438"/>
          </a:xfrm>
          <a:prstGeom prst="straightConnector1">
            <a:avLst/>
          </a:prstGeom>
          <a:ln w="28575" cmpd="sng">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2B4CB87A-9D67-960B-9C22-3907F2CFDD20}"/>
              </a:ext>
            </a:extLst>
          </p:cNvPr>
          <p:cNvCxnSpPr>
            <a:cxnSpLocks/>
          </p:cNvCxnSpPr>
          <p:nvPr/>
        </p:nvCxnSpPr>
        <p:spPr>
          <a:xfrm>
            <a:off x="1479824" y="1175375"/>
            <a:ext cx="46622" cy="295438"/>
          </a:xfrm>
          <a:prstGeom prst="straightConnector1">
            <a:avLst/>
          </a:prstGeom>
          <a:ln w="28575" cmpd="sng">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80985D7F-8B2C-4F2A-F8B9-4827AF707BC5}"/>
              </a:ext>
            </a:extLst>
          </p:cNvPr>
          <p:cNvCxnSpPr>
            <a:cxnSpLocks/>
          </p:cNvCxnSpPr>
          <p:nvPr/>
        </p:nvCxnSpPr>
        <p:spPr>
          <a:xfrm>
            <a:off x="1657651" y="1181171"/>
            <a:ext cx="46622" cy="295438"/>
          </a:xfrm>
          <a:prstGeom prst="straightConnector1">
            <a:avLst/>
          </a:prstGeom>
          <a:ln w="28575" cmpd="sng">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19DDA90C-FAD1-4A56-5A72-99DC904AB881}"/>
              </a:ext>
            </a:extLst>
          </p:cNvPr>
          <p:cNvCxnSpPr>
            <a:cxnSpLocks/>
          </p:cNvCxnSpPr>
          <p:nvPr/>
        </p:nvCxnSpPr>
        <p:spPr>
          <a:xfrm>
            <a:off x="1837377" y="1181171"/>
            <a:ext cx="46622" cy="295438"/>
          </a:xfrm>
          <a:prstGeom prst="straightConnector1">
            <a:avLst/>
          </a:prstGeom>
          <a:ln w="28575" cmpd="sng">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19F0F094-59F8-7A07-A750-6DFAABC31114}"/>
              </a:ext>
            </a:extLst>
          </p:cNvPr>
          <p:cNvCxnSpPr>
            <a:cxnSpLocks/>
          </p:cNvCxnSpPr>
          <p:nvPr/>
        </p:nvCxnSpPr>
        <p:spPr>
          <a:xfrm>
            <a:off x="2030356" y="1182602"/>
            <a:ext cx="46622" cy="295438"/>
          </a:xfrm>
          <a:prstGeom prst="straightConnector1">
            <a:avLst/>
          </a:prstGeom>
          <a:ln w="28575" cmpd="sng">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329A96EE-3E3D-1F29-D436-E408328DC239}"/>
              </a:ext>
            </a:extLst>
          </p:cNvPr>
          <p:cNvCxnSpPr>
            <a:cxnSpLocks/>
          </p:cNvCxnSpPr>
          <p:nvPr/>
        </p:nvCxnSpPr>
        <p:spPr>
          <a:xfrm>
            <a:off x="2199171" y="1187254"/>
            <a:ext cx="46622" cy="295438"/>
          </a:xfrm>
          <a:prstGeom prst="straightConnector1">
            <a:avLst/>
          </a:prstGeom>
          <a:ln w="28575" cmpd="sng">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1B147F31-01B5-E755-65E6-CC8A5FE589D4}"/>
              </a:ext>
            </a:extLst>
          </p:cNvPr>
          <p:cNvCxnSpPr>
            <a:cxnSpLocks/>
          </p:cNvCxnSpPr>
          <p:nvPr/>
        </p:nvCxnSpPr>
        <p:spPr>
          <a:xfrm>
            <a:off x="2378897" y="1187254"/>
            <a:ext cx="46622" cy="295438"/>
          </a:xfrm>
          <a:prstGeom prst="straightConnector1">
            <a:avLst/>
          </a:prstGeom>
          <a:ln w="28575" cmpd="sng">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82CE0ED9-B299-7628-8B04-C2B7D5661D30}"/>
              </a:ext>
            </a:extLst>
          </p:cNvPr>
          <p:cNvCxnSpPr>
            <a:cxnSpLocks/>
          </p:cNvCxnSpPr>
          <p:nvPr/>
        </p:nvCxnSpPr>
        <p:spPr>
          <a:xfrm>
            <a:off x="2571876" y="1188685"/>
            <a:ext cx="46622" cy="295438"/>
          </a:xfrm>
          <a:prstGeom prst="straightConnector1">
            <a:avLst/>
          </a:prstGeom>
          <a:ln w="28575" cmpd="sng">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6DFBD9EA-3730-C528-2701-D4ABF15D4FEC}"/>
              </a:ext>
            </a:extLst>
          </p:cNvPr>
          <p:cNvCxnSpPr>
            <a:cxnSpLocks/>
          </p:cNvCxnSpPr>
          <p:nvPr/>
        </p:nvCxnSpPr>
        <p:spPr>
          <a:xfrm>
            <a:off x="2749703" y="1194481"/>
            <a:ext cx="46622" cy="295438"/>
          </a:xfrm>
          <a:prstGeom prst="straightConnector1">
            <a:avLst/>
          </a:prstGeom>
          <a:ln w="28575" cmpd="sng">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21214094-89F7-F538-D6C9-7891B76DD12D}"/>
              </a:ext>
            </a:extLst>
          </p:cNvPr>
          <p:cNvCxnSpPr>
            <a:cxnSpLocks/>
          </p:cNvCxnSpPr>
          <p:nvPr/>
        </p:nvCxnSpPr>
        <p:spPr>
          <a:xfrm>
            <a:off x="2929429" y="1194481"/>
            <a:ext cx="46622" cy="295438"/>
          </a:xfrm>
          <a:prstGeom prst="straightConnector1">
            <a:avLst/>
          </a:prstGeom>
          <a:ln w="28575" cmpd="sng">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27850353-FA73-FF93-7A1D-4DCF191F7D0A}"/>
              </a:ext>
            </a:extLst>
          </p:cNvPr>
          <p:cNvCxnSpPr>
            <a:cxnSpLocks/>
          </p:cNvCxnSpPr>
          <p:nvPr/>
        </p:nvCxnSpPr>
        <p:spPr>
          <a:xfrm>
            <a:off x="3122408" y="1195912"/>
            <a:ext cx="46622" cy="295438"/>
          </a:xfrm>
          <a:prstGeom prst="straightConnector1">
            <a:avLst/>
          </a:prstGeom>
          <a:ln w="28575" cmpd="sng">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CFDA6EDA-A3C6-0591-57DA-8FB723AE6714}"/>
              </a:ext>
            </a:extLst>
          </p:cNvPr>
          <p:cNvCxnSpPr>
            <a:cxnSpLocks/>
          </p:cNvCxnSpPr>
          <p:nvPr/>
        </p:nvCxnSpPr>
        <p:spPr>
          <a:xfrm>
            <a:off x="3327307" y="1202314"/>
            <a:ext cx="46622" cy="295438"/>
          </a:xfrm>
          <a:prstGeom prst="straightConnector1">
            <a:avLst/>
          </a:prstGeom>
          <a:ln w="28575" cmpd="sng">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4AC26994-130B-4B86-3C2C-5F3262B3C036}"/>
              </a:ext>
            </a:extLst>
          </p:cNvPr>
          <p:cNvCxnSpPr>
            <a:cxnSpLocks/>
          </p:cNvCxnSpPr>
          <p:nvPr/>
        </p:nvCxnSpPr>
        <p:spPr>
          <a:xfrm>
            <a:off x="3507033" y="1202314"/>
            <a:ext cx="46622" cy="295438"/>
          </a:xfrm>
          <a:prstGeom prst="straightConnector1">
            <a:avLst/>
          </a:prstGeom>
          <a:ln w="28575" cmpd="sng">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950ACBE6-1199-917A-1522-4EB6F46305B5}"/>
              </a:ext>
            </a:extLst>
          </p:cNvPr>
          <p:cNvSpPr txBox="1"/>
          <p:nvPr/>
        </p:nvSpPr>
        <p:spPr>
          <a:xfrm>
            <a:off x="2156734" y="4228423"/>
            <a:ext cx="2629941" cy="430887"/>
          </a:xfrm>
          <a:prstGeom prst="rect">
            <a:avLst/>
          </a:prstGeom>
          <a:noFill/>
        </p:spPr>
        <p:txBody>
          <a:bodyPr wrap="square">
            <a:spAutoFit/>
          </a:bodyPr>
          <a:lstStyle/>
          <a:p>
            <a:pPr algn="ctr"/>
            <a:r>
              <a:rPr lang="en-US" sz="1100" dirty="0"/>
              <a:t>Two completely different spatial patterns after 90 minutes of continue release</a:t>
            </a:r>
          </a:p>
        </p:txBody>
      </p:sp>
      <p:sp>
        <p:nvSpPr>
          <p:cNvPr id="85" name="TextBox 84">
            <a:extLst>
              <a:ext uri="{FF2B5EF4-FFF2-40B4-BE49-F238E27FC236}">
                <a16:creationId xmlns:a16="http://schemas.microsoft.com/office/drawing/2014/main" id="{894F428A-1B57-D19A-31A3-E3277D38DAC1}"/>
              </a:ext>
            </a:extLst>
          </p:cNvPr>
          <p:cNvSpPr txBox="1"/>
          <p:nvPr/>
        </p:nvSpPr>
        <p:spPr>
          <a:xfrm rot="16200000">
            <a:off x="-1127339" y="2023356"/>
            <a:ext cx="2959293" cy="276999"/>
          </a:xfrm>
          <a:prstGeom prst="rect">
            <a:avLst/>
          </a:prstGeom>
          <a:noFill/>
        </p:spPr>
        <p:txBody>
          <a:bodyPr wrap="square">
            <a:spAutoFit/>
          </a:bodyPr>
          <a:lstStyle/>
          <a:p>
            <a:r>
              <a:rPr lang="en-US" sz="1200" dirty="0">
                <a:latin typeface="Arial" panose="020B0604020202020204" pitchFamily="34" charset="0"/>
                <a:cs typeface="Arial" panose="020B0604020202020204" pitchFamily="34" charset="0"/>
              </a:rPr>
              <a:t>LOCAL SCALE MODEL ~ 10</a:t>
            </a:r>
            <a:r>
              <a:rPr lang="en-US" sz="1200" baseline="30000" dirty="0">
                <a:latin typeface="Arial" panose="020B0604020202020204" pitchFamily="34" charset="0"/>
                <a:cs typeface="Arial" panose="020B0604020202020204" pitchFamily="34" charset="0"/>
              </a:rPr>
              <a:t>1</a:t>
            </a:r>
            <a:r>
              <a:rPr lang="en-US" sz="1200" dirty="0">
                <a:latin typeface="Arial" panose="020B0604020202020204" pitchFamily="34" charset="0"/>
                <a:cs typeface="Arial" panose="020B0604020202020204" pitchFamily="34" charset="0"/>
              </a:rPr>
              <a:t>km</a:t>
            </a:r>
          </a:p>
        </p:txBody>
      </p:sp>
      <p:cxnSp>
        <p:nvCxnSpPr>
          <p:cNvPr id="89" name="Straight Connector 88">
            <a:extLst>
              <a:ext uri="{FF2B5EF4-FFF2-40B4-BE49-F238E27FC236}">
                <a16:creationId xmlns:a16="http://schemas.microsoft.com/office/drawing/2014/main" id="{2BA92335-C124-22D2-39F0-63566316B985}"/>
              </a:ext>
            </a:extLst>
          </p:cNvPr>
          <p:cNvCxnSpPr>
            <a:cxnSpLocks/>
          </p:cNvCxnSpPr>
          <p:nvPr/>
        </p:nvCxnSpPr>
        <p:spPr>
          <a:xfrm>
            <a:off x="4786675" y="1069976"/>
            <a:ext cx="0" cy="5723864"/>
          </a:xfrm>
          <a:prstGeom prst="line">
            <a:avLst/>
          </a:prstGeom>
          <a:ln w="381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CD2886C-DB7D-20A9-1B57-AB0234F83F2A}"/>
              </a:ext>
            </a:extLst>
          </p:cNvPr>
          <p:cNvCxnSpPr>
            <a:cxnSpLocks/>
          </p:cNvCxnSpPr>
          <p:nvPr/>
        </p:nvCxnSpPr>
        <p:spPr>
          <a:xfrm flipH="1">
            <a:off x="4763030" y="4228423"/>
            <a:ext cx="7147417" cy="0"/>
          </a:xfrm>
          <a:prstGeom prst="line">
            <a:avLst/>
          </a:prstGeom>
          <a:ln w="38100">
            <a:solidFill>
              <a:schemeClr val="tx2"/>
            </a:solidFill>
            <a:prstDash val="dash"/>
          </a:ln>
        </p:spPr>
        <p:style>
          <a:lnRef idx="1">
            <a:schemeClr val="accent1"/>
          </a:lnRef>
          <a:fillRef idx="0">
            <a:schemeClr val="accent1"/>
          </a:fillRef>
          <a:effectRef idx="0">
            <a:schemeClr val="accent1"/>
          </a:effectRef>
          <a:fontRef idx="minor">
            <a:schemeClr val="tx1"/>
          </a:fontRef>
        </p:style>
      </p:cxnSp>
      <p:pic>
        <p:nvPicPr>
          <p:cNvPr id="96" name="Picture 95" descr="Diagram&#10;&#10;Description automatically generated">
            <a:extLst>
              <a:ext uri="{FF2B5EF4-FFF2-40B4-BE49-F238E27FC236}">
                <a16:creationId xmlns:a16="http://schemas.microsoft.com/office/drawing/2014/main" id="{0F6A4C04-39E6-0921-E59D-CFA3E9DC8474}"/>
              </a:ext>
            </a:extLst>
          </p:cNvPr>
          <p:cNvPicPr>
            <a:picLocks noChangeAspect="1"/>
          </p:cNvPicPr>
          <p:nvPr/>
        </p:nvPicPr>
        <p:blipFill>
          <a:blip r:embed="rId11"/>
          <a:stretch>
            <a:fillRect/>
          </a:stretch>
        </p:blipFill>
        <p:spPr>
          <a:xfrm>
            <a:off x="5323313" y="1181171"/>
            <a:ext cx="4052605" cy="1828800"/>
          </a:xfrm>
          <a:prstGeom prst="rect">
            <a:avLst/>
          </a:prstGeom>
        </p:spPr>
      </p:pic>
      <p:pic>
        <p:nvPicPr>
          <p:cNvPr id="97" name="Picture 96">
            <a:extLst>
              <a:ext uri="{FF2B5EF4-FFF2-40B4-BE49-F238E27FC236}">
                <a16:creationId xmlns:a16="http://schemas.microsoft.com/office/drawing/2014/main" id="{92EBD301-6F08-BEE8-036C-DED561AE6B06}"/>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t="-2" b="29534"/>
          <a:stretch/>
        </p:blipFill>
        <p:spPr>
          <a:xfrm>
            <a:off x="5492264" y="2891610"/>
            <a:ext cx="2695395" cy="1188720"/>
          </a:xfrm>
          <a:prstGeom prst="rect">
            <a:avLst/>
          </a:prstGeom>
        </p:spPr>
      </p:pic>
      <p:sp>
        <p:nvSpPr>
          <p:cNvPr id="98" name="TextBox 97">
            <a:extLst>
              <a:ext uri="{FF2B5EF4-FFF2-40B4-BE49-F238E27FC236}">
                <a16:creationId xmlns:a16="http://schemas.microsoft.com/office/drawing/2014/main" id="{48DA9221-0B78-F3F3-B554-4F7E7CC1CFAB}"/>
              </a:ext>
            </a:extLst>
          </p:cNvPr>
          <p:cNvSpPr txBox="1"/>
          <p:nvPr/>
        </p:nvSpPr>
        <p:spPr>
          <a:xfrm>
            <a:off x="9442297" y="1317581"/>
            <a:ext cx="2596411" cy="2718693"/>
          </a:xfrm>
          <a:prstGeom prst="rect">
            <a:avLst/>
          </a:prstGeom>
          <a:noFill/>
        </p:spPr>
        <p:txBody>
          <a:bodyPr wrap="square">
            <a:spAutoFit/>
          </a:bodyPr>
          <a:lstStyle/>
          <a:p>
            <a:pPr marL="285750" indent="-285750">
              <a:spcAft>
                <a:spcPts val="1000"/>
              </a:spcAft>
              <a:buFont typeface="Arial" panose="020B0604020202020204" pitchFamily="34" charset="0"/>
              <a:buChar char="•"/>
            </a:pPr>
            <a:r>
              <a:rPr lang="en-US" sz="1100" dirty="0">
                <a:latin typeface="Arial" panose="020B0604020202020204" pitchFamily="34" charset="0"/>
                <a:cs typeface="Arial" panose="020B0604020202020204" pitchFamily="34" charset="0"/>
              </a:rPr>
              <a:t>Deep convolutional neural network-based autoencoders are used to exploit relationships in wind-driven spatial patterns (DATASET 1).</a:t>
            </a:r>
          </a:p>
          <a:p>
            <a:pPr marL="285750" indent="-285750">
              <a:spcAft>
                <a:spcPts val="1000"/>
              </a:spcAft>
              <a:buFont typeface="Arial" panose="020B0604020202020204" pitchFamily="34" charset="0"/>
              <a:buChar char="•"/>
            </a:pPr>
            <a:r>
              <a:rPr lang="en-US" sz="1100" dirty="0">
                <a:latin typeface="Arial" panose="020B0604020202020204" pitchFamily="34" charset="0"/>
                <a:cs typeface="Arial" panose="020B0604020202020204" pitchFamily="34" charset="0"/>
              </a:rPr>
              <a:t>The encoder compresses the dimensionality to 0.02% of the original size, reducing the data dimension.</a:t>
            </a:r>
          </a:p>
          <a:p>
            <a:pPr marL="285750" indent="-285750">
              <a:spcAft>
                <a:spcPts val="1000"/>
              </a:spcAft>
              <a:buFont typeface="Arial" panose="020B0604020202020204" pitchFamily="34" charset="0"/>
              <a:buChar char="•"/>
            </a:pPr>
            <a:r>
              <a:rPr lang="en-US" sz="1100" dirty="0">
                <a:latin typeface="Arial" panose="020B0604020202020204" pitchFamily="34" charset="0"/>
                <a:cs typeface="Arial" panose="020B0604020202020204" pitchFamily="34" charset="0"/>
              </a:rPr>
              <a:t>The full predictive model demonstrates an error of 8%, a figure of merit in space of 94%, and a precision-recall area under the curve of 0.93.</a:t>
            </a:r>
          </a:p>
        </p:txBody>
      </p:sp>
      <p:pic>
        <p:nvPicPr>
          <p:cNvPr id="100" name="Picture 99" descr="Diagram&#10;&#10;Description automatically generated">
            <a:extLst>
              <a:ext uri="{FF2B5EF4-FFF2-40B4-BE49-F238E27FC236}">
                <a16:creationId xmlns:a16="http://schemas.microsoft.com/office/drawing/2014/main" id="{40039E04-5CDF-8AB6-20CA-403F3CBEE3E9}"/>
              </a:ext>
            </a:extLst>
          </p:cNvPr>
          <p:cNvPicPr>
            <a:picLocks noChangeAspect="1"/>
          </p:cNvPicPr>
          <p:nvPr/>
        </p:nvPicPr>
        <p:blipFill rotWithShape="1">
          <a:blip r:embed="rId13"/>
          <a:srcRect t="6518"/>
          <a:stretch/>
        </p:blipFill>
        <p:spPr>
          <a:xfrm>
            <a:off x="5292044" y="4255719"/>
            <a:ext cx="3885073" cy="1453158"/>
          </a:xfrm>
          <a:prstGeom prst="rect">
            <a:avLst/>
          </a:prstGeom>
        </p:spPr>
      </p:pic>
      <p:pic>
        <p:nvPicPr>
          <p:cNvPr id="101" name="Picture 100" descr="Graphical user interface, application&#10;&#10;Description automatically generated">
            <a:extLst>
              <a:ext uri="{FF2B5EF4-FFF2-40B4-BE49-F238E27FC236}">
                <a16:creationId xmlns:a16="http://schemas.microsoft.com/office/drawing/2014/main" id="{EEC8E99D-AA94-D5D0-9FA1-90E6A027760A}"/>
              </a:ext>
            </a:extLst>
          </p:cNvPr>
          <p:cNvPicPr>
            <a:picLocks noChangeAspect="1"/>
          </p:cNvPicPr>
          <p:nvPr/>
        </p:nvPicPr>
        <p:blipFill>
          <a:blip r:embed="rId14"/>
          <a:stretch>
            <a:fillRect/>
          </a:stretch>
        </p:blipFill>
        <p:spPr>
          <a:xfrm>
            <a:off x="9427274" y="4330486"/>
            <a:ext cx="2275200" cy="1828800"/>
          </a:xfrm>
          <a:prstGeom prst="rect">
            <a:avLst/>
          </a:prstGeom>
        </p:spPr>
      </p:pic>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17F106E5-6497-87D2-95D4-9F04C7A89F87}"/>
                  </a:ext>
                </a:extLst>
              </p:cNvPr>
              <p:cNvSpPr txBox="1"/>
              <p:nvPr/>
            </p:nvSpPr>
            <p:spPr>
              <a:xfrm>
                <a:off x="4933723" y="5675277"/>
                <a:ext cx="6096000" cy="1107996"/>
              </a:xfrm>
              <a:prstGeom prst="rect">
                <a:avLst/>
              </a:prstGeom>
              <a:noFill/>
            </p:spPr>
            <p:txBody>
              <a:bodyPr wrap="square">
                <a:spAutoFit/>
              </a:bodyPr>
              <a:lstStyle/>
              <a:p>
                <a:pPr indent="179388">
                  <a:buFont typeface="Arial" panose="020B0604020202020204" pitchFamily="34" charset="0"/>
                  <a:buChar char="•"/>
                </a:pPr>
                <a:r>
                  <a:rPr lang="en-US" sz="1100" dirty="0">
                    <a:latin typeface="Arial" panose="020B0604020202020204" pitchFamily="34" charset="0"/>
                    <a:cs typeface="Arial" panose="020B0604020202020204" pitchFamily="34" charset="0"/>
                  </a:rPr>
                  <a:t>3-D CNN Autoencoder from Chung et al. 2022 is used.</a:t>
                </a:r>
              </a:p>
              <a:p>
                <a:pPr indent="179388">
                  <a:buFont typeface="Arial" panose="020B0604020202020204" pitchFamily="34" charset="0"/>
                  <a:buChar char="•"/>
                </a:pPr>
                <a:r>
                  <a:rPr lang="en-US" sz="1100" dirty="0">
                    <a:latin typeface="Arial" panose="020B0604020202020204" pitchFamily="34" charset="0"/>
                    <a:cs typeface="Arial" panose="020B0604020202020204" pitchFamily="34" charset="0"/>
                  </a:rPr>
                  <a:t>Data from 100 Aeolus simulations split 80:10:10 (DATASET 2).</a:t>
                </a:r>
              </a:p>
              <a:p>
                <a:pPr indent="179388">
                  <a:buFont typeface="Arial" panose="020B0604020202020204" pitchFamily="34" charset="0"/>
                  <a:buChar char="•"/>
                </a:pPr>
                <a:r>
                  <a:rPr lang="en-US" sz="1100" dirty="0">
                    <a:latin typeface="Arial" panose="020B0604020202020204" pitchFamily="34" charset="0"/>
                    <a:cs typeface="Arial" panose="020B0604020202020204" pitchFamily="34" charset="0"/>
                  </a:rPr>
                  <a:t>Trained on 4 Nvidia V100 GPUs for 50 epochs (36 </a:t>
                </a:r>
                <a:r>
                  <a:rPr lang="en-US" sz="1100" dirty="0" err="1">
                    <a:latin typeface="Arial" panose="020B0604020202020204" pitchFamily="34" charset="0"/>
                    <a:cs typeface="Arial" panose="020B0604020202020204" pitchFamily="34" charset="0"/>
                  </a:rPr>
                  <a:t>hrs</a:t>
                </a:r>
                <a:r>
                  <a:rPr lang="en-US" sz="1100" dirty="0">
                    <a:latin typeface="Arial" panose="020B0604020202020204" pitchFamily="34" charset="0"/>
                    <a:cs typeface="Arial" panose="020B0604020202020204" pitchFamily="34" charset="0"/>
                  </a:rPr>
                  <a:t>).</a:t>
                </a:r>
              </a:p>
              <a:p>
                <a:pPr indent="179388">
                  <a:buFont typeface="Arial" panose="020B0604020202020204" pitchFamily="34" charset="0"/>
                  <a:buChar char="•"/>
                </a:pPr>
                <a:r>
                  <a:rPr lang="en-US" sz="1100" dirty="0">
                    <a:latin typeface="Arial" panose="020B0604020202020204" pitchFamily="34" charset="0"/>
                    <a:cs typeface="Arial" panose="020B0604020202020204" pitchFamily="34" charset="0"/>
                  </a:rPr>
                  <a:t>No physics-informed modifications yet.</a:t>
                </a:r>
              </a:p>
              <a:p>
                <a:pPr indent="179388">
                  <a:buFont typeface="Arial" panose="020B0604020202020204" pitchFamily="34" charset="0"/>
                  <a:buChar char="•"/>
                </a:pPr>
                <a:r>
                  <a:rPr lang="en-US" sz="1100" dirty="0">
                    <a:latin typeface="Arial" panose="020B0604020202020204" pitchFamily="34" charset="0"/>
                    <a:cs typeface="Arial" panose="020B0604020202020204" pitchFamily="34" charset="0"/>
                  </a:rPr>
                  <a:t>Reasonable scalar position predictions, but quantitative predictions need improvement.</a:t>
                </a:r>
              </a:p>
              <a:p>
                <a:pPr indent="179388">
                  <a:buFont typeface="Arial" panose="020B0604020202020204" pitchFamily="34" charset="0"/>
                  <a:buChar char="•"/>
                </a:pPr>
                <a:r>
                  <a:rPr lang="en-US" sz="1100" dirty="0">
                    <a:latin typeface="Arial" panose="020B0604020202020204" pitchFamily="34" charset="0"/>
                    <a:cs typeface="Arial" panose="020B0604020202020204" pitchFamily="34" charset="0"/>
                  </a:rPr>
                  <a:t>Next steps: optimal </a:t>
                </a:r>
                <a14:m>
                  <m:oMath xmlns:m="http://schemas.openxmlformats.org/officeDocument/2006/math">
                    <m:r>
                      <a:rPr lang="en-US" sz="1100" i="1" dirty="0" smtClean="0">
                        <a:latin typeface="Cambria Math" panose="02040503050406030204" pitchFamily="18" charset="0"/>
                      </a:rPr>
                      <m:t>𝑑𝑡</m:t>
                    </m:r>
                  </m:oMath>
                </a14:m>
                <a:r>
                  <a:rPr lang="en-US" sz="1100" dirty="0">
                    <a:latin typeface="Arial" panose="020B0604020202020204" pitchFamily="34" charset="0"/>
                    <a:cs typeface="Arial" panose="020B0604020202020204" pitchFamily="34" charset="0"/>
                  </a:rPr>
                  <a:t>, improved ML architectures, optimal model size.</a:t>
                </a:r>
              </a:p>
            </p:txBody>
          </p:sp>
        </mc:Choice>
        <mc:Fallback xmlns="">
          <p:sp>
            <p:nvSpPr>
              <p:cNvPr id="104" name="TextBox 103">
                <a:extLst>
                  <a:ext uri="{FF2B5EF4-FFF2-40B4-BE49-F238E27FC236}">
                    <a16:creationId xmlns:a16="http://schemas.microsoft.com/office/drawing/2014/main" id="{17F106E5-6497-87D2-95D4-9F04C7A89F87}"/>
                  </a:ext>
                </a:extLst>
              </p:cNvPr>
              <p:cNvSpPr txBox="1">
                <a:spLocks noRot="1" noChangeAspect="1" noMove="1" noResize="1" noEditPoints="1" noAdjustHandles="1" noChangeArrowheads="1" noChangeShapeType="1" noTextEdit="1"/>
              </p:cNvSpPr>
              <p:nvPr/>
            </p:nvSpPr>
            <p:spPr>
              <a:xfrm>
                <a:off x="4933723" y="5675277"/>
                <a:ext cx="6096000" cy="1107996"/>
              </a:xfrm>
              <a:prstGeom prst="rect">
                <a:avLst/>
              </a:prstGeom>
              <a:blipFill>
                <a:blip r:embed="rId15"/>
                <a:stretch>
                  <a:fillRect b="-3371"/>
                </a:stretch>
              </a:blipFill>
            </p:spPr>
            <p:txBody>
              <a:bodyPr/>
              <a:lstStyle/>
              <a:p>
                <a:r>
                  <a:rPr lang="en-US">
                    <a:noFill/>
                  </a:rPr>
                  <a:t> </a:t>
                </a:r>
              </a:p>
            </p:txBody>
          </p:sp>
        </mc:Fallback>
      </mc:AlternateContent>
      <p:sp>
        <p:nvSpPr>
          <p:cNvPr id="105" name="TextBox 104">
            <a:extLst>
              <a:ext uri="{FF2B5EF4-FFF2-40B4-BE49-F238E27FC236}">
                <a16:creationId xmlns:a16="http://schemas.microsoft.com/office/drawing/2014/main" id="{E29EADC4-94EB-F800-B970-E31202B32D3D}"/>
              </a:ext>
            </a:extLst>
          </p:cNvPr>
          <p:cNvSpPr txBox="1"/>
          <p:nvPr/>
        </p:nvSpPr>
        <p:spPr>
          <a:xfrm>
            <a:off x="4805523" y="4798617"/>
            <a:ext cx="2026772" cy="261610"/>
          </a:xfrm>
          <a:prstGeom prst="rect">
            <a:avLst/>
          </a:prstGeom>
          <a:noFill/>
        </p:spPr>
        <p:txBody>
          <a:bodyPr wrap="square" rtlCol="0">
            <a:spAutoFit/>
          </a:bodyPr>
          <a:lstStyle/>
          <a:p>
            <a:r>
              <a:rPr lang="en-US" sz="1100" i="1" dirty="0">
                <a:latin typeface="Arial" panose="020B0604020202020204" pitchFamily="34" charset="0"/>
              </a:rPr>
              <a:t>Chung et al., 2022</a:t>
            </a:r>
          </a:p>
        </p:txBody>
      </p:sp>
      <p:sp>
        <p:nvSpPr>
          <p:cNvPr id="106" name="TextBox 105">
            <a:extLst>
              <a:ext uri="{FF2B5EF4-FFF2-40B4-BE49-F238E27FC236}">
                <a16:creationId xmlns:a16="http://schemas.microsoft.com/office/drawing/2014/main" id="{E37740F7-BBE3-D036-96A9-2ADD66A31D5B}"/>
              </a:ext>
            </a:extLst>
          </p:cNvPr>
          <p:cNvSpPr txBox="1"/>
          <p:nvPr/>
        </p:nvSpPr>
        <p:spPr>
          <a:xfrm>
            <a:off x="4887833" y="1175001"/>
            <a:ext cx="2692103" cy="261610"/>
          </a:xfrm>
          <a:prstGeom prst="rect">
            <a:avLst/>
          </a:prstGeom>
          <a:noFill/>
        </p:spPr>
        <p:txBody>
          <a:bodyPr wrap="square">
            <a:spAutoFit/>
          </a:bodyPr>
          <a:lstStyle/>
          <a:p>
            <a:r>
              <a:rPr lang="en-US" sz="1100" i="1" dirty="0">
                <a:latin typeface="Arial" panose="020B0604020202020204" pitchFamily="34" charset="0"/>
              </a:rPr>
              <a:t>Fernández-</a:t>
            </a:r>
            <a:r>
              <a:rPr lang="en-US" sz="1100" i="1" dirty="0" err="1">
                <a:latin typeface="Arial" panose="020B0604020202020204" pitchFamily="34" charset="0"/>
              </a:rPr>
              <a:t>Godino</a:t>
            </a:r>
            <a:r>
              <a:rPr lang="en-US" sz="1100" i="1" dirty="0">
                <a:latin typeface="Arial" panose="020B0604020202020204" pitchFamily="34" charset="0"/>
              </a:rPr>
              <a:t> et al., 2023</a:t>
            </a:r>
            <a:endParaRPr lang="en-US" sz="1100" i="1" dirty="0"/>
          </a:p>
        </p:txBody>
      </p:sp>
      <p:sp>
        <p:nvSpPr>
          <p:cNvPr id="55" name="Down Arrow 54">
            <a:extLst>
              <a:ext uri="{FF2B5EF4-FFF2-40B4-BE49-F238E27FC236}">
                <a16:creationId xmlns:a16="http://schemas.microsoft.com/office/drawing/2014/main" id="{05ED5F7F-BA50-86CF-6582-2A3E0C2C899B}"/>
              </a:ext>
            </a:extLst>
          </p:cNvPr>
          <p:cNvSpPr/>
          <p:nvPr/>
        </p:nvSpPr>
        <p:spPr>
          <a:xfrm>
            <a:off x="2192183" y="3970041"/>
            <a:ext cx="457105" cy="1186890"/>
          </a:xfrm>
          <a:prstGeom prst="downArrow">
            <a:avLst/>
          </a:prstGeom>
          <a:no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156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6" grpId="0"/>
      <p:bldP spid="84" grpId="0"/>
      <p:bldP spid="98" grpId="0"/>
      <p:bldP spid="104" grpId="0"/>
      <p:bldP spid="105" grpId="0"/>
      <p:bldP spid="106" grpId="0"/>
      <p:bldP spid="5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3022</TotalTime>
  <Words>416</Words>
  <Application>Microsoft Macintosh PowerPoint</Application>
  <PresentationFormat>Widescreen</PresentationFormat>
  <Paragraphs>33</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Cambria Math</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Fernandez, Giselle</cp:lastModifiedBy>
  <cp:revision>24</cp:revision>
  <dcterms:created xsi:type="dcterms:W3CDTF">2023-04-18T13:25:54Z</dcterms:created>
  <dcterms:modified xsi:type="dcterms:W3CDTF">2023-05-08T23:07:38Z</dcterms:modified>
</cp:coreProperties>
</file>