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9" r:id="rId6"/>
    <p:sldId id="263" r:id="rId7"/>
    <p:sldId id="268" r:id="rId8"/>
    <p:sldId id="264" r:id="rId9"/>
    <p:sldId id="265" r:id="rId10"/>
    <p:sldId id="266" r:id="rId11"/>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9"/>
            <p14:sldId id="263"/>
            <p14:sldId id="268"/>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59" d="100"/>
          <a:sy n="59" d="100"/>
        </p:scale>
        <p:origin x="13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8.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8.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492830" y="278271"/>
            <a:ext cx="7696200" cy="1138773"/>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CTBT-relevant Xenon Isotopes Global Background in Ten Years (2013-2022)</a:t>
            </a: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Mohammed Elbahrawy and Sayed </a:t>
            </a:r>
            <a:r>
              <a:rPr lang="en-US" dirty="0" err="1">
                <a:solidFill>
                  <a:schemeClr val="bg1"/>
                </a:solidFill>
                <a:latin typeface="Arial" panose="020B0604020202020204" pitchFamily="34" charset="0"/>
                <a:cs typeface="Arial" panose="020B0604020202020204" pitchFamily="34" charset="0"/>
              </a:rPr>
              <a:t>Mekhaimer</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National Data Center,</a:t>
            </a:r>
            <a:r>
              <a:rPr lang="en-AT"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National Research Institute of Astronomy and Geophysics, Cairo, Egypt</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Measurements of radioxenon isotopes are essential for the IMS as required for the CTBT. IMS measures continuously the four Xenon isotopes of interest for CTBT verification: Xe-131m, Xe-133m, Xe-133 and Xe-135.</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P2.4-358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Analyzing the global distribution of the Xe-133 isotope depending on data measured by the IMS noble gas stations. The ratios between different Xe isotopes were calculated for all the available stations.</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Xe isotopes were measured frequently from 2013 to 2022. </a:t>
            </a:r>
          </a:p>
          <a:p>
            <a:r>
              <a:rPr lang="en-US" sz="1200" dirty="0">
                <a:latin typeface="Arial" panose="020B0604020202020204" pitchFamily="34" charset="0"/>
                <a:cs typeface="Arial" panose="020B0604020202020204" pitchFamily="34" charset="0"/>
              </a:rPr>
              <a:t>Almost 40% of the measured samples have at least one Xe isotope detection.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global geographical distribution of Xe-133 concentrations is consistent with the distribution of nuclear facilities.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B9B5DD7-2057-FAB8-93BB-E5A41E0C0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392" y="174046"/>
            <a:ext cx="1263201" cy="1249103"/>
          </a:xfrm>
          <a:prstGeom prst="rect">
            <a:avLst/>
          </a:prstGeom>
        </p:spPr>
      </p:pic>
      <p:sp>
        <p:nvSpPr>
          <p:cNvPr id="8" name="Text Box 15">
            <a:extLst>
              <a:ext uri="{FF2B5EF4-FFF2-40B4-BE49-F238E27FC236}">
                <a16:creationId xmlns:a16="http://schemas.microsoft.com/office/drawing/2014/main" id="{9C48B174-9CC9-348D-4B59-116A6E5887ED}"/>
              </a:ext>
            </a:extLst>
          </p:cNvPr>
          <p:cNvSpPr txBox="1">
            <a:spLocks noChangeArrowheads="1"/>
          </p:cNvSpPr>
          <p:nvPr/>
        </p:nvSpPr>
        <p:spPr bwMode="auto">
          <a:xfrm>
            <a:off x="178629" y="5865524"/>
            <a:ext cx="3444961" cy="896911"/>
          </a:xfrm>
          <a:prstGeom prst="rect">
            <a:avLst/>
          </a:prstGeom>
          <a:solidFill>
            <a:schemeClr val="bg1"/>
          </a:solidFill>
          <a:ln w="38100">
            <a:solidFill>
              <a:srgbClr val="000000"/>
            </a:solidFill>
            <a:round/>
            <a:headEnd/>
            <a:tailEnd/>
          </a:ln>
        </p:spPr>
        <p:txBody>
          <a:bodyPr wrap="square" lIns="182880" tIns="91440" rIns="182880" bIns="91440">
            <a:noAutofit/>
          </a:bodyPr>
          <a:lstStyle/>
          <a:p>
            <a:pPr marL="0" marR="0" algn="just" eaLnBrk="0" fontAlgn="base" hangingPunct="0">
              <a:lnSpc>
                <a:spcPct val="107000"/>
              </a:lnSpc>
              <a:spcBef>
                <a:spcPts val="0"/>
              </a:spcBef>
              <a:spcAft>
                <a:spcPts val="800"/>
              </a:spcAft>
            </a:pPr>
            <a:r>
              <a:rPr lang="en-US" sz="1100" b="1" kern="1200" dirty="0">
                <a:solidFill>
                  <a:srgbClr val="000000"/>
                </a:solidFill>
                <a:effectLst/>
                <a:latin typeface="Calibri Light" panose="020F0302020204030204" pitchFamily="34" charset="0"/>
                <a:ea typeface="MS PGothic" panose="020B0600070205080204" pitchFamily="34" charset="-128"/>
                <a:cs typeface="Arial" panose="020B0604020202020204" pitchFamily="34" charset="0"/>
              </a:rPr>
              <a:t>Disclaimer: The views expressed on this poster are those of the authors and not necessarily reﬂect the ofﬁcial opinion of the National Data Center, National Research Institute for Astronomy and Geophysics.</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Abstract and 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4C61114-CC78-168E-849D-60D731D1E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3" name="Rectangle: Rounded Corners 2">
            <a:extLst>
              <a:ext uri="{FF2B5EF4-FFF2-40B4-BE49-F238E27FC236}">
                <a16:creationId xmlns:a16="http://schemas.microsoft.com/office/drawing/2014/main" id="{FAD038A0-899A-4C80-0250-A1ABFB138E56}"/>
              </a:ext>
            </a:extLst>
          </p:cNvPr>
          <p:cNvSpPr/>
          <p:nvPr/>
        </p:nvSpPr>
        <p:spPr>
          <a:xfrm>
            <a:off x="248728" y="1212108"/>
            <a:ext cx="10351932" cy="36895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2200" b="1" u="sng" dirty="0"/>
              <a:t>CTBT-relevant Xenon Isotopes Global Background in Ten Years (2013-2022)</a:t>
            </a:r>
          </a:p>
          <a:p>
            <a:pPr algn="ctr"/>
            <a:endParaRPr lang="en-US" b="1" u="sng" dirty="0"/>
          </a:p>
          <a:p>
            <a:pPr algn="ctr"/>
            <a:r>
              <a:rPr lang="en-US" b="1" u="sng" dirty="0"/>
              <a:t>Abstract</a:t>
            </a:r>
          </a:p>
          <a:p>
            <a:pPr algn="just"/>
            <a:r>
              <a:rPr lang="en-US" sz="1600" dirty="0"/>
              <a:t>Monitoring radionuclide concentrations is an important component of the Comprehensive Nuclear Test Ban Treaty (CTBT) verification regime and can provide direct evidence of the nuclear nature of an explosion. Whereas, in the case of underground nuclear testing, the radioxenon isotopes have the highest probability of escaping into the atmosphere. Four of the xenon isotopes are of interest for CTBT verification; 131mXe, 133mXe, 133Xe, and 135Xe. The current international monitoring system (IMS) design foresees 40 radioxenon stations around the world to provide a 90 % detectability of a 1 kt nuclear explosion within 14 days. In 2010, the first radioxenon station was integrated into the IMS. At the end of 2022, 26 systems are already certified and 5 additional were installed and already in operation. This work provides a systematic study of the CTBT-relevant xenon isotopes' global background in ten years (2013-2022) using all the available stations. The geographical distribution and the ratios between different Xe isotopes were analyzed.</a:t>
            </a:r>
          </a:p>
        </p:txBody>
      </p:sp>
      <p:sp>
        <p:nvSpPr>
          <p:cNvPr id="12" name="Rounded Rectangle 27">
            <a:extLst>
              <a:ext uri="{FF2B5EF4-FFF2-40B4-BE49-F238E27FC236}">
                <a16:creationId xmlns:a16="http://schemas.microsoft.com/office/drawing/2014/main" id="{99AB2758-86ED-37C9-7280-3896CB7EE13C}"/>
              </a:ext>
            </a:extLst>
          </p:cNvPr>
          <p:cNvSpPr/>
          <p:nvPr/>
        </p:nvSpPr>
        <p:spPr>
          <a:xfrm>
            <a:off x="248728" y="5007936"/>
            <a:ext cx="10351932" cy="1733102"/>
          </a:xfrm>
          <a:prstGeom prst="roundRect">
            <a:avLst/>
          </a:prstGeom>
          <a:solidFill>
            <a:srgbClr val="FFFFFF"/>
          </a:solidFill>
          <a:ln w="50800" cap="flat" cmpd="sng" algn="ctr">
            <a:solidFill>
              <a:srgbClr val="0070C0"/>
            </a:solidFill>
            <a:prstDash val="solid"/>
          </a:ln>
          <a:effectLst>
            <a:outerShdw blurRad="40000" dist="23000" dir="5400000" rotWithShape="0">
              <a:srgbClr val="000000">
                <a:alpha val="35000"/>
              </a:srgbClr>
            </a:outerShdw>
          </a:effectLst>
        </p:spPr>
        <p:txBody>
          <a:bodyPr anchor="ctr"/>
          <a:lstStyle/>
          <a:p>
            <a:pPr marL="285750" indent="-285750" algn="just">
              <a:lnSpc>
                <a:spcPct val="150000"/>
              </a:lnSpc>
              <a:buFont typeface="Wingdings" panose="05000000000000000000" pitchFamily="2" charset="2"/>
              <a:buChar char="v"/>
            </a:pPr>
            <a:r>
              <a:rPr lang="en-US" sz="1400" b="1" dirty="0"/>
              <a:t>Radioxenon isotopes are the most likely isotopes to be released into the atmosphere from an underground nuclear explosion.</a:t>
            </a:r>
          </a:p>
          <a:p>
            <a:pPr marL="285750" indent="-285750" algn="just">
              <a:lnSpc>
                <a:spcPct val="150000"/>
              </a:lnSpc>
              <a:buFont typeface="Wingdings" panose="05000000000000000000" pitchFamily="2" charset="2"/>
              <a:buChar char="v"/>
            </a:pPr>
            <a:r>
              <a:rPr lang="en-US" sz="1400" b="1" dirty="0"/>
              <a:t>In a nuclear explosion, the four isotopes; 131mXe, 133mXe, 133Xe, and 135Xe are produced in sufficient quantities and have half‐live times long enough to allow an appreciable amount to travel and reach IMS radioxenon stations. </a:t>
            </a:r>
          </a:p>
          <a:p>
            <a:pPr marL="285750" indent="-285750" algn="just">
              <a:lnSpc>
                <a:spcPct val="150000"/>
              </a:lnSpc>
              <a:buFont typeface="Wingdings" panose="05000000000000000000" pitchFamily="2" charset="2"/>
              <a:buChar char="v"/>
            </a:pPr>
            <a:r>
              <a:rPr lang="en-US" sz="1400" b="1" dirty="0"/>
              <a:t>The ratio between different Xenon isotopes, 135 Xe, 133 Xe, 133m Xe, 131m Xe, is critical in determining the origin of the radioxenon.</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Studying global Xenon background.</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4DE37B4-23B8-685B-52CC-74B57EE28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3" name="Rounded Rectangle 27">
            <a:extLst>
              <a:ext uri="{FF2B5EF4-FFF2-40B4-BE49-F238E27FC236}">
                <a16:creationId xmlns:a16="http://schemas.microsoft.com/office/drawing/2014/main" id="{8897D3AE-5A68-850E-0620-AF9D25DF0D70}"/>
              </a:ext>
            </a:extLst>
          </p:cNvPr>
          <p:cNvSpPr/>
          <p:nvPr/>
        </p:nvSpPr>
        <p:spPr>
          <a:xfrm>
            <a:off x="1020726" y="1322903"/>
            <a:ext cx="8825023" cy="963089"/>
          </a:xfrm>
          <a:prstGeom prst="roundRect">
            <a:avLst/>
          </a:prstGeom>
          <a:solidFill>
            <a:srgbClr val="FFFFFF"/>
          </a:solidFill>
          <a:ln w="50800" cap="flat" cmpd="sng" algn="ctr">
            <a:solidFill>
              <a:srgbClr val="000000"/>
            </a:solidFill>
            <a:prstDash val="solid"/>
          </a:ln>
          <a:effectLst>
            <a:outerShdw blurRad="40000" dist="23000" dir="5400000" rotWithShape="0">
              <a:srgbClr val="000000">
                <a:alpha val="35000"/>
              </a:srgbClr>
            </a:outerShdw>
          </a:effectLst>
        </p:spPr>
        <p:txBody>
          <a:bodyPr anchor="ctr"/>
          <a:lstStyle/>
          <a:p>
            <a:pPr lvl="0" algn="ctr" defTabSz="914400" eaLnBrk="0" fontAlgn="base" hangingPunct="0">
              <a:spcBef>
                <a:spcPct val="0"/>
              </a:spcBef>
              <a:spcAft>
                <a:spcPct val="0"/>
              </a:spcAft>
              <a:defRPr/>
            </a:pPr>
            <a:r>
              <a:rPr lang="en-US" altLang="en-US" b="1" kern="0" dirty="0">
                <a:solidFill>
                  <a:srgbClr val="000000"/>
                </a:solidFill>
              </a:rPr>
              <a:t>IMS noble gas </a:t>
            </a:r>
            <a:r>
              <a:rPr lang="en-US" altLang="en-US" b="1" kern="0">
                <a:solidFill>
                  <a:srgbClr val="000000"/>
                </a:solidFill>
              </a:rPr>
              <a:t>stations are </a:t>
            </a:r>
            <a:r>
              <a:rPr lang="en-US" altLang="en-US" b="1" kern="0" dirty="0">
                <a:solidFill>
                  <a:srgbClr val="000000"/>
                </a:solidFill>
              </a:rPr>
              <a:t>a unique network to measure and understand global Xenon background.</a:t>
            </a:r>
            <a:endParaRPr kumimoji="0" lang="en-US" altLang="en-US" i="0" u="none" strike="noStrike" kern="0" cap="none" spc="0" normalizeH="0" baseline="0" noProof="0" dirty="0">
              <a:ln>
                <a:noFill/>
              </a:ln>
              <a:solidFill>
                <a:schemeClr val="tx1">
                  <a:lumMod val="50000"/>
                </a:schemeClr>
              </a:solidFill>
              <a:effectLst/>
              <a:uLnTx/>
              <a:uFillTx/>
            </a:endParaRPr>
          </a:p>
        </p:txBody>
      </p:sp>
      <p:sp>
        <p:nvSpPr>
          <p:cNvPr id="9" name="Rounded Rectangle 27">
            <a:extLst>
              <a:ext uri="{FF2B5EF4-FFF2-40B4-BE49-F238E27FC236}">
                <a16:creationId xmlns:a16="http://schemas.microsoft.com/office/drawing/2014/main" id="{B441AE5C-5AFD-70AF-73A3-41D55DD667D2}"/>
              </a:ext>
            </a:extLst>
          </p:cNvPr>
          <p:cNvSpPr/>
          <p:nvPr/>
        </p:nvSpPr>
        <p:spPr>
          <a:xfrm>
            <a:off x="2622709" y="2456527"/>
            <a:ext cx="5585630" cy="1279034"/>
          </a:xfrm>
          <a:prstGeom prst="roundRect">
            <a:avLst/>
          </a:prstGeom>
          <a:solidFill>
            <a:srgbClr val="FFFFFF"/>
          </a:solidFill>
          <a:ln w="50800"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just"/>
            <a:r>
              <a:rPr lang="en-US" sz="1600" b="1" dirty="0">
                <a:solidFill>
                  <a:srgbClr val="231F20"/>
                </a:solidFill>
                <a:effectLst/>
                <a:ea typeface="Calibri" panose="020F0502020204030204" pitchFamily="34" charset="0"/>
              </a:rPr>
              <a:t>Studying the development of the activity and the geographical distribution of the Xe isotopes on </a:t>
            </a:r>
            <a:r>
              <a:rPr lang="en-US" sz="1600" b="1" dirty="0">
                <a:solidFill>
                  <a:srgbClr val="000000"/>
                </a:solidFill>
                <a:effectLst/>
                <a:ea typeface="Calibri" panose="020F0502020204030204" pitchFamily="34" charset="0"/>
              </a:rPr>
              <a:t>data collected by the international monitoring system (IMS) from 2013 to 2022.</a:t>
            </a:r>
            <a:endParaRPr lang="en-US" sz="1600" b="1" dirty="0"/>
          </a:p>
        </p:txBody>
      </p:sp>
      <p:sp>
        <p:nvSpPr>
          <p:cNvPr id="10" name="Rounded Rectangle 27">
            <a:extLst>
              <a:ext uri="{FF2B5EF4-FFF2-40B4-BE49-F238E27FC236}">
                <a16:creationId xmlns:a16="http://schemas.microsoft.com/office/drawing/2014/main" id="{5BAD3954-9F4A-DE4F-9856-8EB37954B82F}"/>
              </a:ext>
            </a:extLst>
          </p:cNvPr>
          <p:cNvSpPr/>
          <p:nvPr/>
        </p:nvSpPr>
        <p:spPr>
          <a:xfrm>
            <a:off x="2626248" y="3906101"/>
            <a:ext cx="5589377" cy="1279034"/>
          </a:xfrm>
          <a:prstGeom prst="roundRect">
            <a:avLst/>
          </a:prstGeom>
          <a:solidFill>
            <a:srgbClr val="FFFFFF"/>
          </a:solidFill>
          <a:ln w="50800"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just"/>
            <a:r>
              <a:rPr lang="en-US" sz="1600" b="1" dirty="0">
                <a:solidFill>
                  <a:srgbClr val="231F20"/>
                </a:solidFill>
                <a:effectLst/>
                <a:ea typeface="Calibri" panose="020F0502020204030204" pitchFamily="34" charset="0"/>
              </a:rPr>
              <a:t>Calculating and analyzing the ratios between different Xe isotopes</a:t>
            </a:r>
            <a:r>
              <a:rPr lang="en-US" sz="1600" b="1" dirty="0">
                <a:solidFill>
                  <a:srgbClr val="000000"/>
                </a:solidFill>
                <a:effectLst/>
                <a:ea typeface="Calibri" panose="020F0502020204030204" pitchFamily="34" charset="0"/>
              </a:rPr>
              <a:t>. </a:t>
            </a:r>
            <a:endParaRPr lang="en-US" sz="1600" b="1" dirty="0"/>
          </a:p>
        </p:txBody>
      </p:sp>
      <p:sp>
        <p:nvSpPr>
          <p:cNvPr id="11" name="Rounded Rectangle 27">
            <a:extLst>
              <a:ext uri="{FF2B5EF4-FFF2-40B4-BE49-F238E27FC236}">
                <a16:creationId xmlns:a16="http://schemas.microsoft.com/office/drawing/2014/main" id="{6F52793E-110C-767F-D72D-063C38097286}"/>
              </a:ext>
            </a:extLst>
          </p:cNvPr>
          <p:cNvSpPr/>
          <p:nvPr/>
        </p:nvSpPr>
        <p:spPr>
          <a:xfrm>
            <a:off x="2619153" y="5366306"/>
            <a:ext cx="5589377" cy="1279034"/>
          </a:xfrm>
          <a:prstGeom prst="roundRect">
            <a:avLst/>
          </a:prstGeom>
          <a:solidFill>
            <a:srgbClr val="FFFFFF"/>
          </a:solidFill>
          <a:ln w="50800"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just"/>
            <a:r>
              <a:rPr lang="en-US" sz="1600" b="1" dirty="0">
                <a:solidFill>
                  <a:srgbClr val="000000"/>
                </a:solidFill>
                <a:effectLst/>
                <a:ea typeface="Calibri" panose="020F0502020204030204" pitchFamily="34" charset="0"/>
              </a:rPr>
              <a:t>Compare the Xe isotopic to the separation line between the nuclear explosion regime and civil regime according to Kalinowski graph.  </a:t>
            </a:r>
            <a:endParaRPr lang="en-US" sz="1600" b="1" dirty="0"/>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CDC7DD-3030-B668-63BB-D489E2B258A8}"/>
              </a:ext>
            </a:extLst>
          </p:cNvPr>
          <p:cNvPicPr>
            <a:picLocks noChangeAspect="1"/>
          </p:cNvPicPr>
          <p:nvPr/>
        </p:nvPicPr>
        <p:blipFill>
          <a:blip r:embed="rId2"/>
          <a:stretch>
            <a:fillRect/>
          </a:stretch>
        </p:blipFill>
        <p:spPr>
          <a:xfrm>
            <a:off x="161262" y="2773821"/>
            <a:ext cx="6303688" cy="3996275"/>
          </a:xfrm>
          <a:prstGeom prst="rect">
            <a:avLst/>
          </a:prstGeom>
        </p:spPr>
      </p:pic>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Xenon isotopes measurements (2013-2022)</a:t>
            </a: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C87601-CDC9-AA2F-4CEA-FCC16E3F5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7" name="Rounded Rectangle 27">
            <a:extLst>
              <a:ext uri="{FF2B5EF4-FFF2-40B4-BE49-F238E27FC236}">
                <a16:creationId xmlns:a16="http://schemas.microsoft.com/office/drawing/2014/main" id="{6DB8BCA3-E531-083E-CB09-DB6035A4C8A5}"/>
              </a:ext>
            </a:extLst>
          </p:cNvPr>
          <p:cNvSpPr/>
          <p:nvPr/>
        </p:nvSpPr>
        <p:spPr>
          <a:xfrm>
            <a:off x="161262" y="1175093"/>
            <a:ext cx="6303688" cy="1524305"/>
          </a:xfrm>
          <a:prstGeom prst="roundRect">
            <a:avLst/>
          </a:prstGeom>
          <a:solidFill>
            <a:srgbClr val="FFFFFF"/>
          </a:solidFill>
          <a:ln w="50800" cap="flat" cmpd="sng" algn="ctr">
            <a:solidFill>
              <a:srgbClr val="000000"/>
            </a:solidFill>
            <a:prstDash val="solid"/>
          </a:ln>
          <a:effectLst>
            <a:outerShdw blurRad="40000" dist="23000" dir="5400000" rotWithShape="0">
              <a:srgbClr val="000000">
                <a:alpha val="35000"/>
              </a:srgbClr>
            </a:outerShdw>
          </a:effectLst>
        </p:spPr>
        <p:txBody>
          <a:bodyPr anchor="ctr"/>
          <a:lstStyle/>
          <a:p>
            <a:pPr lvl="0" algn="just" defTabSz="914400" eaLnBrk="0" fontAlgn="base" hangingPunct="0">
              <a:lnSpc>
                <a:spcPct val="150000"/>
              </a:lnSpc>
              <a:spcBef>
                <a:spcPct val="0"/>
              </a:spcBef>
              <a:spcAft>
                <a:spcPct val="0"/>
              </a:spcAft>
              <a:defRPr/>
            </a:pPr>
            <a:r>
              <a:rPr lang="en-US" sz="1600" b="1" kern="0" dirty="0">
                <a:solidFill>
                  <a:srgbClr val="000000"/>
                </a:solidFill>
              </a:rPr>
              <a:t>IMS: Xe isotopes were measured frequently from 2013 to 2022</a:t>
            </a:r>
          </a:p>
          <a:p>
            <a:pPr marL="342900" lvl="0" indent="-342900" algn="just" defTabSz="914400" eaLnBrk="0" fontAlgn="base" hangingPunct="0">
              <a:lnSpc>
                <a:spcPct val="150000"/>
              </a:lnSpc>
              <a:spcBef>
                <a:spcPct val="0"/>
              </a:spcBef>
              <a:spcAft>
                <a:spcPct val="0"/>
              </a:spcAft>
              <a:buFont typeface="Wingdings" panose="05000000000000000000" pitchFamily="2" charset="2"/>
              <a:buChar char="v"/>
              <a:defRPr/>
            </a:pPr>
            <a:r>
              <a:rPr lang="en-US" sz="1600" dirty="0">
                <a:solidFill>
                  <a:schemeClr val="tx1">
                    <a:lumMod val="50000"/>
                  </a:schemeClr>
                </a:solidFill>
              </a:rPr>
              <a:t>Total Number of samples: 137600 </a:t>
            </a:r>
          </a:p>
          <a:p>
            <a:pPr marL="342900" lvl="0" indent="-342900" algn="just" defTabSz="914400" eaLnBrk="0" fontAlgn="base" hangingPunct="0">
              <a:lnSpc>
                <a:spcPct val="150000"/>
              </a:lnSpc>
              <a:spcBef>
                <a:spcPct val="0"/>
              </a:spcBef>
              <a:spcAft>
                <a:spcPct val="0"/>
              </a:spcAft>
              <a:buFont typeface="Wingdings" panose="05000000000000000000" pitchFamily="2" charset="2"/>
              <a:buChar char="v"/>
              <a:defRPr/>
            </a:pPr>
            <a:r>
              <a:rPr kumimoji="0" lang="en-US" altLang="en-US" sz="1600" i="0" u="none" strike="noStrike" kern="0" cap="none" spc="0" normalizeH="0" baseline="0" noProof="0" dirty="0">
                <a:ln>
                  <a:noFill/>
                </a:ln>
                <a:solidFill>
                  <a:schemeClr val="tx1">
                    <a:lumMod val="50000"/>
                  </a:schemeClr>
                </a:solidFill>
                <a:effectLst/>
                <a:uLnTx/>
                <a:uFillTx/>
                <a:ea typeface="+mn-ea"/>
                <a:cs typeface="+mn-cs"/>
              </a:rPr>
              <a:t>Total Number of samples with</a:t>
            </a:r>
            <a:r>
              <a:rPr lang="en-US" altLang="en-US" sz="1600" kern="0" dirty="0">
                <a:solidFill>
                  <a:schemeClr val="tx1">
                    <a:lumMod val="50000"/>
                  </a:schemeClr>
                </a:solidFill>
              </a:rPr>
              <a:t> at least one Xe isotope: 54186</a:t>
            </a:r>
            <a:endParaRPr kumimoji="0" lang="en-US" altLang="en-US" sz="1600" i="0" u="none" strike="noStrike" kern="0" cap="none" spc="0" normalizeH="0" baseline="0" noProof="0" dirty="0">
              <a:ln>
                <a:noFill/>
              </a:ln>
              <a:solidFill>
                <a:schemeClr val="tx1">
                  <a:lumMod val="50000"/>
                </a:schemeClr>
              </a:solidFill>
              <a:effectLst/>
              <a:uLnTx/>
              <a:uFillTx/>
            </a:endParaRPr>
          </a:p>
        </p:txBody>
      </p:sp>
      <p:graphicFrame>
        <p:nvGraphicFramePr>
          <p:cNvPr id="12" name="Table 11">
            <a:extLst>
              <a:ext uri="{FF2B5EF4-FFF2-40B4-BE49-F238E27FC236}">
                <a16:creationId xmlns:a16="http://schemas.microsoft.com/office/drawing/2014/main" id="{E0FC330F-F904-4353-90ED-1D85F8E62C97}"/>
              </a:ext>
            </a:extLst>
          </p:cNvPr>
          <p:cNvGraphicFramePr>
            <a:graphicFrameLocks noGrp="1"/>
          </p:cNvGraphicFramePr>
          <p:nvPr/>
        </p:nvGraphicFramePr>
        <p:xfrm>
          <a:off x="6607909" y="1367454"/>
          <a:ext cx="4088443" cy="5390958"/>
        </p:xfrm>
        <a:graphic>
          <a:graphicData uri="http://schemas.openxmlformats.org/drawingml/2006/table">
            <a:tbl>
              <a:tblPr>
                <a:tableStyleId>{5C22544A-7EE6-4342-B048-85BDC9FD1C3A}</a:tableStyleId>
              </a:tblPr>
              <a:tblGrid>
                <a:gridCol w="1014379">
                  <a:extLst>
                    <a:ext uri="{9D8B030D-6E8A-4147-A177-3AD203B41FA5}">
                      <a16:colId xmlns:a16="http://schemas.microsoft.com/office/drawing/2014/main" val="516979928"/>
                    </a:ext>
                  </a:extLst>
                </a:gridCol>
                <a:gridCol w="2105247">
                  <a:extLst>
                    <a:ext uri="{9D8B030D-6E8A-4147-A177-3AD203B41FA5}">
                      <a16:colId xmlns:a16="http://schemas.microsoft.com/office/drawing/2014/main" val="1568018784"/>
                    </a:ext>
                  </a:extLst>
                </a:gridCol>
                <a:gridCol w="968817">
                  <a:extLst>
                    <a:ext uri="{9D8B030D-6E8A-4147-A177-3AD203B41FA5}">
                      <a16:colId xmlns:a16="http://schemas.microsoft.com/office/drawing/2014/main" val="1844851901"/>
                    </a:ext>
                  </a:extLst>
                </a:gridCol>
              </a:tblGrid>
              <a:tr h="364875">
                <a:tc>
                  <a:txBody>
                    <a:bodyPr/>
                    <a:lstStyle/>
                    <a:p>
                      <a:pPr algn="ctr" fontAlgn="b"/>
                      <a:r>
                        <a:rPr lang="en-US" sz="1400" b="1" i="0" u="none" strike="noStrike" dirty="0">
                          <a:solidFill>
                            <a:schemeClr val="accent1">
                              <a:lumMod val="75000"/>
                            </a:schemeClr>
                          </a:solidFill>
                          <a:effectLst/>
                          <a:latin typeface="Arial" panose="020B0604020202020204" pitchFamily="34" charset="0"/>
                        </a:rPr>
                        <a:t>No. of Xe isotopes</a:t>
                      </a:r>
                    </a:p>
                  </a:txBody>
                  <a:tcPr marT="91440" marB="91440" anchor="ctr"/>
                </a:tc>
                <a:tc>
                  <a:txBody>
                    <a:bodyPr/>
                    <a:lstStyle/>
                    <a:p>
                      <a:pPr algn="ctr" fontAlgn="b"/>
                      <a:r>
                        <a:rPr lang="en-US" sz="1400" b="1" i="0" u="none" strike="noStrike" dirty="0">
                          <a:solidFill>
                            <a:schemeClr val="accent1">
                              <a:lumMod val="75000"/>
                            </a:schemeClr>
                          </a:solidFill>
                          <a:effectLst/>
                          <a:latin typeface="Arial" panose="020B0604020202020204" pitchFamily="34" charset="0"/>
                        </a:rPr>
                        <a:t>Xe isotopes</a:t>
                      </a:r>
                    </a:p>
                  </a:txBody>
                  <a:tcPr marT="91440" marB="91440" anchor="ctr"/>
                </a:tc>
                <a:tc>
                  <a:txBody>
                    <a:bodyPr/>
                    <a:lstStyle/>
                    <a:p>
                      <a:pPr algn="ctr" fontAlgn="b"/>
                      <a:r>
                        <a:rPr lang="en-US" sz="1400" b="1" u="none" strike="noStrike" dirty="0">
                          <a:solidFill>
                            <a:schemeClr val="accent1">
                              <a:lumMod val="75000"/>
                            </a:schemeClr>
                          </a:solidFill>
                          <a:effectLst/>
                        </a:rPr>
                        <a:t>No. of detections</a:t>
                      </a:r>
                      <a:endParaRPr lang="en-US" sz="1400" b="1" i="0" u="none" strike="noStrike" dirty="0">
                        <a:solidFill>
                          <a:schemeClr val="accent1">
                            <a:lumMod val="75000"/>
                          </a:schemeClr>
                        </a:solidFill>
                        <a:effectLst/>
                        <a:latin typeface="Arial" panose="020B0604020202020204" pitchFamily="34" charset="0"/>
                      </a:endParaRPr>
                    </a:p>
                  </a:txBody>
                  <a:tcPr marT="91440" marB="91440" anchor="ctr"/>
                </a:tc>
                <a:extLst>
                  <a:ext uri="{0D108BD9-81ED-4DB2-BD59-A6C34878D82A}">
                    <a16:rowId xmlns:a16="http://schemas.microsoft.com/office/drawing/2014/main" val="2598195463"/>
                  </a:ext>
                </a:extLst>
              </a:tr>
              <a:tr h="475634">
                <a:tc>
                  <a:txBody>
                    <a:bodyPr/>
                    <a:lstStyle/>
                    <a:p>
                      <a:pPr algn="l" fontAlgn="b"/>
                      <a:r>
                        <a:rPr lang="en-US" sz="1400" b="1" u="none" strike="noStrike" dirty="0">
                          <a:effectLst/>
                        </a:rPr>
                        <a:t>Four</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133Xe, 133m 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283</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4056457237"/>
                  </a:ext>
                </a:extLst>
              </a:tr>
              <a:tr h="457200">
                <a:tc>
                  <a:txBody>
                    <a:bodyPr/>
                    <a:lstStyle/>
                    <a:p>
                      <a:pPr algn="l" fontAlgn="b"/>
                      <a:r>
                        <a:rPr lang="en-US" sz="1400" b="1" u="none" strike="noStrike" dirty="0">
                          <a:effectLst/>
                        </a:rPr>
                        <a:t>Three</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133m 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232</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2598475864"/>
                  </a:ext>
                </a:extLst>
              </a:tr>
              <a:tr h="364875">
                <a:tc>
                  <a:txBody>
                    <a:bodyPr/>
                    <a:lstStyle/>
                    <a:p>
                      <a:pPr algn="l" fontAlgn="b"/>
                      <a:r>
                        <a:rPr lang="en-US" sz="1400" b="1" u="none" strike="noStrike" dirty="0">
                          <a:effectLst/>
                        </a:rPr>
                        <a:t>Three</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133Xe,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272</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4054822732"/>
                  </a:ext>
                </a:extLst>
              </a:tr>
              <a:tr h="364875">
                <a:tc>
                  <a:txBody>
                    <a:bodyPr/>
                    <a:lstStyle/>
                    <a:p>
                      <a:pPr algn="l" fontAlgn="b"/>
                      <a:r>
                        <a:rPr lang="en-US" sz="1400" b="1" u="none" strike="noStrike" dirty="0">
                          <a:effectLst/>
                        </a:rPr>
                        <a:t>Three</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133Xe, 133m 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303</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325182296"/>
                  </a:ext>
                </a:extLst>
              </a:tr>
              <a:tr h="544638">
                <a:tc>
                  <a:txBody>
                    <a:bodyPr/>
                    <a:lstStyle/>
                    <a:p>
                      <a:pPr algn="l" fontAlgn="b"/>
                      <a:r>
                        <a:rPr lang="en-US" sz="1400" b="1" u="none" strike="noStrike" dirty="0">
                          <a:effectLst/>
                        </a:rPr>
                        <a:t>Three</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133Xe, 133m 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1032</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1911753375"/>
                  </a:ext>
                </a:extLst>
              </a:tr>
              <a:tr h="364875">
                <a:tc>
                  <a:txBody>
                    <a:bodyPr/>
                    <a:lstStyle/>
                    <a:p>
                      <a:pPr algn="l" fontAlgn="b"/>
                      <a:r>
                        <a:rPr lang="en-US" sz="1400" b="1" u="none" strike="noStrike" dirty="0">
                          <a:effectLst/>
                        </a:rPr>
                        <a:t>Two</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133m 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457</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4102497418"/>
                  </a:ext>
                </a:extLst>
              </a:tr>
              <a:tr h="364875">
                <a:tc>
                  <a:txBody>
                    <a:bodyPr/>
                    <a:lstStyle/>
                    <a:p>
                      <a:pPr algn="l" fontAlgn="b"/>
                      <a:r>
                        <a:rPr lang="en-US" sz="1400" b="1" u="none" strike="noStrike" dirty="0">
                          <a:effectLst/>
                        </a:rPr>
                        <a:t>Two</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583</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3242578072"/>
                  </a:ext>
                </a:extLst>
              </a:tr>
              <a:tr h="364875">
                <a:tc>
                  <a:txBody>
                    <a:bodyPr/>
                    <a:lstStyle/>
                    <a:p>
                      <a:pPr algn="l" fontAlgn="b"/>
                      <a:r>
                        <a:rPr lang="en-US" sz="1400" b="1" u="none" strike="noStrike" dirty="0">
                          <a:effectLst/>
                        </a:rPr>
                        <a:t>Two</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133Xe, 133mXe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1855</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2551707017"/>
                  </a:ext>
                </a:extLst>
              </a:tr>
              <a:tr h="364875">
                <a:tc>
                  <a:txBody>
                    <a:bodyPr/>
                    <a:lstStyle/>
                    <a:p>
                      <a:pPr algn="l" fontAlgn="b"/>
                      <a:r>
                        <a:rPr lang="en-US" sz="1400" b="1" u="none" strike="noStrike" dirty="0">
                          <a:effectLst/>
                        </a:rPr>
                        <a:t>Two</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133Xe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2474</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3982784481"/>
                  </a:ext>
                </a:extLst>
              </a:tr>
              <a:tr h="221111">
                <a:tc>
                  <a:txBody>
                    <a:bodyPr/>
                    <a:lstStyle/>
                    <a:p>
                      <a:pPr algn="l" fontAlgn="b"/>
                      <a:r>
                        <a:rPr lang="en-US" sz="1400" b="1" u="none" strike="noStrike" dirty="0">
                          <a:effectLst/>
                        </a:rPr>
                        <a:t>Two</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133Xe, 135Xe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2532</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2907362653"/>
                  </a:ext>
                </a:extLst>
              </a:tr>
              <a:tr h="364875">
                <a:tc>
                  <a:txBody>
                    <a:bodyPr/>
                    <a:lstStyle/>
                    <a:p>
                      <a:pPr algn="l" fontAlgn="b"/>
                      <a:r>
                        <a:rPr lang="en-US" sz="1400" b="1" u="none" strike="noStrike" dirty="0">
                          <a:effectLst/>
                        </a:rPr>
                        <a:t>Two</a:t>
                      </a:r>
                      <a:endParaRPr lang="en-US" sz="1400" b="1" i="0" u="none" strike="noStrike" dirty="0">
                        <a:effectLst/>
                        <a:latin typeface="Arial" panose="020B0604020202020204" pitchFamily="34" charset="0"/>
                      </a:endParaRPr>
                    </a:p>
                  </a:txBody>
                  <a:tcPr marT="91440" marB="91440" anchor="ctr"/>
                </a:tc>
                <a:tc>
                  <a:txBody>
                    <a:bodyPr/>
                    <a:lstStyle/>
                    <a:p>
                      <a:pPr algn="l" fontAlgn="b"/>
                      <a:r>
                        <a:rPr lang="en-US" sz="1400" b="1" u="none" strike="noStrike" dirty="0">
                          <a:effectLst/>
                        </a:rPr>
                        <a:t>131mXe, 133mXe</a:t>
                      </a:r>
                      <a:endParaRPr lang="en-US" sz="1400" b="1" i="0" u="none" strike="noStrike" dirty="0">
                        <a:effectLst/>
                        <a:latin typeface="Arial" panose="020B0604020202020204" pitchFamily="34" charset="0"/>
                      </a:endParaRPr>
                    </a:p>
                  </a:txBody>
                  <a:tcPr marT="91440" marB="91440" anchor="ctr"/>
                </a:tc>
                <a:tc>
                  <a:txBody>
                    <a:bodyPr/>
                    <a:lstStyle/>
                    <a:p>
                      <a:pPr algn="ctr" fontAlgn="b"/>
                      <a:r>
                        <a:rPr lang="en-US" sz="1400" b="1" u="none" strike="noStrike" dirty="0">
                          <a:effectLst/>
                        </a:rPr>
                        <a:t>3107</a:t>
                      </a:r>
                      <a:endParaRPr lang="en-US" sz="1400" b="1" i="0" u="none" strike="noStrike" dirty="0">
                        <a:effectLst/>
                        <a:latin typeface="Arial" panose="020B0604020202020204" pitchFamily="34" charset="0"/>
                      </a:endParaRPr>
                    </a:p>
                  </a:txBody>
                  <a:tcPr marT="91440" marB="91440" anchor="ctr"/>
                </a:tc>
                <a:extLst>
                  <a:ext uri="{0D108BD9-81ED-4DB2-BD59-A6C34878D82A}">
                    <a16:rowId xmlns:a16="http://schemas.microsoft.com/office/drawing/2014/main" val="2958785393"/>
                  </a:ext>
                </a:extLst>
              </a:tr>
            </a:tbl>
          </a:graphicData>
        </a:graphic>
      </p:graphicFrame>
      <p:sp>
        <p:nvSpPr>
          <p:cNvPr id="14" name="Left Brace 13">
            <a:extLst>
              <a:ext uri="{FF2B5EF4-FFF2-40B4-BE49-F238E27FC236}">
                <a16:creationId xmlns:a16="http://schemas.microsoft.com/office/drawing/2014/main" id="{BF4A8302-424E-9456-37EC-E11D9A301D9E}"/>
              </a:ext>
            </a:extLst>
          </p:cNvPr>
          <p:cNvSpPr/>
          <p:nvPr/>
        </p:nvSpPr>
        <p:spPr>
          <a:xfrm rot="5400000">
            <a:off x="4575320" y="2071893"/>
            <a:ext cx="307109" cy="2734250"/>
          </a:xfrm>
          <a:prstGeom prst="leftBrace">
            <a:avLst/>
          </a:prstGeom>
          <a:noFill/>
          <a:ln w="349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44780A9-7846-00EF-27CD-08DE2BA8AC8D}"/>
              </a:ext>
            </a:extLst>
          </p:cNvPr>
          <p:cNvSpPr/>
          <p:nvPr/>
        </p:nvSpPr>
        <p:spPr>
          <a:xfrm rot="5400000">
            <a:off x="2012253" y="4155255"/>
            <a:ext cx="341924" cy="1538171"/>
          </a:xfrm>
          <a:prstGeom prst="leftBrace">
            <a:avLst/>
          </a:prstGeom>
          <a:noFill/>
          <a:ln w="349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F1EDE44-64B6-64B1-1C17-1FDA6BCE1AFA}"/>
              </a:ext>
            </a:extLst>
          </p:cNvPr>
          <p:cNvSpPr/>
          <p:nvPr/>
        </p:nvSpPr>
        <p:spPr>
          <a:xfrm>
            <a:off x="4822528" y="2938946"/>
            <a:ext cx="1148316" cy="437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1600" dirty="0"/>
              <a:t>2 isotopes</a:t>
            </a:r>
          </a:p>
        </p:txBody>
      </p:sp>
      <p:sp>
        <p:nvSpPr>
          <p:cNvPr id="17" name="Rectangle: Rounded Corners 16">
            <a:extLst>
              <a:ext uri="{FF2B5EF4-FFF2-40B4-BE49-F238E27FC236}">
                <a16:creationId xmlns:a16="http://schemas.microsoft.com/office/drawing/2014/main" id="{E743566A-96A5-A46F-7287-1BFB55F0227E}"/>
              </a:ext>
            </a:extLst>
          </p:cNvPr>
          <p:cNvSpPr/>
          <p:nvPr/>
        </p:nvSpPr>
        <p:spPr>
          <a:xfrm>
            <a:off x="2263621" y="4420429"/>
            <a:ext cx="1148316" cy="437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1600" dirty="0"/>
              <a:t>3 isotopes</a:t>
            </a:r>
          </a:p>
        </p:txBody>
      </p:sp>
      <p:sp>
        <p:nvSpPr>
          <p:cNvPr id="18" name="Rectangle: Rounded Corners 17">
            <a:extLst>
              <a:ext uri="{FF2B5EF4-FFF2-40B4-BE49-F238E27FC236}">
                <a16:creationId xmlns:a16="http://schemas.microsoft.com/office/drawing/2014/main" id="{B34AE241-A839-3FEB-9A78-CBD7EFF251BC}"/>
              </a:ext>
            </a:extLst>
          </p:cNvPr>
          <p:cNvSpPr/>
          <p:nvPr/>
        </p:nvSpPr>
        <p:spPr>
          <a:xfrm rot="16200000">
            <a:off x="257603" y="4615361"/>
            <a:ext cx="1148316" cy="4375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en-US" sz="1600" dirty="0"/>
              <a:t>4 isotopes</a:t>
            </a:r>
          </a:p>
        </p:txBody>
      </p:sp>
    </p:spTree>
    <p:extLst>
      <p:ext uri="{BB962C8B-B14F-4D97-AF65-F5344CB8AC3E}">
        <p14:creationId xmlns:p14="http://schemas.microsoft.com/office/powerpoint/2010/main" val="291308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Xenon isotopes measurements (2013-2022)</a:t>
            </a: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C87601-CDC9-AA2F-4CEA-FCC16E3F5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7" name="Rounded Rectangle 27">
            <a:extLst>
              <a:ext uri="{FF2B5EF4-FFF2-40B4-BE49-F238E27FC236}">
                <a16:creationId xmlns:a16="http://schemas.microsoft.com/office/drawing/2014/main" id="{6DB8BCA3-E531-083E-CB09-DB6035A4C8A5}"/>
              </a:ext>
            </a:extLst>
          </p:cNvPr>
          <p:cNvSpPr/>
          <p:nvPr/>
        </p:nvSpPr>
        <p:spPr>
          <a:xfrm>
            <a:off x="99069" y="5529267"/>
            <a:ext cx="5855416" cy="1247196"/>
          </a:xfrm>
          <a:prstGeom prst="roundRect">
            <a:avLst/>
          </a:prstGeom>
          <a:solidFill>
            <a:srgbClr val="FFFFFF"/>
          </a:solidFill>
          <a:ln w="50800" cap="flat" cmpd="sng" algn="ctr">
            <a:solidFill>
              <a:srgbClr val="000000"/>
            </a:solidFill>
            <a:prstDash val="solid"/>
          </a:ln>
          <a:effectLst>
            <a:outerShdw blurRad="40000" dist="23000" dir="5400000" rotWithShape="0">
              <a:srgbClr val="000000">
                <a:alpha val="35000"/>
              </a:srgbClr>
            </a:outerShdw>
          </a:effectLst>
        </p:spPr>
        <p:txBody>
          <a:bodyPr lIns="182880" rIns="182880" anchor="ctr"/>
          <a:lstStyle/>
          <a:p>
            <a:pPr lvl="0" algn="just" defTabSz="914400" eaLnBrk="0" fontAlgn="base" hangingPunct="0">
              <a:lnSpc>
                <a:spcPct val="150000"/>
              </a:lnSpc>
              <a:spcBef>
                <a:spcPct val="0"/>
              </a:spcBef>
              <a:spcAft>
                <a:spcPct val="0"/>
              </a:spcAft>
              <a:defRPr/>
            </a:pPr>
            <a:r>
              <a:rPr lang="en-US" sz="1600" b="1" kern="0" dirty="0">
                <a:solidFill>
                  <a:srgbClr val="000000"/>
                </a:solidFill>
              </a:rPr>
              <a:t>IMS: Xe isotopes were measured frequently from 2013 to 2022</a:t>
            </a:r>
          </a:p>
          <a:p>
            <a:pPr marL="342900" lvl="0" indent="-342900" algn="just" defTabSz="914400" eaLnBrk="0" fontAlgn="base" hangingPunct="0">
              <a:lnSpc>
                <a:spcPct val="150000"/>
              </a:lnSpc>
              <a:spcBef>
                <a:spcPct val="0"/>
              </a:spcBef>
              <a:spcAft>
                <a:spcPct val="0"/>
              </a:spcAft>
              <a:buFont typeface="Wingdings" panose="05000000000000000000" pitchFamily="2" charset="2"/>
              <a:buChar char="v"/>
              <a:defRPr/>
            </a:pPr>
            <a:r>
              <a:rPr lang="en-US" sz="1600" dirty="0">
                <a:solidFill>
                  <a:schemeClr val="tx1">
                    <a:lumMod val="50000"/>
                  </a:schemeClr>
                </a:solidFill>
              </a:rPr>
              <a:t>Almost 40% of the measured samples have at least one Xe isotope detection.</a:t>
            </a:r>
          </a:p>
        </p:txBody>
      </p:sp>
      <p:pic>
        <p:nvPicPr>
          <p:cNvPr id="10" name="Picture 9">
            <a:extLst>
              <a:ext uri="{FF2B5EF4-FFF2-40B4-BE49-F238E27FC236}">
                <a16:creationId xmlns:a16="http://schemas.microsoft.com/office/drawing/2014/main" id="{A0DF450B-999C-5255-B890-D8A904FA801E}"/>
              </a:ext>
            </a:extLst>
          </p:cNvPr>
          <p:cNvPicPr>
            <a:picLocks noChangeAspect="1"/>
          </p:cNvPicPr>
          <p:nvPr/>
        </p:nvPicPr>
        <p:blipFill>
          <a:blip r:embed="rId3"/>
          <a:stretch>
            <a:fillRect/>
          </a:stretch>
        </p:blipFill>
        <p:spPr>
          <a:xfrm>
            <a:off x="6052459" y="1113610"/>
            <a:ext cx="4709568" cy="2825741"/>
          </a:xfrm>
          <a:prstGeom prst="rect">
            <a:avLst/>
          </a:prstGeom>
        </p:spPr>
      </p:pic>
      <p:graphicFrame>
        <p:nvGraphicFramePr>
          <p:cNvPr id="13" name="Table 12">
            <a:extLst>
              <a:ext uri="{FF2B5EF4-FFF2-40B4-BE49-F238E27FC236}">
                <a16:creationId xmlns:a16="http://schemas.microsoft.com/office/drawing/2014/main" id="{1C67816A-1972-D20C-951A-ED693DED7190}"/>
              </a:ext>
            </a:extLst>
          </p:cNvPr>
          <p:cNvGraphicFramePr>
            <a:graphicFrameLocks noGrp="1"/>
          </p:cNvGraphicFramePr>
          <p:nvPr>
            <p:extLst>
              <p:ext uri="{D42A27DB-BD31-4B8C-83A1-F6EECF244321}">
                <p14:modId xmlns:p14="http://schemas.microsoft.com/office/powerpoint/2010/main" val="2719354036"/>
              </p:ext>
            </p:extLst>
          </p:nvPr>
        </p:nvGraphicFramePr>
        <p:xfrm>
          <a:off x="104853" y="1226159"/>
          <a:ext cx="5860518" cy="4226905"/>
        </p:xfrm>
        <a:graphic>
          <a:graphicData uri="http://schemas.openxmlformats.org/drawingml/2006/table">
            <a:tbl>
              <a:tblPr>
                <a:tableStyleId>{5C22544A-7EE6-4342-B048-85BDC9FD1C3A}</a:tableStyleId>
              </a:tblPr>
              <a:tblGrid>
                <a:gridCol w="613230">
                  <a:extLst>
                    <a:ext uri="{9D8B030D-6E8A-4147-A177-3AD203B41FA5}">
                      <a16:colId xmlns:a16="http://schemas.microsoft.com/office/drawing/2014/main" val="2689554434"/>
                    </a:ext>
                  </a:extLst>
                </a:gridCol>
                <a:gridCol w="1153885">
                  <a:extLst>
                    <a:ext uri="{9D8B030D-6E8A-4147-A177-3AD203B41FA5}">
                      <a16:colId xmlns:a16="http://schemas.microsoft.com/office/drawing/2014/main" val="1999670757"/>
                    </a:ext>
                  </a:extLst>
                </a:gridCol>
                <a:gridCol w="714828">
                  <a:extLst>
                    <a:ext uri="{9D8B030D-6E8A-4147-A177-3AD203B41FA5}">
                      <a16:colId xmlns:a16="http://schemas.microsoft.com/office/drawing/2014/main" val="3007462767"/>
                    </a:ext>
                  </a:extLst>
                </a:gridCol>
                <a:gridCol w="696686">
                  <a:extLst>
                    <a:ext uri="{9D8B030D-6E8A-4147-A177-3AD203B41FA5}">
                      <a16:colId xmlns:a16="http://schemas.microsoft.com/office/drawing/2014/main" val="1985700055"/>
                    </a:ext>
                  </a:extLst>
                </a:gridCol>
                <a:gridCol w="849086">
                  <a:extLst>
                    <a:ext uri="{9D8B030D-6E8A-4147-A177-3AD203B41FA5}">
                      <a16:colId xmlns:a16="http://schemas.microsoft.com/office/drawing/2014/main" val="921288219"/>
                    </a:ext>
                  </a:extLst>
                </a:gridCol>
                <a:gridCol w="740228">
                  <a:extLst>
                    <a:ext uri="{9D8B030D-6E8A-4147-A177-3AD203B41FA5}">
                      <a16:colId xmlns:a16="http://schemas.microsoft.com/office/drawing/2014/main" val="3709827378"/>
                    </a:ext>
                  </a:extLst>
                </a:gridCol>
                <a:gridCol w="1092575">
                  <a:extLst>
                    <a:ext uri="{9D8B030D-6E8A-4147-A177-3AD203B41FA5}">
                      <a16:colId xmlns:a16="http://schemas.microsoft.com/office/drawing/2014/main" val="1363772570"/>
                    </a:ext>
                  </a:extLst>
                </a:gridCol>
              </a:tblGrid>
              <a:tr h="331141">
                <a:tc rowSpan="2">
                  <a:txBody>
                    <a:bodyPr/>
                    <a:lstStyle/>
                    <a:p>
                      <a:pPr algn="ctr" fontAlgn="b"/>
                      <a:r>
                        <a:rPr lang="en-US" sz="1400" b="1" u="none" strike="noStrike" dirty="0">
                          <a:effectLst/>
                        </a:rPr>
                        <a:t>Year</a:t>
                      </a:r>
                      <a:endParaRPr lang="en-US" sz="1400" b="1" i="0" u="none" strike="noStrike" dirty="0">
                        <a:effectLst/>
                        <a:latin typeface="Arial" panose="020B0604020202020204" pitchFamily="34" charset="0"/>
                      </a:endParaRPr>
                    </a:p>
                  </a:txBody>
                  <a:tcPr marL="6350" marR="6350" marT="6350" marB="9144" anchor="ctr"/>
                </a:tc>
                <a:tc rowSpan="2">
                  <a:txBody>
                    <a:bodyPr/>
                    <a:lstStyle/>
                    <a:p>
                      <a:pPr algn="ctr" fontAlgn="b"/>
                      <a:r>
                        <a:rPr lang="en-US" sz="1400" b="1" u="none" strike="noStrike" dirty="0">
                          <a:effectLst/>
                        </a:rPr>
                        <a:t>Sample with  Detections</a:t>
                      </a:r>
                      <a:endParaRPr lang="en-US" sz="1400" b="1" i="0" u="none" strike="noStrike" dirty="0">
                        <a:effectLst/>
                        <a:latin typeface="Arial" panose="020B0604020202020204" pitchFamily="34" charset="0"/>
                      </a:endParaRPr>
                    </a:p>
                  </a:txBody>
                  <a:tcPr marL="6350" marR="6350" marT="6350" marB="9144" anchor="ctr"/>
                </a:tc>
                <a:tc gridSpan="4">
                  <a:txBody>
                    <a:bodyPr/>
                    <a:lstStyle/>
                    <a:p>
                      <a:pPr algn="ctr" fontAlgn="b"/>
                      <a:r>
                        <a:rPr lang="en-US" sz="1400" b="1" u="none" strike="noStrike" dirty="0">
                          <a:effectLst/>
                        </a:rPr>
                        <a:t>Number of Detections</a:t>
                      </a:r>
                      <a:endParaRPr lang="en-US" sz="1400" b="1" i="0" u="none" strike="noStrike" dirty="0">
                        <a:effectLst/>
                        <a:latin typeface="Arial" panose="020B0604020202020204" pitchFamily="34" charset="0"/>
                      </a:endParaRPr>
                    </a:p>
                  </a:txBody>
                  <a:tcPr marL="6350" marR="6350" marT="6350" marB="9144"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b"/>
                      <a:r>
                        <a:rPr lang="en-US" sz="1400" b="1" u="none" strike="noStrike" dirty="0">
                          <a:effectLst/>
                        </a:rPr>
                        <a:t>Total Number of Samples</a:t>
                      </a:r>
                      <a:endParaRPr lang="en-US" sz="1400" b="1" i="0" u="none" strike="noStrike" dirty="0">
                        <a:effectLst/>
                        <a:latin typeface="Arial" panose="020B0604020202020204" pitchFamily="34" charset="0"/>
                      </a:endParaRPr>
                    </a:p>
                  </a:txBody>
                  <a:tcPr marL="6350" marR="6350" marT="6350" marB="9144" anchor="ctr"/>
                </a:tc>
                <a:extLst>
                  <a:ext uri="{0D108BD9-81ED-4DB2-BD59-A6C34878D82A}">
                    <a16:rowId xmlns:a16="http://schemas.microsoft.com/office/drawing/2014/main" val="1066441363"/>
                  </a:ext>
                </a:extLst>
              </a:tr>
              <a:tr h="324647">
                <a:tc vMerge="1">
                  <a:txBody>
                    <a:bodyPr/>
                    <a:lstStyle/>
                    <a:p>
                      <a:pPr algn="ctr" fontAlgn="b"/>
                      <a:r>
                        <a:rPr lang="en-US" sz="1000" u="none" strike="noStrike" dirty="0">
                          <a:effectLst/>
                        </a:rPr>
                        <a:t>Year</a:t>
                      </a:r>
                      <a:endParaRPr lang="en-US" sz="1000" b="0" i="0" u="none" strike="noStrike" dirty="0">
                        <a:effectLst/>
                        <a:latin typeface="Arial" panose="020B0604020202020204" pitchFamily="34" charset="0"/>
                      </a:endParaRPr>
                    </a:p>
                  </a:txBody>
                  <a:tcPr marL="6350" marR="6350" marT="6350" marB="0" anchor="b"/>
                </a:tc>
                <a:tc vMerge="1">
                  <a:txBody>
                    <a:bodyPr/>
                    <a:lstStyle/>
                    <a:p>
                      <a:endParaRPr lang="en-US"/>
                    </a:p>
                  </a:txBody>
                  <a:tcPr/>
                </a:tc>
                <a:tc>
                  <a:txBody>
                    <a:bodyPr/>
                    <a:lstStyle/>
                    <a:p>
                      <a:pPr algn="ctr" fontAlgn="b"/>
                      <a:r>
                        <a:rPr lang="en-US" sz="1400" b="1" u="none" strike="noStrike">
                          <a:effectLst/>
                        </a:rPr>
                        <a:t>  Xe-133</a:t>
                      </a:r>
                      <a:endParaRPr lang="en-US" sz="1400" b="1"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a:effectLst/>
                        </a:rPr>
                        <a:t>Xe-133m</a:t>
                      </a:r>
                      <a:endParaRPr lang="en-US" sz="1400" b="1"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a:effectLst/>
                        </a:rPr>
                        <a:t>Xe-131m</a:t>
                      </a:r>
                      <a:endParaRPr lang="en-US" sz="1400" b="1"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Xe-135 </a:t>
                      </a:r>
                      <a:endParaRPr lang="en-US" sz="1400" b="1" i="0" u="none" strike="noStrike" dirty="0">
                        <a:effectLst/>
                        <a:latin typeface="Arial" panose="020B0604020202020204" pitchFamily="34" charset="0"/>
                      </a:endParaRPr>
                    </a:p>
                  </a:txBody>
                  <a:tcPr marL="6350" marR="6350" marT="6350" marB="9144" anchor="ctr"/>
                </a:tc>
                <a:tc vMerge="1">
                  <a:txBody>
                    <a:bodyPr/>
                    <a:lstStyle/>
                    <a:p>
                      <a:endParaRPr lang="en-US"/>
                    </a:p>
                  </a:txBody>
                  <a:tcPr/>
                </a:tc>
                <a:extLst>
                  <a:ext uri="{0D108BD9-81ED-4DB2-BD59-A6C34878D82A}">
                    <a16:rowId xmlns:a16="http://schemas.microsoft.com/office/drawing/2014/main" val="2380005814"/>
                  </a:ext>
                </a:extLst>
              </a:tr>
              <a:tr h="324647">
                <a:tc>
                  <a:txBody>
                    <a:bodyPr/>
                    <a:lstStyle/>
                    <a:p>
                      <a:pPr algn="ctr" fontAlgn="b"/>
                      <a:r>
                        <a:rPr lang="en-US" sz="1400" b="1" u="none" strike="noStrike" dirty="0">
                          <a:solidFill>
                            <a:srgbClr val="C00000"/>
                          </a:solidFill>
                          <a:effectLst/>
                        </a:rPr>
                        <a:t>2013</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4809</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2914</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1156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1410</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711</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10494</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163368713"/>
                  </a:ext>
                </a:extLst>
              </a:tr>
              <a:tr h="324647">
                <a:tc>
                  <a:txBody>
                    <a:bodyPr/>
                    <a:lstStyle/>
                    <a:p>
                      <a:pPr algn="ctr" fontAlgn="b"/>
                      <a:r>
                        <a:rPr lang="en-US" sz="1400" b="1" u="none" strike="noStrike" dirty="0">
                          <a:solidFill>
                            <a:srgbClr val="C00000"/>
                          </a:solidFill>
                          <a:effectLst/>
                        </a:rPr>
                        <a:t>2014</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5430</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3389</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1363</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1574</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708</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11912</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1192962741"/>
                  </a:ext>
                </a:extLst>
              </a:tr>
              <a:tr h="324647">
                <a:tc>
                  <a:txBody>
                    <a:bodyPr/>
                    <a:lstStyle/>
                    <a:p>
                      <a:pPr algn="ctr" fontAlgn="b"/>
                      <a:r>
                        <a:rPr lang="en-US" sz="1400" b="1" u="none" strike="noStrike" dirty="0">
                          <a:solidFill>
                            <a:srgbClr val="C00000"/>
                          </a:solidFill>
                          <a:effectLst/>
                        </a:rPr>
                        <a:t>2015</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5561</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3383</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1275</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1595</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743</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13245</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2432018535"/>
                  </a:ext>
                </a:extLst>
              </a:tr>
              <a:tr h="324647">
                <a:tc>
                  <a:txBody>
                    <a:bodyPr/>
                    <a:lstStyle/>
                    <a:p>
                      <a:pPr algn="ctr" fontAlgn="b"/>
                      <a:r>
                        <a:rPr lang="en-US" sz="1400" b="1" u="none" strike="noStrike" dirty="0">
                          <a:solidFill>
                            <a:srgbClr val="C00000"/>
                          </a:solidFill>
                          <a:effectLst/>
                        </a:rPr>
                        <a:t>2016</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6263</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3709</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1457</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1863</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822</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14484</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3131996540"/>
                  </a:ext>
                </a:extLst>
              </a:tr>
              <a:tr h="324647">
                <a:tc>
                  <a:txBody>
                    <a:bodyPr/>
                    <a:lstStyle/>
                    <a:p>
                      <a:pPr algn="ctr" fontAlgn="b"/>
                      <a:r>
                        <a:rPr lang="en-US" sz="1400" b="1" u="none" strike="noStrike" dirty="0">
                          <a:solidFill>
                            <a:srgbClr val="C00000"/>
                          </a:solidFill>
                          <a:effectLst/>
                        </a:rPr>
                        <a:t>2017</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6449</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3578</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1570</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2341</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977</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14212</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2474330540"/>
                  </a:ext>
                </a:extLst>
              </a:tr>
              <a:tr h="324647">
                <a:tc>
                  <a:txBody>
                    <a:bodyPr/>
                    <a:lstStyle/>
                    <a:p>
                      <a:pPr algn="ctr" fontAlgn="b"/>
                      <a:r>
                        <a:rPr lang="en-US" sz="1400" b="1" u="none" strike="noStrike" dirty="0">
                          <a:solidFill>
                            <a:srgbClr val="C00000"/>
                          </a:solidFill>
                          <a:effectLst/>
                        </a:rPr>
                        <a:t>2018</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6322</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3392</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1666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2148</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962</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14227</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792554978"/>
                  </a:ext>
                </a:extLst>
              </a:tr>
              <a:tr h="324647">
                <a:tc>
                  <a:txBody>
                    <a:bodyPr/>
                    <a:lstStyle/>
                    <a:p>
                      <a:pPr algn="ctr" fontAlgn="b"/>
                      <a:r>
                        <a:rPr lang="en-US" sz="1400" b="1" u="none" strike="noStrike" dirty="0">
                          <a:solidFill>
                            <a:srgbClr val="C00000"/>
                          </a:solidFill>
                          <a:effectLst/>
                        </a:rPr>
                        <a:t>2019</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6171</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3446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1780</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2089</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1195</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14461</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1356572222"/>
                  </a:ext>
                </a:extLst>
              </a:tr>
              <a:tr h="324647">
                <a:tc>
                  <a:txBody>
                    <a:bodyPr/>
                    <a:lstStyle/>
                    <a:p>
                      <a:pPr algn="ctr" fontAlgn="b"/>
                      <a:r>
                        <a:rPr lang="en-US" sz="1400" b="1" u="none" strike="noStrike" dirty="0">
                          <a:solidFill>
                            <a:srgbClr val="C00000"/>
                          </a:solidFill>
                          <a:effectLst/>
                        </a:rPr>
                        <a:t>2020</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5005</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3143</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1216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1257</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1164</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14533</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346274145"/>
                  </a:ext>
                </a:extLst>
              </a:tr>
              <a:tr h="324647">
                <a:tc>
                  <a:txBody>
                    <a:bodyPr/>
                    <a:lstStyle/>
                    <a:p>
                      <a:pPr algn="ctr" fontAlgn="b"/>
                      <a:r>
                        <a:rPr lang="en-US" sz="1400" b="1" u="none" strike="noStrike" dirty="0">
                          <a:solidFill>
                            <a:srgbClr val="C00000"/>
                          </a:solidFill>
                          <a:effectLst/>
                        </a:rPr>
                        <a:t>2021</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4081</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2553</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806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937</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550</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14466</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1069233059"/>
                  </a:ext>
                </a:extLst>
              </a:tr>
              <a:tr h="324647">
                <a:tc>
                  <a:txBody>
                    <a:bodyPr/>
                    <a:lstStyle/>
                    <a:p>
                      <a:pPr algn="ctr" fontAlgn="b"/>
                      <a:r>
                        <a:rPr lang="en-US" sz="1400" b="1" u="none" strike="noStrike" dirty="0">
                          <a:solidFill>
                            <a:srgbClr val="C00000"/>
                          </a:solidFill>
                          <a:effectLst/>
                        </a:rPr>
                        <a:t>2022</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4095</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2459</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706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1062</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659</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15566</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3069553400"/>
                  </a:ext>
                </a:extLst>
              </a:tr>
              <a:tr h="324647">
                <a:tc>
                  <a:txBody>
                    <a:bodyPr/>
                    <a:lstStyle/>
                    <a:p>
                      <a:pPr algn="ctr" fontAlgn="b"/>
                      <a:r>
                        <a:rPr lang="en-US" sz="1400" b="1" u="none" strike="noStrike" dirty="0">
                          <a:solidFill>
                            <a:srgbClr val="C00000"/>
                          </a:solidFill>
                          <a:effectLst/>
                        </a:rPr>
                        <a:t>Total</a:t>
                      </a:r>
                      <a:endParaRPr lang="en-US" sz="1400" b="1" i="0" u="none" strike="noStrike" dirty="0">
                        <a:solidFill>
                          <a:srgbClr val="C00000"/>
                        </a:solidFill>
                        <a:effectLst/>
                        <a:latin typeface="Arial" panose="020B0604020202020204" pitchFamily="34" charset="0"/>
                      </a:endParaRPr>
                    </a:p>
                  </a:txBody>
                  <a:tcPr marL="6350" marR="6350" marT="6350" marB="9144" anchor="ctr"/>
                </a:tc>
                <a:tc>
                  <a:txBody>
                    <a:bodyPr/>
                    <a:lstStyle/>
                    <a:p>
                      <a:pPr algn="ctr" fontAlgn="b"/>
                      <a:r>
                        <a:rPr lang="en-US" sz="1400" b="1" u="none" strike="noStrike" dirty="0">
                          <a:effectLst/>
                        </a:rPr>
                        <a:t>54186</a:t>
                      </a:r>
                      <a:endParaRPr lang="en-US" sz="1400" b="1"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31966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dirty="0">
                          <a:effectLst/>
                        </a:rPr>
                        <a:t>12995</a:t>
                      </a:r>
                      <a:endParaRPr lang="en-US" sz="1400" b="0" i="0" u="none" strike="noStrike" dirty="0">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16276</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u="none" strike="noStrike">
                          <a:effectLst/>
                        </a:rPr>
                        <a:t>8491</a:t>
                      </a:r>
                      <a:endParaRPr lang="en-US" sz="1400" b="0" i="0" u="none" strike="noStrike">
                        <a:effectLst/>
                        <a:latin typeface="Arial" panose="020B0604020202020204" pitchFamily="34" charset="0"/>
                      </a:endParaRPr>
                    </a:p>
                  </a:txBody>
                  <a:tcPr marL="6350" marR="6350" marT="6350" marB="9144" anchor="ctr"/>
                </a:tc>
                <a:tc>
                  <a:txBody>
                    <a:bodyPr/>
                    <a:lstStyle/>
                    <a:p>
                      <a:pPr algn="ctr" fontAlgn="b"/>
                      <a:r>
                        <a:rPr lang="en-US" sz="1400" b="1" u="none" strike="noStrike" dirty="0">
                          <a:solidFill>
                            <a:schemeClr val="accent1">
                              <a:lumMod val="75000"/>
                            </a:schemeClr>
                          </a:solidFill>
                          <a:effectLst/>
                        </a:rPr>
                        <a:t>137600</a:t>
                      </a:r>
                      <a:endParaRPr lang="en-US" sz="1400" b="1" i="0" u="none" strike="noStrike" dirty="0">
                        <a:solidFill>
                          <a:schemeClr val="accent1">
                            <a:lumMod val="75000"/>
                          </a:schemeClr>
                        </a:solidFill>
                        <a:effectLst/>
                        <a:latin typeface="Arial" panose="020B0604020202020204" pitchFamily="34" charset="0"/>
                      </a:endParaRPr>
                    </a:p>
                  </a:txBody>
                  <a:tcPr marL="6350" marR="6350" marT="6350" marB="9144" anchor="ctr"/>
                </a:tc>
                <a:extLst>
                  <a:ext uri="{0D108BD9-81ED-4DB2-BD59-A6C34878D82A}">
                    <a16:rowId xmlns:a16="http://schemas.microsoft.com/office/drawing/2014/main" val="1712315381"/>
                  </a:ext>
                </a:extLst>
              </a:tr>
            </a:tbl>
          </a:graphicData>
        </a:graphic>
      </p:graphicFrame>
      <p:pic>
        <p:nvPicPr>
          <p:cNvPr id="19" name="Picture 18">
            <a:extLst>
              <a:ext uri="{FF2B5EF4-FFF2-40B4-BE49-F238E27FC236}">
                <a16:creationId xmlns:a16="http://schemas.microsoft.com/office/drawing/2014/main" id="{C5A9F989-5A6F-1B1F-8267-661D76F3F853}"/>
              </a:ext>
            </a:extLst>
          </p:cNvPr>
          <p:cNvPicPr>
            <a:picLocks noChangeAspect="1"/>
          </p:cNvPicPr>
          <p:nvPr/>
        </p:nvPicPr>
        <p:blipFill>
          <a:blip r:embed="rId4"/>
          <a:stretch>
            <a:fillRect/>
          </a:stretch>
        </p:blipFill>
        <p:spPr>
          <a:xfrm>
            <a:off x="6052459" y="3972487"/>
            <a:ext cx="4709568" cy="2825741"/>
          </a:xfrm>
          <a:prstGeom prst="rect">
            <a:avLst/>
          </a:prstGeom>
        </p:spPr>
      </p:pic>
    </p:spTree>
    <p:extLst>
      <p:ext uri="{BB962C8B-B14F-4D97-AF65-F5344CB8AC3E}">
        <p14:creationId xmlns:p14="http://schemas.microsoft.com/office/powerpoint/2010/main" val="73228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Xenon isotopes measurements (2013-2022)</a:t>
            </a: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5C87601-CDC9-AA2F-4CEA-FCC16E3F5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14" name="Left Brace 13">
            <a:extLst>
              <a:ext uri="{FF2B5EF4-FFF2-40B4-BE49-F238E27FC236}">
                <a16:creationId xmlns:a16="http://schemas.microsoft.com/office/drawing/2014/main" id="{BF4A8302-424E-9456-37EC-E11D9A301D9E}"/>
              </a:ext>
            </a:extLst>
          </p:cNvPr>
          <p:cNvSpPr/>
          <p:nvPr/>
        </p:nvSpPr>
        <p:spPr>
          <a:xfrm rot="5400000">
            <a:off x="4575320" y="2071893"/>
            <a:ext cx="307109" cy="2734250"/>
          </a:xfrm>
          <a:prstGeom prst="leftBrace">
            <a:avLst/>
          </a:prstGeom>
          <a:noFill/>
          <a:ln w="349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44780A9-7846-00EF-27CD-08DE2BA8AC8D}"/>
              </a:ext>
            </a:extLst>
          </p:cNvPr>
          <p:cNvSpPr/>
          <p:nvPr/>
        </p:nvSpPr>
        <p:spPr>
          <a:xfrm rot="5400000">
            <a:off x="2012253" y="4155255"/>
            <a:ext cx="341924" cy="1538171"/>
          </a:xfrm>
          <a:prstGeom prst="leftBrace">
            <a:avLst/>
          </a:prstGeom>
          <a:noFill/>
          <a:ln w="349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a:extLst>
              <a:ext uri="{FF2B5EF4-FFF2-40B4-BE49-F238E27FC236}">
                <a16:creationId xmlns:a16="http://schemas.microsoft.com/office/drawing/2014/main" id="{B1F40E26-A301-E1D0-40F5-12ABB64A0B60}"/>
              </a:ext>
            </a:extLst>
          </p:cNvPr>
          <p:cNvPicPr>
            <a:picLocks noChangeAspect="1"/>
          </p:cNvPicPr>
          <p:nvPr/>
        </p:nvPicPr>
        <p:blipFill>
          <a:blip r:embed="rId3"/>
          <a:stretch>
            <a:fillRect/>
          </a:stretch>
        </p:blipFill>
        <p:spPr>
          <a:xfrm>
            <a:off x="2101152" y="1171271"/>
            <a:ext cx="8411909" cy="5451729"/>
          </a:xfrm>
          <a:prstGeom prst="rect">
            <a:avLst/>
          </a:prstGeom>
        </p:spPr>
      </p:pic>
      <p:sp>
        <p:nvSpPr>
          <p:cNvPr id="7" name="Rounded Rectangle 27">
            <a:extLst>
              <a:ext uri="{FF2B5EF4-FFF2-40B4-BE49-F238E27FC236}">
                <a16:creationId xmlns:a16="http://schemas.microsoft.com/office/drawing/2014/main" id="{240B5250-3A6C-963B-5985-0D3E47A6F804}"/>
              </a:ext>
            </a:extLst>
          </p:cNvPr>
          <p:cNvSpPr/>
          <p:nvPr/>
        </p:nvSpPr>
        <p:spPr>
          <a:xfrm>
            <a:off x="91819" y="2351078"/>
            <a:ext cx="2112076" cy="3244173"/>
          </a:xfrm>
          <a:prstGeom prst="roundRect">
            <a:avLst/>
          </a:prstGeom>
          <a:solidFill>
            <a:srgbClr val="FFFFFF"/>
          </a:solidFill>
          <a:ln w="22225" cap="flat" cmpd="sng" algn="ctr">
            <a:solidFill>
              <a:srgbClr val="000000"/>
            </a:solidFill>
            <a:prstDash val="solid"/>
          </a:ln>
          <a:effectLst>
            <a:outerShdw blurRad="40000" dist="23000" dir="5400000" rotWithShape="0">
              <a:srgbClr val="000000">
                <a:alpha val="35000"/>
              </a:srgbClr>
            </a:outerShdw>
          </a:effectLst>
        </p:spPr>
        <p:txBody>
          <a:bodyPr anchor="ctr"/>
          <a:lstStyle/>
          <a:p>
            <a:pPr lvl="0" algn="ctr" defTabSz="914400" eaLnBrk="0" fontAlgn="base" hangingPunct="0">
              <a:spcBef>
                <a:spcPct val="0"/>
              </a:spcBef>
              <a:spcAft>
                <a:spcPct val="0"/>
              </a:spcAft>
              <a:defRPr/>
            </a:pPr>
            <a:r>
              <a:rPr kumimoji="0" lang="en-US" sz="1600" b="1" i="0" u="none" strike="noStrike" kern="0" cap="none" spc="0" normalizeH="0" baseline="0" noProof="0" dirty="0">
                <a:ln>
                  <a:noFill/>
                </a:ln>
                <a:solidFill>
                  <a:srgbClr val="000000"/>
                </a:solidFill>
                <a:effectLst/>
                <a:uLnTx/>
                <a:uFillTx/>
                <a:ea typeface="+mn-ea"/>
                <a:cs typeface="+mn-cs"/>
              </a:rPr>
              <a:t>Xe-133 concentration </a:t>
            </a:r>
            <a:r>
              <a:rPr lang="en-US" sz="1600" b="1" kern="0" dirty="0">
                <a:solidFill>
                  <a:srgbClr val="000000"/>
                </a:solidFill>
              </a:rPr>
              <a:t>(</a:t>
            </a:r>
            <a:r>
              <a:rPr kumimoji="0" lang="en-US" sz="1600" b="1" i="0" u="none" strike="noStrike" kern="0" cap="none" spc="0" normalizeH="0" baseline="0" noProof="0" dirty="0">
                <a:ln>
                  <a:noFill/>
                </a:ln>
                <a:solidFill>
                  <a:srgbClr val="000000"/>
                </a:solidFill>
                <a:effectLst/>
                <a:uLnTx/>
                <a:uFillTx/>
                <a:ea typeface="+mn-ea"/>
                <a:cs typeface="+mn-cs"/>
              </a:rPr>
              <a:t>2013 – 2022)</a:t>
            </a:r>
          </a:p>
          <a:p>
            <a:pPr lvl="0" algn="just" defTabSz="914400" eaLnBrk="0" fontAlgn="base" hangingPunct="0">
              <a:spcBef>
                <a:spcPct val="0"/>
              </a:spcBef>
              <a:spcAft>
                <a:spcPct val="0"/>
              </a:spcAft>
              <a:defRPr/>
            </a:pPr>
            <a:endParaRPr kumimoji="0" lang="en-US" sz="1600" b="0" i="0" u="none" strike="noStrike" kern="0" cap="none" spc="0" normalizeH="0" baseline="0" noProof="0" dirty="0">
              <a:ln>
                <a:noFill/>
              </a:ln>
              <a:solidFill>
                <a:srgbClr val="000000"/>
              </a:solidFill>
              <a:effectLst/>
              <a:uLnTx/>
              <a:uFillTx/>
              <a:latin typeface="Times New Roman"/>
              <a:ea typeface="+mn-ea"/>
              <a:cs typeface="+mn-cs"/>
            </a:endParaRPr>
          </a:p>
          <a:p>
            <a:pPr marR="0" lvl="0" algn="just" defTabSz="914400" eaLnBrk="0" fontAlgn="base" latinLnBrk="0" hangingPunct="0">
              <a:spcBef>
                <a:spcPct val="0"/>
              </a:spcBef>
              <a:spcAft>
                <a:spcPct val="0"/>
              </a:spcAft>
              <a:buClrTx/>
              <a:buSzTx/>
              <a:tabLst/>
              <a:defRPr/>
            </a:pPr>
            <a:r>
              <a:rPr kumimoji="0" lang="en-US" altLang="en-US" sz="1600" b="0" i="0" u="none" strike="noStrike" kern="0" cap="none" spc="0" normalizeH="0" baseline="0" noProof="0" dirty="0">
                <a:ln>
                  <a:noFill/>
                </a:ln>
                <a:solidFill>
                  <a:srgbClr val="000000"/>
                </a:solidFill>
                <a:effectLst/>
                <a:uLnTx/>
                <a:uFillTx/>
                <a:latin typeface="Times New Roman"/>
                <a:ea typeface="+mn-ea"/>
                <a:cs typeface="+mn-cs"/>
              </a:rPr>
              <a:t>The geographical distribution of the median value of Xe-133 concentration is in consistent with the distribution of nuclear facilities.</a:t>
            </a:r>
          </a:p>
        </p:txBody>
      </p:sp>
    </p:spTree>
    <p:extLst>
      <p:ext uri="{BB962C8B-B14F-4D97-AF65-F5344CB8AC3E}">
        <p14:creationId xmlns:p14="http://schemas.microsoft.com/office/powerpoint/2010/main" val="204267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Xenon isotopic ratio</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54339B5-C2D1-0357-294C-D019E542E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pic>
        <p:nvPicPr>
          <p:cNvPr id="11" name="Picture 10" descr="A picture containing text, diagram, plot, line&#10;&#10;Description automatically generated">
            <a:extLst>
              <a:ext uri="{FF2B5EF4-FFF2-40B4-BE49-F238E27FC236}">
                <a16:creationId xmlns:a16="http://schemas.microsoft.com/office/drawing/2014/main" id="{254F8A78-E97E-2D6C-F530-B4D852CE331C}"/>
              </a:ext>
            </a:extLst>
          </p:cNvPr>
          <p:cNvPicPr>
            <a:picLocks noChangeAspect="1"/>
          </p:cNvPicPr>
          <p:nvPr/>
        </p:nvPicPr>
        <p:blipFill>
          <a:blip r:embed="rId3"/>
          <a:stretch>
            <a:fillRect/>
          </a:stretch>
        </p:blipFill>
        <p:spPr>
          <a:xfrm>
            <a:off x="6900819" y="4034072"/>
            <a:ext cx="3787140" cy="2523649"/>
          </a:xfrm>
          <a:prstGeom prst="rect">
            <a:avLst/>
          </a:prstGeom>
        </p:spPr>
      </p:pic>
      <p:pic>
        <p:nvPicPr>
          <p:cNvPr id="13" name="Picture 12" descr="A picture containing text, line, plot, diagram&#10;&#10;Description automatically generated">
            <a:extLst>
              <a:ext uri="{FF2B5EF4-FFF2-40B4-BE49-F238E27FC236}">
                <a16:creationId xmlns:a16="http://schemas.microsoft.com/office/drawing/2014/main" id="{ED52A6AC-41D4-F3E6-8349-83D044E3A307}"/>
              </a:ext>
            </a:extLst>
          </p:cNvPr>
          <p:cNvPicPr>
            <a:picLocks noChangeAspect="1"/>
          </p:cNvPicPr>
          <p:nvPr/>
        </p:nvPicPr>
        <p:blipFill>
          <a:blip r:embed="rId4"/>
          <a:stretch>
            <a:fillRect/>
          </a:stretch>
        </p:blipFill>
        <p:spPr>
          <a:xfrm>
            <a:off x="6900819" y="1324945"/>
            <a:ext cx="3787140" cy="2536984"/>
          </a:xfrm>
          <a:prstGeom prst="rect">
            <a:avLst/>
          </a:prstGeom>
        </p:spPr>
      </p:pic>
      <p:pic>
        <p:nvPicPr>
          <p:cNvPr id="15" name="Picture 14" descr="A picture containing text, screenshot, line, diagram&#10;&#10;Description automatically generated">
            <a:extLst>
              <a:ext uri="{FF2B5EF4-FFF2-40B4-BE49-F238E27FC236}">
                <a16:creationId xmlns:a16="http://schemas.microsoft.com/office/drawing/2014/main" id="{AC903D71-30A8-D690-11DE-31C8D7FDD37E}"/>
              </a:ext>
            </a:extLst>
          </p:cNvPr>
          <p:cNvPicPr>
            <a:picLocks noChangeAspect="1"/>
          </p:cNvPicPr>
          <p:nvPr/>
        </p:nvPicPr>
        <p:blipFill>
          <a:blip r:embed="rId5"/>
          <a:stretch>
            <a:fillRect/>
          </a:stretch>
        </p:blipFill>
        <p:spPr>
          <a:xfrm>
            <a:off x="3056763" y="1324945"/>
            <a:ext cx="3787140" cy="2536984"/>
          </a:xfrm>
          <a:prstGeom prst="rect">
            <a:avLst/>
          </a:prstGeom>
        </p:spPr>
      </p:pic>
      <p:pic>
        <p:nvPicPr>
          <p:cNvPr id="17" name="Picture 16" descr="A picture containing text, screenshot, diagram, line&#10;&#10;Description automatically generated">
            <a:extLst>
              <a:ext uri="{FF2B5EF4-FFF2-40B4-BE49-F238E27FC236}">
                <a16:creationId xmlns:a16="http://schemas.microsoft.com/office/drawing/2014/main" id="{6BE617EE-AFFC-F77F-AFD9-68973CBD0306}"/>
              </a:ext>
            </a:extLst>
          </p:cNvPr>
          <p:cNvPicPr>
            <a:picLocks noChangeAspect="1"/>
          </p:cNvPicPr>
          <p:nvPr/>
        </p:nvPicPr>
        <p:blipFill>
          <a:blip r:embed="rId6"/>
          <a:stretch>
            <a:fillRect/>
          </a:stretch>
        </p:blipFill>
        <p:spPr>
          <a:xfrm>
            <a:off x="3034795" y="4008921"/>
            <a:ext cx="3787140" cy="2536984"/>
          </a:xfrm>
          <a:prstGeom prst="rect">
            <a:avLst/>
          </a:prstGeom>
        </p:spPr>
      </p:pic>
      <p:sp>
        <p:nvSpPr>
          <p:cNvPr id="21" name="Rounded Rectangle 27">
            <a:extLst>
              <a:ext uri="{FF2B5EF4-FFF2-40B4-BE49-F238E27FC236}">
                <a16:creationId xmlns:a16="http://schemas.microsoft.com/office/drawing/2014/main" id="{A6256AF7-40B1-4E63-4120-CD67A8D7031A}"/>
              </a:ext>
            </a:extLst>
          </p:cNvPr>
          <p:cNvSpPr/>
          <p:nvPr/>
        </p:nvSpPr>
        <p:spPr>
          <a:xfrm>
            <a:off x="80932" y="3055871"/>
            <a:ext cx="2874979" cy="1909528"/>
          </a:xfrm>
          <a:prstGeom prst="roundRect">
            <a:avLst/>
          </a:prstGeom>
          <a:solidFill>
            <a:srgbClr val="FFFFFF"/>
          </a:solidFill>
          <a:ln w="22225" cap="flat" cmpd="sng" algn="ctr">
            <a:solidFill>
              <a:srgbClr val="000000"/>
            </a:solidFill>
            <a:prstDash val="solid"/>
          </a:ln>
          <a:effectLst>
            <a:outerShdw blurRad="40000" dist="23000" dir="5400000" rotWithShape="0">
              <a:srgbClr val="000000">
                <a:alpha val="35000"/>
              </a:srgbClr>
            </a:outerShdw>
          </a:effectLst>
        </p:spPr>
        <p:txBody>
          <a:bodyPr anchor="ctr"/>
          <a:lstStyle/>
          <a:p>
            <a:pPr marR="0" lvl="0" algn="just" defTabSz="914400" eaLnBrk="0" fontAlgn="base" latinLnBrk="0" hangingPunct="0">
              <a:spcBef>
                <a:spcPct val="0"/>
              </a:spcBef>
              <a:spcAft>
                <a:spcPct val="0"/>
              </a:spcAft>
              <a:buClrTx/>
              <a:buSzTx/>
              <a:tabLst/>
              <a:defRPr/>
            </a:pPr>
            <a:r>
              <a:rPr kumimoji="0" lang="en-US" altLang="en-US" sz="1600" b="0" i="0" u="none" strike="noStrike" kern="0" cap="none" spc="0" normalizeH="0" baseline="0" noProof="0" dirty="0">
                <a:ln>
                  <a:noFill/>
                </a:ln>
                <a:solidFill>
                  <a:srgbClr val="000000"/>
                </a:solidFill>
                <a:effectLst/>
                <a:uLnTx/>
                <a:uFillTx/>
                <a:latin typeface="Times New Roman"/>
                <a:ea typeface="+mn-ea"/>
                <a:cs typeface="+mn-cs"/>
              </a:rPr>
              <a:t>Xenon isotopic ratios are calculated and the separation line between the nuclear explosion regime and civil regime is drawn according to Kalinowski</a:t>
            </a:r>
            <a:r>
              <a:rPr kumimoji="0" lang="en-US" altLang="en-US" sz="1600" b="0" i="0" u="none" strike="noStrike" kern="0" cap="none" spc="0" normalizeH="0" baseline="30000" noProof="0" dirty="0">
                <a:ln>
                  <a:noFill/>
                </a:ln>
                <a:solidFill>
                  <a:srgbClr val="000000"/>
                </a:solidFill>
                <a:effectLst/>
                <a:uLnTx/>
                <a:uFillTx/>
                <a:latin typeface="Times New Roman"/>
                <a:ea typeface="+mn-ea"/>
                <a:cs typeface="+mn-cs"/>
              </a:rPr>
              <a:t>1,2</a:t>
            </a:r>
            <a:r>
              <a:rPr kumimoji="0" lang="en-US" altLang="en-US" sz="1600" b="0" i="0" u="none" strike="noStrike" kern="0" cap="none" spc="0" normalizeH="0" baseline="0" noProof="0" dirty="0">
                <a:ln>
                  <a:noFill/>
                </a:ln>
                <a:solidFill>
                  <a:srgbClr val="000000"/>
                </a:solidFill>
                <a:effectLst/>
                <a:uLnTx/>
                <a:uFillTx/>
                <a:latin typeface="Times New Roman"/>
                <a:ea typeface="+mn-ea"/>
                <a:cs typeface="+mn-cs"/>
              </a:rPr>
              <a:t>.</a:t>
            </a:r>
          </a:p>
        </p:txBody>
      </p:sp>
    </p:spTree>
    <p:extLst>
      <p:ext uri="{BB962C8B-B14F-4D97-AF65-F5344CB8AC3E}">
        <p14:creationId xmlns:p14="http://schemas.microsoft.com/office/powerpoint/2010/main" val="159844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92DAFEE-2C69-AE10-F855-67BD1D2F9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3" name="TextBox 2">
            <a:extLst>
              <a:ext uri="{FF2B5EF4-FFF2-40B4-BE49-F238E27FC236}">
                <a16:creationId xmlns:a16="http://schemas.microsoft.com/office/drawing/2014/main" id="{5A1C9D51-A16C-28D3-8D81-48C61EC8E05E}"/>
              </a:ext>
            </a:extLst>
          </p:cNvPr>
          <p:cNvSpPr txBox="1"/>
          <p:nvPr/>
        </p:nvSpPr>
        <p:spPr>
          <a:xfrm>
            <a:off x="618842" y="1309504"/>
            <a:ext cx="9624616" cy="5206169"/>
          </a:xfrm>
          <a:prstGeom prst="rect">
            <a:avLst/>
          </a:prstGeom>
          <a:noFill/>
        </p:spPr>
        <p:txBody>
          <a:bodyPr wrap="square">
            <a:spAutoFit/>
          </a:bodyPr>
          <a:lstStyle/>
          <a:p>
            <a:pPr marL="285750" indent="-285750" algn="just">
              <a:lnSpc>
                <a:spcPts val="4500"/>
              </a:lnSpc>
              <a:buFont typeface="Wingdings" panose="05000000000000000000" pitchFamily="2" charset="2"/>
              <a:buChar char="v"/>
            </a:pPr>
            <a:r>
              <a:rPr lang="en-US" sz="1900" dirty="0"/>
              <a:t>The global distribution of the Xe isotopes depending on data measured by the IMS noble gas stations from 2013 to 2022 was studied. </a:t>
            </a:r>
          </a:p>
          <a:p>
            <a:pPr marL="285750" indent="-285750" algn="just">
              <a:lnSpc>
                <a:spcPts val="4500"/>
              </a:lnSpc>
              <a:buFont typeface="Wingdings" panose="05000000000000000000" pitchFamily="2" charset="2"/>
              <a:buChar char="v"/>
            </a:pPr>
            <a:r>
              <a:rPr lang="en-US" sz="1900" dirty="0"/>
              <a:t>Almost 40% of the measured samples have at least one Xe isotope detection.</a:t>
            </a:r>
          </a:p>
          <a:p>
            <a:pPr marL="285750" indent="-285750" algn="just">
              <a:lnSpc>
                <a:spcPts val="4500"/>
              </a:lnSpc>
              <a:buFont typeface="Wingdings" panose="05000000000000000000" pitchFamily="2" charset="2"/>
              <a:buChar char="v"/>
            </a:pPr>
            <a:r>
              <a:rPr lang="en-US" sz="1900" dirty="0"/>
              <a:t>Almost all of the radioxenon detections in the IMS come from industrial nuclear facilities.</a:t>
            </a:r>
          </a:p>
          <a:p>
            <a:pPr marL="285750" indent="-285750" algn="just">
              <a:lnSpc>
                <a:spcPts val="4500"/>
              </a:lnSpc>
              <a:buFont typeface="Wingdings" panose="05000000000000000000" pitchFamily="2" charset="2"/>
              <a:buChar char="v"/>
            </a:pPr>
            <a:r>
              <a:rPr lang="en-US" sz="1900" dirty="0"/>
              <a:t>The geographical distribution of the median value of Xe-133 concentration is consistent with the distribution of nuclear facilities (NPP, and MIPF).</a:t>
            </a:r>
          </a:p>
          <a:p>
            <a:pPr marL="285750" indent="-285750" algn="just">
              <a:lnSpc>
                <a:spcPts val="4500"/>
              </a:lnSpc>
              <a:buFont typeface="Wingdings" panose="05000000000000000000" pitchFamily="2" charset="2"/>
              <a:buChar char="v"/>
            </a:pPr>
            <a:r>
              <a:rPr lang="en-US" sz="1900" dirty="0"/>
              <a:t>The ratios between different Xe isotopes were analyzed, drawn and compared to the separation line between the nuclear explosion regime and civil regime. No alarm events were found in the analyzed data.  </a:t>
            </a:r>
          </a:p>
        </p:txBody>
      </p:sp>
    </p:spTree>
    <p:extLst>
      <p:ext uri="{BB962C8B-B14F-4D97-AF65-F5344CB8AC3E}">
        <p14:creationId xmlns:p14="http://schemas.microsoft.com/office/powerpoint/2010/main" val="6322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P2.4-358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E24FEA-E5F5-F3EC-1348-98411155F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6998" y="65186"/>
            <a:ext cx="1263201" cy="1249103"/>
          </a:xfrm>
          <a:prstGeom prst="rect">
            <a:avLst/>
          </a:prstGeom>
        </p:spPr>
      </p:pic>
      <p:sp>
        <p:nvSpPr>
          <p:cNvPr id="3" name="TextBox 2">
            <a:extLst>
              <a:ext uri="{FF2B5EF4-FFF2-40B4-BE49-F238E27FC236}">
                <a16:creationId xmlns:a16="http://schemas.microsoft.com/office/drawing/2014/main" id="{55F186E8-F4FB-6DFF-6233-CBE14B9AF504}"/>
              </a:ext>
            </a:extLst>
          </p:cNvPr>
          <p:cNvSpPr txBox="1"/>
          <p:nvPr/>
        </p:nvSpPr>
        <p:spPr>
          <a:xfrm>
            <a:off x="393405" y="1832954"/>
            <a:ext cx="10132828" cy="2781467"/>
          </a:xfrm>
          <a:prstGeom prst="rect">
            <a:avLst/>
          </a:prstGeom>
          <a:noFill/>
        </p:spPr>
        <p:txBody>
          <a:bodyPr wrap="square">
            <a:spAutoFit/>
          </a:bodyPr>
          <a:lstStyle/>
          <a:p>
            <a:pPr marL="342900" marR="0" lvl="0" indent="-342900" algn="just" rtl="0">
              <a:lnSpc>
                <a:spcPct val="200000"/>
              </a:lnSpc>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M. B. Kalinowski and C.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Pistner</a:t>
            </a:r>
            <a:r>
              <a:rPr lang="en-US" sz="1800" kern="100" dirty="0">
                <a:effectLst/>
                <a:latin typeface="Calibri" panose="020F0502020204030204" pitchFamily="34" charset="0"/>
                <a:ea typeface="Calibri" panose="020F0502020204030204" pitchFamily="34" charset="0"/>
                <a:cs typeface="Arial" panose="020B0604020202020204" pitchFamily="34" charset="0"/>
              </a:rPr>
              <a:t>. Isotopic signature of atmospheric xenon released from light water reactors. Journal of Environmental Radioactivity, 88 (3): 215-235, 2006.</a:t>
            </a:r>
          </a:p>
          <a:p>
            <a:pPr marL="342900" marR="0" lvl="0" indent="-342900" algn="just">
              <a:lnSpc>
                <a:spcPct val="200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Arial" panose="020B0604020202020204" pitchFamily="34" charset="0"/>
              </a:rPr>
              <a:t>M. B. Kalinowski and et al. Discrimination of Nuclear Explosions against Civilian Sources Based on Atmospheric Xenon Isotopic Activity Ratios. Pure and Applied Geophysics, 167, (4-5):517–539, 2010.</a:t>
            </a:r>
          </a:p>
          <a:p>
            <a:pPr algn="just">
              <a:lnSpc>
                <a:spcPct val="200000"/>
              </a:lnSpc>
            </a:pPr>
            <a:endParaRPr lang="en-US" sz="1400" dirty="0"/>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3285</TotalTime>
  <Words>1174</Words>
  <Application>Microsoft Office PowerPoint</Application>
  <PresentationFormat>Widescreen</PresentationFormat>
  <Paragraphs>186</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Mohammed Elbahrawy</cp:lastModifiedBy>
  <cp:revision>67</cp:revision>
  <dcterms:created xsi:type="dcterms:W3CDTF">2023-04-18T13:25:54Z</dcterms:created>
  <dcterms:modified xsi:type="dcterms:W3CDTF">2023-06-10T22:03:35Z</dcterms:modified>
</cp:coreProperties>
</file>