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 id="266" r:id="rId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108" d="100"/>
          <a:sy n="108" d="100"/>
        </p:scale>
        <p:origin x="125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2A0112A-DD74-C918-5EE9-E39D97B30798}"/>
              </a:ext>
            </a:extLst>
          </p:cNvPr>
          <p:cNvSpPr txBox="1">
            <a:spLocks/>
          </p:cNvSpPr>
          <p:nvPr/>
        </p:nvSpPr>
        <p:spPr>
          <a:xfrm>
            <a:off x="10162829" y="520534"/>
            <a:ext cx="1642946" cy="559293"/>
          </a:xfrm>
          <a:prstGeom prst="rect">
            <a:avLst/>
          </a:prstGeom>
          <a:ln>
            <a:solidFill>
              <a:srgbClr val="FF0000"/>
            </a:solidFill>
          </a:ln>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50" b="1" dirty="0">
                <a:solidFill>
                  <a:srgbClr val="FF0000"/>
                </a:solidFill>
                <a:latin typeface="Arial" panose="020B0604020202020204" pitchFamily="34" charset="0"/>
                <a:cs typeface="Arial" panose="020B0604020202020204" pitchFamily="34" charset="0"/>
              </a:rPr>
              <a:t>Place your institution logo here </a:t>
            </a:r>
          </a:p>
          <a:p>
            <a:r>
              <a:rPr lang="en-US" sz="1050" b="1" dirty="0">
                <a:solidFill>
                  <a:srgbClr val="FF0000"/>
                </a:solidFill>
                <a:latin typeface="Arial" panose="020B0604020202020204" pitchFamily="34" charset="0"/>
                <a:cs typeface="Arial" panose="020B0604020202020204" pitchFamily="34" charset="0"/>
              </a:rPr>
              <a:t>(remove this text box)</a:t>
            </a:r>
            <a:endParaRPr lang="en-AT" sz="2800" b="1" dirty="0">
              <a:solidFill>
                <a:srgbClr val="FF0000"/>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0" name="Picture 9" descr="Logo, company name&#10;&#10;Description automatically generated">
            <a:extLst>
              <a:ext uri="{FF2B5EF4-FFF2-40B4-BE49-F238E27FC236}">
                <a16:creationId xmlns:a16="http://schemas.microsoft.com/office/drawing/2014/main" id="{79F37EBA-68FB-49A4-A835-5AEA82F953F4}"/>
              </a:ext>
            </a:extLst>
          </p:cNvPr>
          <p:cNvPicPr>
            <a:picLocks noChangeAspect="1"/>
          </p:cNvPicPr>
          <p:nvPr/>
        </p:nvPicPr>
        <p:blipFill>
          <a:blip r:embed="rId2"/>
          <a:stretch>
            <a:fillRect/>
          </a:stretch>
        </p:blipFill>
        <p:spPr>
          <a:xfrm>
            <a:off x="10080701" y="474200"/>
            <a:ext cx="1834319" cy="869773"/>
          </a:xfrm>
          <a:prstGeom prst="rect">
            <a:avLst/>
          </a:prstGeom>
        </p:spPr>
      </p:pic>
      <p:sp>
        <p:nvSpPr>
          <p:cNvPr id="12" name="TextBox 11">
            <a:extLst>
              <a:ext uri="{FF2B5EF4-FFF2-40B4-BE49-F238E27FC236}">
                <a16:creationId xmlns:a16="http://schemas.microsoft.com/office/drawing/2014/main" id="{AC302481-E9AE-CAF9-612C-9569485AD187}"/>
              </a:ext>
            </a:extLst>
          </p:cNvPr>
          <p:cNvSpPr txBox="1"/>
          <p:nvPr/>
        </p:nvSpPr>
        <p:spPr>
          <a:xfrm>
            <a:off x="2265405" y="204531"/>
            <a:ext cx="7815295" cy="1692771"/>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Novel rock evaluation for geological modeling using electrical conductivity and p-wave velocity measurements</a:t>
            </a:r>
            <a:endParaRPr lang="en-AT" b="1" dirty="0">
              <a:solidFill>
                <a:schemeClr val="bg1"/>
              </a:solidFill>
              <a:latin typeface="Arial" panose="020B0604020202020204" pitchFamily="34" charset="0"/>
              <a:cs typeface="Arial" panose="020B0604020202020204" pitchFamily="34" charset="0"/>
            </a:endParaRPr>
          </a:p>
          <a:p>
            <a:pPr algn="ctr"/>
            <a:endParaRPr lang="en-AT" b="1"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Justin D. Lowrey, Xiao Luo, Christine Johnson, Joshua Feldman, Mark Rockhold</a:t>
            </a:r>
            <a:endParaRPr lang="en-AT" dirty="0">
              <a:solidFill>
                <a:schemeClr val="bg1"/>
              </a:solidFill>
              <a:latin typeface="Arial" panose="020B0604020202020204" pitchFamily="34" charset="0"/>
              <a:cs typeface="Arial" panose="020B0604020202020204" pitchFamily="34" charset="0"/>
            </a:endParaRPr>
          </a:p>
          <a:p>
            <a:pPr algn="ctr"/>
            <a:r>
              <a:rPr lang="en-US" sz="1400" dirty="0">
                <a:solidFill>
                  <a:schemeClr val="bg1"/>
                </a:solidFill>
                <a:latin typeface="Arial" panose="020B0604020202020204" pitchFamily="34" charset="0"/>
                <a:cs typeface="Arial" panose="020B0604020202020204" pitchFamily="34" charset="0"/>
              </a:rPr>
              <a:t>Pacific Northwest National Laboratory</a:t>
            </a:r>
            <a:endParaRPr lang="en-AT" sz="1400" dirty="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951BE5FA-929B-0E56-35F6-F773638D1B95}"/>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inaccessibility of the subsurface environment makes evaluating radionuclide movement underground challenging. New methods and technology are needed for studying gas mobility related to underground nuclear explosion science.</a:t>
            </a:r>
          </a:p>
        </p:txBody>
      </p:sp>
      <p:sp>
        <p:nvSpPr>
          <p:cNvPr id="14" name="Title 1">
            <a:extLst>
              <a:ext uri="{FF2B5EF4-FFF2-40B4-BE49-F238E27FC236}">
                <a16:creationId xmlns:a16="http://schemas.microsoft.com/office/drawing/2014/main" id="{ADF1524E-C634-1ADF-C4F0-ED8363EA2DC7}"/>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We have collected a large geological site characterization dataset with the objective of testing new methods for evaluating rock properties needed for validating subsurface transport models. </a:t>
            </a:r>
          </a:p>
        </p:txBody>
      </p:sp>
      <p:sp>
        <p:nvSpPr>
          <p:cNvPr id="15" name="Title 1">
            <a:extLst>
              <a:ext uri="{FF2B5EF4-FFF2-40B4-BE49-F238E27FC236}">
                <a16:creationId xmlns:a16="http://schemas.microsoft.com/office/drawing/2014/main" id="{71C351B6-0A20-A21D-D7BF-681681E1CBBD}"/>
              </a:ext>
            </a:extLst>
          </p:cNvPr>
          <p:cNvSpPr txBox="1">
            <a:spLocks/>
          </p:cNvSpPr>
          <p:nvPr/>
        </p:nvSpPr>
        <p:spPr>
          <a:xfrm>
            <a:off x="7422294" y="2958858"/>
            <a:ext cx="2086773" cy="2066221"/>
          </a:xfrm>
          <a:prstGeom prst="rect">
            <a:avLst/>
          </a:prstGeom>
        </p:spPr>
        <p:txBody>
          <a:bodyPr lIns="108000" tIns="108000" rIns="108000" bIns="108000" anchor="ctr" anchorCtr="1">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We combined electrical conductivity tomography and seismic velocity measurements to estimate 3-dimensional maps of the testbed properties for gas transport modeling at the site. Results of these simulations were compared to experimental injections of nitrogen gas in the field to evaluate the joint inversion methodology.</a:t>
            </a:r>
          </a:p>
        </p:txBody>
      </p:sp>
      <p:sp>
        <p:nvSpPr>
          <p:cNvPr id="16" name="Title 1">
            <a:extLst>
              <a:ext uri="{FF2B5EF4-FFF2-40B4-BE49-F238E27FC236}">
                <a16:creationId xmlns:a16="http://schemas.microsoft.com/office/drawing/2014/main" id="{961321D3-A876-2F66-E221-786A6F6CFC2D}"/>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subsurface is STILL complicated</a:t>
            </a:r>
            <a:r>
              <a:rPr lang="en-US" sz="1200">
                <a:latin typeface="Arial" panose="020B0604020202020204" pitchFamily="34" charset="0"/>
                <a:cs typeface="Arial" panose="020B0604020202020204" pitchFamily="34" charset="0"/>
              </a:rPr>
              <a:t>, but multi-phenomenology </a:t>
            </a:r>
            <a:r>
              <a:rPr lang="en-US" sz="1200" dirty="0">
                <a:latin typeface="Arial" panose="020B0604020202020204" pitchFamily="34" charset="0"/>
                <a:cs typeface="Arial" panose="020B0604020202020204" pitchFamily="34" charset="0"/>
              </a:rPr>
              <a:t>joint inversion method presented here offers a novel way to directly image and evaluate certain underground features like fracture networks that critically influence how materials migrate.</a:t>
            </a:r>
          </a:p>
        </p:txBody>
      </p:sp>
      <p:sp>
        <p:nvSpPr>
          <p:cNvPr id="17" name="Title 1">
            <a:extLst>
              <a:ext uri="{FF2B5EF4-FFF2-40B4-BE49-F238E27FC236}">
                <a16:creationId xmlns:a16="http://schemas.microsoft.com/office/drawing/2014/main" id="{E1D2272D-FDAE-1F2A-3D1F-C12204F7476C}"/>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P2.4-817</a:t>
            </a:r>
            <a:endParaRPr lang="en-AT" sz="1200" b="1"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91F280F-1286-45D5-6150-8B8C7148F0D4}"/>
              </a:ext>
            </a:extLst>
          </p:cNvPr>
          <p:cNvSpPr txBox="1"/>
          <p:nvPr/>
        </p:nvSpPr>
        <p:spPr>
          <a:xfrm>
            <a:off x="9792676" y="5529275"/>
            <a:ext cx="1273908" cy="246221"/>
          </a:xfrm>
          <a:prstGeom prst="rect">
            <a:avLst/>
          </a:prstGeom>
          <a:noFill/>
        </p:spPr>
        <p:txBody>
          <a:bodyPr wrap="square" rtlCol="0">
            <a:spAutoFit/>
          </a:bodyPr>
          <a:lstStyle/>
          <a:p>
            <a:r>
              <a:rPr lang="en-US" sz="1000" dirty="0">
                <a:solidFill>
                  <a:schemeClr val="bg1"/>
                </a:solidFill>
                <a:effectLst/>
                <a:latin typeface="Avenir-Book"/>
                <a:ea typeface="Calibri" panose="020F0502020204030204" pitchFamily="34" charset="0"/>
                <a:cs typeface="Calibri" panose="020F0502020204030204" pitchFamily="34" charset="0"/>
              </a:rPr>
              <a:t>PNNL-SA-186213</a:t>
            </a:r>
            <a:endParaRPr lang="en-US" sz="1000" dirty="0">
              <a:solidFill>
                <a:schemeClr val="bg1"/>
              </a:solidFill>
            </a:endParaRPr>
          </a:p>
        </p:txBody>
      </p:sp>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BEF38531-42DD-6204-48EE-AA700C2641F2}"/>
              </a:ext>
            </a:extLst>
          </p:cNvPr>
          <p:cNvSpPr/>
          <p:nvPr/>
        </p:nvSpPr>
        <p:spPr>
          <a:xfrm>
            <a:off x="231464" y="2596439"/>
            <a:ext cx="5102029" cy="330236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4E60DDAF-AC04-A6EC-CDC5-F01502471C20}"/>
              </a:ext>
            </a:extLst>
          </p:cNvPr>
          <p:cNvSpPr/>
          <p:nvPr/>
        </p:nvSpPr>
        <p:spPr>
          <a:xfrm>
            <a:off x="428878" y="1366756"/>
            <a:ext cx="10204057" cy="91520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hart, text&#10;&#10;Description automatically generated">
            <a:extLst>
              <a:ext uri="{FF2B5EF4-FFF2-40B4-BE49-F238E27FC236}">
                <a16:creationId xmlns:a16="http://schemas.microsoft.com/office/drawing/2014/main" id="{FB8DC908-17BE-4568-1EC9-B9CFFC8576BD}"/>
              </a:ext>
            </a:extLst>
          </p:cNvPr>
          <p:cNvPicPr>
            <a:picLocks noChangeAspect="1"/>
          </p:cNvPicPr>
          <p:nvPr/>
        </p:nvPicPr>
        <p:blipFill rotWithShape="1">
          <a:blip r:embed="rId2"/>
          <a:srcRect r="48576" b="50000"/>
          <a:stretch/>
        </p:blipFill>
        <p:spPr>
          <a:xfrm>
            <a:off x="8202218" y="4211680"/>
            <a:ext cx="2240140" cy="1748333"/>
          </a:xfrm>
          <a:prstGeom prst="rect">
            <a:avLst/>
          </a:prstGeom>
        </p:spPr>
      </p:pic>
      <p:pic>
        <p:nvPicPr>
          <p:cNvPr id="9" name="Picture 8" descr="Chart, scatter chart&#10;&#10;Description automatically generated">
            <a:extLst>
              <a:ext uri="{FF2B5EF4-FFF2-40B4-BE49-F238E27FC236}">
                <a16:creationId xmlns:a16="http://schemas.microsoft.com/office/drawing/2014/main" id="{829C08BD-012D-286C-C71C-A04746FA7D2E}"/>
              </a:ext>
            </a:extLst>
          </p:cNvPr>
          <p:cNvPicPr>
            <a:picLocks noChangeAspect="1"/>
          </p:cNvPicPr>
          <p:nvPr/>
        </p:nvPicPr>
        <p:blipFill>
          <a:blip r:embed="rId3"/>
          <a:stretch>
            <a:fillRect/>
          </a:stretch>
        </p:blipFill>
        <p:spPr>
          <a:xfrm>
            <a:off x="5555189" y="3407821"/>
            <a:ext cx="2576204" cy="1631596"/>
          </a:xfrm>
          <a:prstGeom prst="rect">
            <a:avLst/>
          </a:prstGeom>
        </p:spPr>
      </p:pic>
      <p:sp>
        <p:nvSpPr>
          <p:cNvPr id="10" name="Title 1">
            <a:extLst>
              <a:ext uri="{FF2B5EF4-FFF2-40B4-BE49-F238E27FC236}">
                <a16:creationId xmlns:a16="http://schemas.microsoft.com/office/drawing/2014/main" id="{AC481C57-2CBE-C41D-9ED3-3F1C18625CD7}"/>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Introduction</a:t>
            </a:r>
            <a:endParaRPr lang="en-AT" sz="4800" dirty="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DB6BDC79-DE55-5951-EE0B-828B54583E8D}"/>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P2.4-817</a:t>
            </a:r>
            <a:endParaRPr lang="en-AT" sz="1000" b="1" dirty="0">
              <a:solidFill>
                <a:schemeClr val="bg1"/>
              </a:solidFill>
              <a:latin typeface="Arial" panose="020B0604020202020204" pitchFamily="34" charset="0"/>
              <a:cs typeface="Arial" panose="020B0604020202020204" pitchFamily="34" charset="0"/>
            </a:endParaRPr>
          </a:p>
        </p:txBody>
      </p:sp>
      <p:pic>
        <p:nvPicPr>
          <p:cNvPr id="12" name="Picture 11" descr="Logo, company name&#10;&#10;Description automatically generated">
            <a:extLst>
              <a:ext uri="{FF2B5EF4-FFF2-40B4-BE49-F238E27FC236}">
                <a16:creationId xmlns:a16="http://schemas.microsoft.com/office/drawing/2014/main" id="{D02866FF-3605-FA0D-F32E-0A1F5E4C3DFB}"/>
              </a:ext>
            </a:extLst>
          </p:cNvPr>
          <p:cNvPicPr>
            <a:picLocks noChangeAspect="1"/>
          </p:cNvPicPr>
          <p:nvPr/>
        </p:nvPicPr>
        <p:blipFill>
          <a:blip r:embed="rId4"/>
          <a:stretch>
            <a:fillRect/>
          </a:stretch>
        </p:blipFill>
        <p:spPr>
          <a:xfrm>
            <a:off x="10352048" y="177682"/>
            <a:ext cx="1531435" cy="726155"/>
          </a:xfrm>
          <a:prstGeom prst="rect">
            <a:avLst/>
          </a:prstGeom>
        </p:spPr>
      </p:pic>
      <p:sp>
        <p:nvSpPr>
          <p:cNvPr id="13" name="TextBox 12">
            <a:extLst>
              <a:ext uri="{FF2B5EF4-FFF2-40B4-BE49-F238E27FC236}">
                <a16:creationId xmlns:a16="http://schemas.microsoft.com/office/drawing/2014/main" id="{E52F96E9-A615-4A79-544E-BF18C3AE6DC6}"/>
              </a:ext>
            </a:extLst>
          </p:cNvPr>
          <p:cNvSpPr txBox="1"/>
          <p:nvPr/>
        </p:nvSpPr>
        <p:spPr>
          <a:xfrm>
            <a:off x="573437" y="1343581"/>
            <a:ext cx="9934414" cy="923330"/>
          </a:xfrm>
          <a:prstGeom prst="rect">
            <a:avLst/>
          </a:prstGeom>
          <a:noFill/>
        </p:spPr>
        <p:txBody>
          <a:bodyPr wrap="square">
            <a:spAutoFit/>
          </a:bodyPr>
          <a:lstStyle/>
          <a:p>
            <a:r>
              <a:rPr lang="en-US" dirty="0"/>
              <a:t>Detection of radionuclides generated from underground nuclear explosions depends, first and foremost, on the movement of nuclides from source to detector. The subsurface environment therefore has a critical role in determining how and when material signatures become detectable. </a:t>
            </a:r>
          </a:p>
        </p:txBody>
      </p:sp>
      <p:pic>
        <p:nvPicPr>
          <p:cNvPr id="14" name="Picture 13">
            <a:extLst>
              <a:ext uri="{FF2B5EF4-FFF2-40B4-BE49-F238E27FC236}">
                <a16:creationId xmlns:a16="http://schemas.microsoft.com/office/drawing/2014/main" id="{6EDE6988-3E45-663C-A49A-4129A15A55C5}"/>
              </a:ext>
            </a:extLst>
          </p:cNvPr>
          <p:cNvPicPr>
            <a:picLocks noChangeAspect="1"/>
          </p:cNvPicPr>
          <p:nvPr/>
        </p:nvPicPr>
        <p:blipFill>
          <a:blip r:embed="rId5"/>
          <a:stretch>
            <a:fillRect/>
          </a:stretch>
        </p:blipFill>
        <p:spPr>
          <a:xfrm>
            <a:off x="7495260" y="2458037"/>
            <a:ext cx="3012591" cy="1535292"/>
          </a:xfrm>
          <a:prstGeom prst="rect">
            <a:avLst/>
          </a:prstGeom>
        </p:spPr>
      </p:pic>
      <p:pic>
        <p:nvPicPr>
          <p:cNvPr id="15" name="Picture 14">
            <a:extLst>
              <a:ext uri="{FF2B5EF4-FFF2-40B4-BE49-F238E27FC236}">
                <a16:creationId xmlns:a16="http://schemas.microsoft.com/office/drawing/2014/main" id="{680A13CF-0C3D-2A42-9D59-42B5A14E961D}"/>
              </a:ext>
            </a:extLst>
          </p:cNvPr>
          <p:cNvPicPr>
            <a:picLocks noChangeAspect="1"/>
          </p:cNvPicPr>
          <p:nvPr/>
        </p:nvPicPr>
        <p:blipFill rotWithShape="1">
          <a:blip r:embed="rId6"/>
          <a:srcRect r="1419"/>
          <a:stretch/>
        </p:blipFill>
        <p:spPr>
          <a:xfrm>
            <a:off x="5598465" y="5734712"/>
            <a:ext cx="5034470" cy="887303"/>
          </a:xfrm>
          <a:prstGeom prst="rect">
            <a:avLst/>
          </a:prstGeom>
        </p:spPr>
      </p:pic>
      <p:sp>
        <p:nvSpPr>
          <p:cNvPr id="16" name="TextBox 15">
            <a:extLst>
              <a:ext uri="{FF2B5EF4-FFF2-40B4-BE49-F238E27FC236}">
                <a16:creationId xmlns:a16="http://schemas.microsoft.com/office/drawing/2014/main" id="{8A31CB92-C462-3D93-83EC-EA8E984D4C5F}"/>
              </a:ext>
            </a:extLst>
          </p:cNvPr>
          <p:cNvSpPr txBox="1"/>
          <p:nvPr/>
        </p:nvSpPr>
        <p:spPr>
          <a:xfrm>
            <a:off x="6138270" y="2611180"/>
            <a:ext cx="1525802" cy="369332"/>
          </a:xfrm>
          <a:prstGeom prst="rect">
            <a:avLst/>
          </a:prstGeom>
          <a:noFill/>
        </p:spPr>
        <p:txBody>
          <a:bodyPr wrap="none" rtlCol="0">
            <a:spAutoFit/>
          </a:bodyPr>
          <a:lstStyle/>
          <a:p>
            <a:r>
              <a:rPr lang="en-US" dirty="0"/>
              <a:t>Lowrey (2013)</a:t>
            </a:r>
          </a:p>
        </p:txBody>
      </p:sp>
      <p:sp>
        <p:nvSpPr>
          <p:cNvPr id="17" name="TextBox 16">
            <a:extLst>
              <a:ext uri="{FF2B5EF4-FFF2-40B4-BE49-F238E27FC236}">
                <a16:creationId xmlns:a16="http://schemas.microsoft.com/office/drawing/2014/main" id="{4A563CDC-1DAC-BECC-6FDD-9B0B75BC41D3}"/>
              </a:ext>
            </a:extLst>
          </p:cNvPr>
          <p:cNvSpPr txBox="1"/>
          <p:nvPr/>
        </p:nvSpPr>
        <p:spPr>
          <a:xfrm>
            <a:off x="8262380" y="3868281"/>
            <a:ext cx="1378904" cy="369332"/>
          </a:xfrm>
          <a:prstGeom prst="rect">
            <a:avLst/>
          </a:prstGeom>
          <a:noFill/>
        </p:spPr>
        <p:txBody>
          <a:bodyPr wrap="none" rtlCol="0">
            <a:spAutoFit/>
          </a:bodyPr>
          <a:lstStyle/>
          <a:p>
            <a:r>
              <a:rPr lang="en-US" dirty="0"/>
              <a:t>Olsen (2016)</a:t>
            </a:r>
          </a:p>
        </p:txBody>
      </p:sp>
      <p:sp>
        <p:nvSpPr>
          <p:cNvPr id="18" name="TextBox 17">
            <a:extLst>
              <a:ext uri="{FF2B5EF4-FFF2-40B4-BE49-F238E27FC236}">
                <a16:creationId xmlns:a16="http://schemas.microsoft.com/office/drawing/2014/main" id="{5A7ED2F4-FB03-5ED3-8C35-6D9F55148316}"/>
              </a:ext>
            </a:extLst>
          </p:cNvPr>
          <p:cNvSpPr txBox="1"/>
          <p:nvPr/>
        </p:nvSpPr>
        <p:spPr>
          <a:xfrm>
            <a:off x="6512594" y="5165666"/>
            <a:ext cx="1563826" cy="369332"/>
          </a:xfrm>
          <a:prstGeom prst="rect">
            <a:avLst/>
          </a:prstGeom>
          <a:noFill/>
        </p:spPr>
        <p:txBody>
          <a:bodyPr wrap="none" rtlCol="0">
            <a:spAutoFit/>
          </a:bodyPr>
          <a:lstStyle/>
          <a:p>
            <a:r>
              <a:rPr lang="en-US" dirty="0"/>
              <a:t>Bourret (2020)</a:t>
            </a:r>
          </a:p>
        </p:txBody>
      </p:sp>
      <p:sp>
        <p:nvSpPr>
          <p:cNvPr id="19" name="TextBox 18">
            <a:extLst>
              <a:ext uri="{FF2B5EF4-FFF2-40B4-BE49-F238E27FC236}">
                <a16:creationId xmlns:a16="http://schemas.microsoft.com/office/drawing/2014/main" id="{D47115E8-31D6-03CF-F500-A83CEB1C1E92}"/>
              </a:ext>
            </a:extLst>
          </p:cNvPr>
          <p:cNvSpPr txBox="1"/>
          <p:nvPr/>
        </p:nvSpPr>
        <p:spPr>
          <a:xfrm>
            <a:off x="5270083" y="5550046"/>
            <a:ext cx="1631088" cy="369332"/>
          </a:xfrm>
          <a:prstGeom prst="rect">
            <a:avLst/>
          </a:prstGeom>
          <a:noFill/>
        </p:spPr>
        <p:txBody>
          <a:bodyPr wrap="none" rtlCol="0">
            <a:spAutoFit/>
          </a:bodyPr>
          <a:lstStyle/>
          <a:p>
            <a:r>
              <a:rPr lang="en-US" dirty="0"/>
              <a:t>Carrigan (1996)</a:t>
            </a:r>
          </a:p>
        </p:txBody>
      </p:sp>
      <p:sp>
        <p:nvSpPr>
          <p:cNvPr id="20" name="TextBox 19">
            <a:extLst>
              <a:ext uri="{FF2B5EF4-FFF2-40B4-BE49-F238E27FC236}">
                <a16:creationId xmlns:a16="http://schemas.microsoft.com/office/drawing/2014/main" id="{38F8F149-289D-2209-FF56-A26FDDC3DA2E}"/>
              </a:ext>
            </a:extLst>
          </p:cNvPr>
          <p:cNvSpPr txBox="1"/>
          <p:nvPr/>
        </p:nvSpPr>
        <p:spPr>
          <a:xfrm>
            <a:off x="415551" y="2647373"/>
            <a:ext cx="4917942" cy="3139321"/>
          </a:xfrm>
          <a:prstGeom prst="rect">
            <a:avLst/>
          </a:prstGeom>
          <a:noFill/>
        </p:spPr>
        <p:txBody>
          <a:bodyPr wrap="square">
            <a:spAutoFit/>
          </a:bodyPr>
          <a:lstStyle/>
          <a:p>
            <a:r>
              <a:rPr lang="en-US" dirty="0"/>
              <a:t>Field-scale tracer experiments are essential to furthering scientific understanding of how the subsurface contains nuclear explosion signatures. However, the inaccessibility of the below ground environment remains a significant hurdle in using such experiments to validate material transport models. </a:t>
            </a:r>
          </a:p>
          <a:p>
            <a:endParaRPr lang="en-US" dirty="0"/>
          </a:p>
          <a:p>
            <a:r>
              <a:rPr lang="en-US" dirty="0"/>
              <a:t>New methods and technology are needed for studying gas mobility related to underground nuclear explosion science</a:t>
            </a: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FA7658B7-9BA6-A11C-CDE0-E1958C75114E}"/>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Objectives</a:t>
            </a:r>
            <a:endParaRPr lang="en-AT" sz="4800" dirty="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F58880EB-321A-50AB-D54F-4929B0B5111E}"/>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P2.4-817</a:t>
            </a:r>
            <a:endParaRPr lang="en-AT" sz="1000" b="1" dirty="0">
              <a:solidFill>
                <a:schemeClr val="bg1"/>
              </a:solidFill>
              <a:latin typeface="Arial" panose="020B0604020202020204" pitchFamily="34" charset="0"/>
              <a:cs typeface="Arial" panose="020B0604020202020204" pitchFamily="34" charset="0"/>
            </a:endParaRPr>
          </a:p>
        </p:txBody>
      </p:sp>
      <p:pic>
        <p:nvPicPr>
          <p:cNvPr id="19" name="Picture 18" descr="Logo, company name&#10;&#10;Description automatically generated">
            <a:extLst>
              <a:ext uri="{FF2B5EF4-FFF2-40B4-BE49-F238E27FC236}">
                <a16:creationId xmlns:a16="http://schemas.microsoft.com/office/drawing/2014/main" id="{6716732A-5543-B9EA-C28E-5AF31A06459F}"/>
              </a:ext>
            </a:extLst>
          </p:cNvPr>
          <p:cNvPicPr>
            <a:picLocks noChangeAspect="1"/>
          </p:cNvPicPr>
          <p:nvPr/>
        </p:nvPicPr>
        <p:blipFill>
          <a:blip r:embed="rId2"/>
          <a:stretch>
            <a:fillRect/>
          </a:stretch>
        </p:blipFill>
        <p:spPr>
          <a:xfrm>
            <a:off x="10352048" y="177682"/>
            <a:ext cx="1531435" cy="726155"/>
          </a:xfrm>
          <a:prstGeom prst="rect">
            <a:avLst/>
          </a:prstGeom>
        </p:spPr>
      </p:pic>
      <p:sp>
        <p:nvSpPr>
          <p:cNvPr id="20" name="Rectangle: Rounded Corners 19">
            <a:extLst>
              <a:ext uri="{FF2B5EF4-FFF2-40B4-BE49-F238E27FC236}">
                <a16:creationId xmlns:a16="http://schemas.microsoft.com/office/drawing/2014/main" id="{E82A0027-FAD5-0DB3-A9E2-2C0983C4E431}"/>
              </a:ext>
            </a:extLst>
          </p:cNvPr>
          <p:cNvSpPr/>
          <p:nvPr/>
        </p:nvSpPr>
        <p:spPr>
          <a:xfrm>
            <a:off x="315589" y="1199502"/>
            <a:ext cx="10204057" cy="147354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5FFE378-B580-8721-B75E-6C1FC1CE0230}"/>
              </a:ext>
            </a:extLst>
          </p:cNvPr>
          <p:cNvSpPr txBox="1"/>
          <p:nvPr/>
        </p:nvSpPr>
        <p:spPr>
          <a:xfrm>
            <a:off x="460148" y="1176327"/>
            <a:ext cx="9934414" cy="1754326"/>
          </a:xfrm>
          <a:prstGeom prst="rect">
            <a:avLst/>
          </a:prstGeom>
          <a:noFill/>
        </p:spPr>
        <p:txBody>
          <a:bodyPr wrap="square">
            <a:spAutoFit/>
          </a:bodyPr>
          <a:lstStyle/>
          <a:p>
            <a:r>
              <a:rPr lang="en-US" dirty="0"/>
              <a:t>PNNL has contributed to the development of a mesoscale testbed at Blue Canyon Dome in New Mexico, USA to investigate:</a:t>
            </a:r>
          </a:p>
          <a:p>
            <a:pPr marL="285750" indent="-285750">
              <a:buFont typeface="Arial" panose="020B0604020202020204" pitchFamily="34" charset="0"/>
              <a:buChar char="•"/>
            </a:pPr>
            <a:r>
              <a:rPr lang="en-US" dirty="0"/>
              <a:t>Fluid and tracer transport in the subsurface</a:t>
            </a:r>
          </a:p>
          <a:p>
            <a:pPr marL="285750" indent="-285750">
              <a:buFont typeface="Arial" panose="020B0604020202020204" pitchFamily="34" charset="0"/>
              <a:buChar char="•"/>
            </a:pPr>
            <a:r>
              <a:rPr lang="en-US" dirty="0"/>
              <a:t>Novel field scale characterization techniques</a:t>
            </a:r>
          </a:p>
          <a:p>
            <a:pPr marL="285750" indent="-285750">
              <a:buFont typeface="Arial" panose="020B0604020202020204" pitchFamily="34" charset="0"/>
              <a:buChar char="•"/>
            </a:pPr>
            <a:r>
              <a:rPr lang="en-US" dirty="0"/>
              <a:t>Effects of explosive rock damage on subsequent gas mobility</a:t>
            </a:r>
          </a:p>
          <a:p>
            <a:endParaRPr lang="en-US" dirty="0"/>
          </a:p>
        </p:txBody>
      </p:sp>
      <p:pic>
        <p:nvPicPr>
          <p:cNvPr id="22" name="Content Placeholder 4" descr="A picture containing grass, outdoor, mountain, hill&#10;&#10;Description automatically generated">
            <a:extLst>
              <a:ext uri="{FF2B5EF4-FFF2-40B4-BE49-F238E27FC236}">
                <a16:creationId xmlns:a16="http://schemas.microsoft.com/office/drawing/2014/main" id="{DA757F6F-C334-DFE9-F205-AA05200953C0}"/>
              </a:ext>
            </a:extLst>
          </p:cNvPr>
          <p:cNvPicPr>
            <a:picLocks noChangeAspect="1"/>
          </p:cNvPicPr>
          <p:nvPr/>
        </p:nvPicPr>
        <p:blipFill rotWithShape="1">
          <a:blip r:embed="rId3">
            <a:extLst>
              <a:ext uri="{28A0092B-C50C-407E-A947-70E740481C1C}">
                <a14:useLocalDpi xmlns:a14="http://schemas.microsoft.com/office/drawing/2010/main" val="0"/>
              </a:ext>
            </a:extLst>
          </a:blip>
          <a:srcRect t="7126" b="16526"/>
          <a:stretch/>
        </p:blipFill>
        <p:spPr>
          <a:xfrm>
            <a:off x="818646" y="2930653"/>
            <a:ext cx="3226310" cy="1847427"/>
          </a:xfrm>
          <a:prstGeom prst="rect">
            <a:avLst/>
          </a:prstGeom>
        </p:spPr>
      </p:pic>
      <p:pic>
        <p:nvPicPr>
          <p:cNvPr id="23" name="Picture 22">
            <a:extLst>
              <a:ext uri="{FF2B5EF4-FFF2-40B4-BE49-F238E27FC236}">
                <a16:creationId xmlns:a16="http://schemas.microsoft.com/office/drawing/2014/main" id="{5F088E47-3968-0805-B39F-2894961511A1}"/>
              </a:ext>
            </a:extLst>
          </p:cNvPr>
          <p:cNvPicPr>
            <a:picLocks noChangeAspect="1"/>
          </p:cNvPicPr>
          <p:nvPr/>
        </p:nvPicPr>
        <p:blipFill>
          <a:blip r:embed="rId4"/>
          <a:stretch>
            <a:fillRect/>
          </a:stretch>
        </p:blipFill>
        <p:spPr>
          <a:xfrm>
            <a:off x="5736350" y="3980920"/>
            <a:ext cx="3813065" cy="1877076"/>
          </a:xfrm>
          <a:prstGeom prst="rect">
            <a:avLst/>
          </a:prstGeom>
        </p:spPr>
      </p:pic>
      <p:sp>
        <p:nvSpPr>
          <p:cNvPr id="24" name="TextBox 23">
            <a:extLst>
              <a:ext uri="{FF2B5EF4-FFF2-40B4-BE49-F238E27FC236}">
                <a16:creationId xmlns:a16="http://schemas.microsoft.com/office/drawing/2014/main" id="{B8AF7EC0-F71C-A283-0258-9E0E6100A802}"/>
              </a:ext>
            </a:extLst>
          </p:cNvPr>
          <p:cNvSpPr txBox="1"/>
          <p:nvPr/>
        </p:nvSpPr>
        <p:spPr>
          <a:xfrm>
            <a:off x="300494" y="4767200"/>
            <a:ext cx="4597374" cy="1200329"/>
          </a:xfrm>
          <a:prstGeom prst="rect">
            <a:avLst/>
          </a:prstGeom>
          <a:noFill/>
        </p:spPr>
        <p:txBody>
          <a:bodyPr wrap="square">
            <a:spAutoFit/>
          </a:bodyPr>
          <a:lstStyle/>
          <a:p>
            <a:r>
              <a:rPr lang="en-US" dirty="0"/>
              <a:t>BCD testbed at the Energetic Materials Research and Testing Center (EMRTC) showing ground zero and surrounding monitoring wells.</a:t>
            </a:r>
          </a:p>
          <a:p>
            <a:endParaRPr lang="en-US" dirty="0"/>
          </a:p>
        </p:txBody>
      </p:sp>
      <p:sp>
        <p:nvSpPr>
          <p:cNvPr id="25" name="TextBox 24">
            <a:extLst>
              <a:ext uri="{FF2B5EF4-FFF2-40B4-BE49-F238E27FC236}">
                <a16:creationId xmlns:a16="http://schemas.microsoft.com/office/drawing/2014/main" id="{D3B895B1-9043-3A67-539E-3C1A9A4D6DCB}"/>
              </a:ext>
            </a:extLst>
          </p:cNvPr>
          <p:cNvSpPr txBox="1"/>
          <p:nvPr/>
        </p:nvSpPr>
        <p:spPr>
          <a:xfrm>
            <a:off x="4897868" y="2854859"/>
            <a:ext cx="5618233" cy="1477328"/>
          </a:xfrm>
          <a:prstGeom prst="rect">
            <a:avLst/>
          </a:prstGeom>
          <a:noFill/>
        </p:spPr>
        <p:txBody>
          <a:bodyPr wrap="square">
            <a:spAutoFit/>
          </a:bodyPr>
          <a:lstStyle/>
          <a:p>
            <a:r>
              <a:rPr lang="en-US" dirty="0"/>
              <a:t>Site consists of central (GZ) borehole surrounded by 8 concentric monitoring wells that allow for gas sampling, electrical resistivity (ERT) imaging, and distributed acoustic and temperature sensing.</a:t>
            </a:r>
          </a:p>
          <a:p>
            <a:endParaRPr lang="en-US" dirty="0"/>
          </a:p>
        </p:txBody>
      </p:sp>
      <p:sp>
        <p:nvSpPr>
          <p:cNvPr id="26" name="Rectangle: Rounded Corners 25">
            <a:extLst>
              <a:ext uri="{FF2B5EF4-FFF2-40B4-BE49-F238E27FC236}">
                <a16:creationId xmlns:a16="http://schemas.microsoft.com/office/drawing/2014/main" id="{C52F5DD8-04A1-1B6B-5D5D-D7ADD83A244F}"/>
              </a:ext>
            </a:extLst>
          </p:cNvPr>
          <p:cNvSpPr/>
          <p:nvPr/>
        </p:nvSpPr>
        <p:spPr>
          <a:xfrm>
            <a:off x="256477" y="5967529"/>
            <a:ext cx="10204057" cy="71279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825A619-0956-4BFD-4677-6F098084876D}"/>
              </a:ext>
            </a:extLst>
          </p:cNvPr>
          <p:cNvSpPr txBox="1"/>
          <p:nvPr/>
        </p:nvSpPr>
        <p:spPr>
          <a:xfrm>
            <a:off x="391297" y="5967529"/>
            <a:ext cx="10204057" cy="1200329"/>
          </a:xfrm>
          <a:prstGeom prst="rect">
            <a:avLst/>
          </a:prstGeom>
          <a:noFill/>
        </p:spPr>
        <p:txBody>
          <a:bodyPr wrap="square">
            <a:spAutoFit/>
          </a:bodyPr>
          <a:lstStyle/>
          <a:p>
            <a:r>
              <a:rPr lang="en-US" b="1" dirty="0"/>
              <a:t>Research Objective: Demonstrate novel rock evaluation methodology for geological modeling using electrical conductivity and p-wave velocity measurements for simulation of subsurface tracer transport.</a:t>
            </a:r>
          </a:p>
          <a:p>
            <a:endParaRPr lang="en-US" b="1" dirty="0"/>
          </a:p>
          <a:p>
            <a:endParaRPr lang="en-US" b="1" dirty="0"/>
          </a:p>
        </p:txBody>
      </p:sp>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112AB98F-C775-20DF-5B64-1E54330BF30A}"/>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Methods</a:t>
            </a:r>
            <a:endParaRPr lang="en-AT" sz="54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62478990-EE7F-968B-8FB9-A6D35EB52725}"/>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P2.4-817</a:t>
            </a:r>
            <a:endParaRPr lang="en-AT" sz="1000" b="1" dirty="0">
              <a:solidFill>
                <a:schemeClr val="bg1"/>
              </a:solidFill>
              <a:latin typeface="Arial" panose="020B0604020202020204" pitchFamily="34" charset="0"/>
              <a:cs typeface="Arial" panose="020B0604020202020204" pitchFamily="34" charset="0"/>
            </a:endParaRPr>
          </a:p>
        </p:txBody>
      </p:sp>
      <p:pic>
        <p:nvPicPr>
          <p:cNvPr id="8" name="Picture 7" descr="Logo, company name&#10;&#10;Description automatically generated">
            <a:extLst>
              <a:ext uri="{FF2B5EF4-FFF2-40B4-BE49-F238E27FC236}">
                <a16:creationId xmlns:a16="http://schemas.microsoft.com/office/drawing/2014/main" id="{6A8A1281-CD68-C974-7744-F31F22766C79}"/>
              </a:ext>
            </a:extLst>
          </p:cNvPr>
          <p:cNvPicPr>
            <a:picLocks noChangeAspect="1"/>
          </p:cNvPicPr>
          <p:nvPr/>
        </p:nvPicPr>
        <p:blipFill>
          <a:blip r:embed="rId2"/>
          <a:stretch>
            <a:fillRect/>
          </a:stretch>
        </p:blipFill>
        <p:spPr>
          <a:xfrm>
            <a:off x="10352048" y="177682"/>
            <a:ext cx="1531435" cy="726155"/>
          </a:xfrm>
          <a:prstGeom prst="rect">
            <a:avLst/>
          </a:prstGeom>
        </p:spPr>
      </p:pic>
      <p:pic>
        <p:nvPicPr>
          <p:cNvPr id="9" name="Picture 8">
            <a:extLst>
              <a:ext uri="{FF2B5EF4-FFF2-40B4-BE49-F238E27FC236}">
                <a16:creationId xmlns:a16="http://schemas.microsoft.com/office/drawing/2014/main" id="{D8A20819-E2EF-B61C-46F0-A48D30BED99F}"/>
              </a:ext>
            </a:extLst>
          </p:cNvPr>
          <p:cNvPicPr>
            <a:picLocks noChangeAspect="1"/>
          </p:cNvPicPr>
          <p:nvPr/>
        </p:nvPicPr>
        <p:blipFill rotWithShape="1">
          <a:blip r:embed="rId3"/>
          <a:srcRect t="10778" b="4339"/>
          <a:stretch/>
        </p:blipFill>
        <p:spPr>
          <a:xfrm>
            <a:off x="2327781" y="4055296"/>
            <a:ext cx="2214984" cy="2506842"/>
          </a:xfrm>
          <a:prstGeom prst="rect">
            <a:avLst/>
          </a:prstGeom>
        </p:spPr>
      </p:pic>
      <p:pic>
        <p:nvPicPr>
          <p:cNvPr id="10" name="Picture 9">
            <a:extLst>
              <a:ext uri="{FF2B5EF4-FFF2-40B4-BE49-F238E27FC236}">
                <a16:creationId xmlns:a16="http://schemas.microsoft.com/office/drawing/2014/main" id="{8AC889EB-01A8-E1A8-29A2-D315B7FD77DC}"/>
              </a:ext>
            </a:extLst>
          </p:cNvPr>
          <p:cNvPicPr>
            <a:picLocks noChangeAspect="1"/>
          </p:cNvPicPr>
          <p:nvPr/>
        </p:nvPicPr>
        <p:blipFill rotWithShape="1">
          <a:blip r:embed="rId4"/>
          <a:srcRect t="12737" b="5949"/>
          <a:stretch/>
        </p:blipFill>
        <p:spPr>
          <a:xfrm>
            <a:off x="315589" y="4063081"/>
            <a:ext cx="2214984" cy="2401467"/>
          </a:xfrm>
          <a:prstGeom prst="rect">
            <a:avLst/>
          </a:prstGeom>
        </p:spPr>
      </p:pic>
      <p:pic>
        <p:nvPicPr>
          <p:cNvPr id="11" name="Picture 10">
            <a:extLst>
              <a:ext uri="{FF2B5EF4-FFF2-40B4-BE49-F238E27FC236}">
                <a16:creationId xmlns:a16="http://schemas.microsoft.com/office/drawing/2014/main" id="{A1E8DAA3-CA94-6DE0-2D9B-B62CA2832650}"/>
              </a:ext>
            </a:extLst>
          </p:cNvPr>
          <p:cNvPicPr/>
          <p:nvPr/>
        </p:nvPicPr>
        <p:blipFill rotWithShape="1">
          <a:blip r:embed="rId5"/>
          <a:srcRect t="12353" b="5847"/>
          <a:stretch/>
        </p:blipFill>
        <p:spPr>
          <a:xfrm>
            <a:off x="8410870" y="3937117"/>
            <a:ext cx="2278250" cy="2743201"/>
          </a:xfrm>
          <a:prstGeom prst="rect">
            <a:avLst/>
          </a:prstGeom>
        </p:spPr>
      </p:pic>
      <p:pic>
        <p:nvPicPr>
          <p:cNvPr id="12" name="Picture 11">
            <a:extLst>
              <a:ext uri="{FF2B5EF4-FFF2-40B4-BE49-F238E27FC236}">
                <a16:creationId xmlns:a16="http://schemas.microsoft.com/office/drawing/2014/main" id="{64EF9621-AE95-FC7F-E499-2CAE8DF6E0E0}"/>
              </a:ext>
            </a:extLst>
          </p:cNvPr>
          <p:cNvPicPr/>
          <p:nvPr/>
        </p:nvPicPr>
        <p:blipFill rotWithShape="1">
          <a:blip r:embed="rId6"/>
          <a:srcRect t="12703" b="5496"/>
          <a:stretch/>
        </p:blipFill>
        <p:spPr>
          <a:xfrm>
            <a:off x="6203763" y="3937118"/>
            <a:ext cx="2278250" cy="2743200"/>
          </a:xfrm>
          <a:prstGeom prst="rect">
            <a:avLst/>
          </a:prstGeom>
        </p:spPr>
      </p:pic>
      <p:sp>
        <p:nvSpPr>
          <p:cNvPr id="13" name="Rectangle: Rounded Corners 12">
            <a:extLst>
              <a:ext uri="{FF2B5EF4-FFF2-40B4-BE49-F238E27FC236}">
                <a16:creationId xmlns:a16="http://schemas.microsoft.com/office/drawing/2014/main" id="{8C93BE4D-FCFF-B388-EA48-CC7C09983FDC}"/>
              </a:ext>
            </a:extLst>
          </p:cNvPr>
          <p:cNvSpPr/>
          <p:nvPr/>
        </p:nvSpPr>
        <p:spPr>
          <a:xfrm>
            <a:off x="315589" y="1199502"/>
            <a:ext cx="10204057" cy="203731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BFA0683-53E7-3C91-B85D-76BF42B42C5E}"/>
              </a:ext>
            </a:extLst>
          </p:cNvPr>
          <p:cNvSpPr txBox="1"/>
          <p:nvPr/>
        </p:nvSpPr>
        <p:spPr>
          <a:xfrm>
            <a:off x="460148" y="1176327"/>
            <a:ext cx="9934414" cy="2585323"/>
          </a:xfrm>
          <a:prstGeom prst="rect">
            <a:avLst/>
          </a:prstGeom>
          <a:noFill/>
        </p:spPr>
        <p:txBody>
          <a:bodyPr wrap="square">
            <a:spAutoFit/>
          </a:bodyPr>
          <a:lstStyle/>
          <a:p>
            <a:r>
              <a:rPr lang="en-US" dirty="0"/>
              <a:t>Along with other traditional geologic characterization techniques, we collected:</a:t>
            </a:r>
          </a:p>
          <a:p>
            <a:pPr marL="285750" indent="-285750">
              <a:buFont typeface="Arial" panose="020B0604020202020204" pitchFamily="34" charset="0"/>
              <a:buChar char="•"/>
            </a:pPr>
            <a:r>
              <a:rPr lang="en-US" dirty="0"/>
              <a:t>Electrical Resistivity Tomography – ERT measurements provide 3D mapping of electrical conductivity</a:t>
            </a:r>
          </a:p>
          <a:p>
            <a:pPr marL="285750" indent="-285750">
              <a:buFont typeface="Arial" panose="020B0604020202020204" pitchFamily="34" charset="0"/>
              <a:buChar char="•"/>
            </a:pPr>
            <a:r>
              <a:rPr lang="en-US" dirty="0"/>
              <a:t>Cross well seismic – p-wave velocity measurements</a:t>
            </a:r>
          </a:p>
          <a:p>
            <a:pPr marL="285750" indent="-285750">
              <a:buFont typeface="Arial" panose="020B0604020202020204" pitchFamily="34" charset="0"/>
              <a:buChar char="•"/>
            </a:pPr>
            <a:endParaRPr lang="en-US" dirty="0"/>
          </a:p>
          <a:p>
            <a:r>
              <a:rPr lang="en-US" dirty="0"/>
              <a:t>Joint inversion of these measurements was used to obtain porosity and water saturation maps (using Raymer’s equation and Archie’s law)</a:t>
            </a:r>
          </a:p>
          <a:p>
            <a:pPr marL="285750" indent="-285750">
              <a:buFont typeface="Arial" panose="020B0604020202020204" pitchFamily="34" charset="0"/>
              <a:buChar char="•"/>
            </a:pPr>
            <a:r>
              <a:rPr lang="en-US" dirty="0"/>
              <a:t>Other parameters (permeability, pressure saturation, relative permeability) were also estimated</a:t>
            </a:r>
          </a:p>
          <a:p>
            <a:endParaRPr lang="en-US" dirty="0"/>
          </a:p>
          <a:p>
            <a:endParaRPr lang="en-US" dirty="0"/>
          </a:p>
        </p:txBody>
      </p:sp>
      <p:sp>
        <p:nvSpPr>
          <p:cNvPr id="15" name="Arrow: Right 14">
            <a:extLst>
              <a:ext uri="{FF2B5EF4-FFF2-40B4-BE49-F238E27FC236}">
                <a16:creationId xmlns:a16="http://schemas.microsoft.com/office/drawing/2014/main" id="{810C9F4B-183E-3B49-FEF3-DF70933C63AB}"/>
              </a:ext>
            </a:extLst>
          </p:cNvPr>
          <p:cNvSpPr/>
          <p:nvPr/>
        </p:nvSpPr>
        <p:spPr>
          <a:xfrm>
            <a:off x="5010117" y="4922559"/>
            <a:ext cx="874072" cy="560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1C88AEC2-FFD7-C272-F4FA-62C86E98DB98}"/>
              </a:ext>
            </a:extLst>
          </p:cNvPr>
          <p:cNvSpPr/>
          <p:nvPr/>
        </p:nvSpPr>
        <p:spPr>
          <a:xfrm>
            <a:off x="6083355" y="3576984"/>
            <a:ext cx="4643838" cy="31167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E61C70E5-4DFE-7107-52AA-FFF7397F1300}"/>
              </a:ext>
            </a:extLst>
          </p:cNvPr>
          <p:cNvSpPr/>
          <p:nvPr/>
        </p:nvSpPr>
        <p:spPr>
          <a:xfrm>
            <a:off x="147991" y="3532479"/>
            <a:ext cx="4632645" cy="30296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6A043CE-C978-FA46-4A81-72EE6F0696B1}"/>
              </a:ext>
            </a:extLst>
          </p:cNvPr>
          <p:cNvSpPr txBox="1"/>
          <p:nvPr/>
        </p:nvSpPr>
        <p:spPr>
          <a:xfrm>
            <a:off x="842598" y="3613114"/>
            <a:ext cx="3453702" cy="369332"/>
          </a:xfrm>
          <a:prstGeom prst="rect">
            <a:avLst/>
          </a:prstGeom>
          <a:noFill/>
        </p:spPr>
        <p:txBody>
          <a:bodyPr wrap="none" rtlCol="0">
            <a:spAutoFit/>
          </a:bodyPr>
          <a:lstStyle/>
          <a:p>
            <a:r>
              <a:rPr lang="en-US" dirty="0"/>
              <a:t>Measured ERT and seismic velocity</a:t>
            </a:r>
          </a:p>
        </p:txBody>
      </p:sp>
      <p:sp>
        <p:nvSpPr>
          <p:cNvPr id="19" name="TextBox 18">
            <a:extLst>
              <a:ext uri="{FF2B5EF4-FFF2-40B4-BE49-F238E27FC236}">
                <a16:creationId xmlns:a16="http://schemas.microsoft.com/office/drawing/2014/main" id="{45E17526-AFC6-9694-EE63-85D058EFF0D9}"/>
              </a:ext>
            </a:extLst>
          </p:cNvPr>
          <p:cNvSpPr txBox="1"/>
          <p:nvPr/>
        </p:nvSpPr>
        <p:spPr>
          <a:xfrm>
            <a:off x="6449281" y="3576984"/>
            <a:ext cx="3742050" cy="369332"/>
          </a:xfrm>
          <a:prstGeom prst="rect">
            <a:avLst/>
          </a:prstGeom>
          <a:noFill/>
        </p:spPr>
        <p:txBody>
          <a:bodyPr wrap="none" rtlCol="0">
            <a:spAutoFit/>
          </a:bodyPr>
          <a:lstStyle/>
          <a:p>
            <a:r>
              <a:rPr lang="en-US" dirty="0"/>
              <a:t>Derived water saturation and porosity</a:t>
            </a:r>
          </a:p>
        </p:txBody>
      </p:sp>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BECF66A3-CFE9-BC31-0E15-1E5B653B2194}"/>
              </a:ext>
            </a:extLst>
          </p:cNvPr>
          <p:cNvSpPr/>
          <p:nvPr/>
        </p:nvSpPr>
        <p:spPr>
          <a:xfrm>
            <a:off x="315589" y="1199502"/>
            <a:ext cx="10204057" cy="1094271"/>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8DA247D-435D-5BFB-F49A-27CBD04FA37E}"/>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endParaRPr lang="en-AT" sz="54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31D04235-ED83-CEEA-D198-5C53AE8C33AB}"/>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P2.4-817</a:t>
            </a:r>
            <a:endParaRPr lang="en-AT" sz="1000" b="1" dirty="0">
              <a:solidFill>
                <a:schemeClr val="bg1"/>
              </a:solidFill>
              <a:latin typeface="Arial" panose="020B0604020202020204" pitchFamily="34"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7AA1445A-0CA1-1866-6FBD-77A8843C5F6D}"/>
              </a:ext>
            </a:extLst>
          </p:cNvPr>
          <p:cNvPicPr>
            <a:picLocks noChangeAspect="1"/>
          </p:cNvPicPr>
          <p:nvPr/>
        </p:nvPicPr>
        <p:blipFill>
          <a:blip r:embed="rId2"/>
          <a:stretch>
            <a:fillRect/>
          </a:stretch>
        </p:blipFill>
        <p:spPr>
          <a:xfrm>
            <a:off x="10352048" y="177682"/>
            <a:ext cx="1531435" cy="726155"/>
          </a:xfrm>
          <a:prstGeom prst="rect">
            <a:avLst/>
          </a:prstGeom>
        </p:spPr>
      </p:pic>
      <p:pic>
        <p:nvPicPr>
          <p:cNvPr id="10" name="Picture 9" descr="Chart&#10;&#10;Description automatically generated">
            <a:extLst>
              <a:ext uri="{FF2B5EF4-FFF2-40B4-BE49-F238E27FC236}">
                <a16:creationId xmlns:a16="http://schemas.microsoft.com/office/drawing/2014/main" id="{CEFB360D-2FD8-2FB5-7BB6-6EC4BDABBF09}"/>
              </a:ext>
            </a:extLst>
          </p:cNvPr>
          <p:cNvPicPr>
            <a:picLocks noChangeAspect="1"/>
          </p:cNvPicPr>
          <p:nvPr/>
        </p:nvPicPr>
        <p:blipFill>
          <a:blip r:embed="rId3"/>
          <a:stretch>
            <a:fillRect/>
          </a:stretch>
        </p:blipFill>
        <p:spPr>
          <a:xfrm>
            <a:off x="507717" y="3131160"/>
            <a:ext cx="4296196" cy="3243207"/>
          </a:xfrm>
          <a:prstGeom prst="rect">
            <a:avLst/>
          </a:prstGeom>
        </p:spPr>
      </p:pic>
      <p:grpSp>
        <p:nvGrpSpPr>
          <p:cNvPr id="11" name="Group 10">
            <a:extLst>
              <a:ext uri="{FF2B5EF4-FFF2-40B4-BE49-F238E27FC236}">
                <a16:creationId xmlns:a16="http://schemas.microsoft.com/office/drawing/2014/main" id="{A1521B24-5B64-DF71-A396-FD16EA264A9A}"/>
              </a:ext>
            </a:extLst>
          </p:cNvPr>
          <p:cNvGrpSpPr/>
          <p:nvPr/>
        </p:nvGrpSpPr>
        <p:grpSpPr>
          <a:xfrm>
            <a:off x="5212048" y="3074926"/>
            <a:ext cx="5497582" cy="3642092"/>
            <a:chOff x="4134571" y="2655665"/>
            <a:chExt cx="5497582" cy="3642092"/>
          </a:xfrm>
        </p:grpSpPr>
        <p:grpSp>
          <p:nvGrpSpPr>
            <p:cNvPr id="12" name="Group 11">
              <a:extLst>
                <a:ext uri="{FF2B5EF4-FFF2-40B4-BE49-F238E27FC236}">
                  <a16:creationId xmlns:a16="http://schemas.microsoft.com/office/drawing/2014/main" id="{E73D1963-8FD9-D6CD-A5C0-F808440A5656}"/>
                </a:ext>
              </a:extLst>
            </p:cNvPr>
            <p:cNvGrpSpPr/>
            <p:nvPr/>
          </p:nvGrpSpPr>
          <p:grpSpPr>
            <a:xfrm>
              <a:off x="5404085" y="2655665"/>
              <a:ext cx="4228068" cy="3642092"/>
              <a:chOff x="4694895" y="2727103"/>
              <a:chExt cx="4228068" cy="3642092"/>
            </a:xfrm>
          </p:grpSpPr>
          <p:pic>
            <p:nvPicPr>
              <p:cNvPr id="15" name="Picture 14" descr="Graphical user interface, application&#10;&#10;Description automatically generated">
                <a:extLst>
                  <a:ext uri="{FF2B5EF4-FFF2-40B4-BE49-F238E27FC236}">
                    <a16:creationId xmlns:a16="http://schemas.microsoft.com/office/drawing/2014/main" id="{99FB1583-1134-3F40-A27E-12668324E471}"/>
                  </a:ext>
                </a:extLst>
              </p:cNvPr>
              <p:cNvPicPr>
                <a:picLocks noChangeAspect="1"/>
              </p:cNvPicPr>
              <p:nvPr/>
            </p:nvPicPr>
            <p:blipFill rotWithShape="1">
              <a:blip r:embed="rId4"/>
              <a:srcRect l="25398" t="53475" r="29619"/>
              <a:stretch/>
            </p:blipFill>
            <p:spPr>
              <a:xfrm>
                <a:off x="4694895" y="2727103"/>
                <a:ext cx="3586755" cy="1854820"/>
              </a:xfrm>
              <a:prstGeom prst="rect">
                <a:avLst/>
              </a:prstGeom>
            </p:spPr>
          </p:pic>
          <p:pic>
            <p:nvPicPr>
              <p:cNvPr id="16" name="Picture 15" descr="Graphical user interface, application&#10;&#10;Description automatically generated">
                <a:extLst>
                  <a:ext uri="{FF2B5EF4-FFF2-40B4-BE49-F238E27FC236}">
                    <a16:creationId xmlns:a16="http://schemas.microsoft.com/office/drawing/2014/main" id="{E6CEBEA7-B94F-701C-DCE1-444EA83F19E8}"/>
                  </a:ext>
                </a:extLst>
              </p:cNvPr>
              <p:cNvPicPr>
                <a:picLocks noChangeAspect="1"/>
              </p:cNvPicPr>
              <p:nvPr/>
            </p:nvPicPr>
            <p:blipFill rotWithShape="1">
              <a:blip r:embed="rId4"/>
              <a:srcRect l="93374" t="15375" r="1167" b="55000"/>
              <a:stretch/>
            </p:blipFill>
            <p:spPr>
              <a:xfrm>
                <a:off x="8338763" y="3589215"/>
                <a:ext cx="584200" cy="1585366"/>
              </a:xfrm>
              <a:prstGeom prst="rect">
                <a:avLst/>
              </a:prstGeom>
            </p:spPr>
          </p:pic>
          <p:pic>
            <p:nvPicPr>
              <p:cNvPr id="17" name="Picture 16" descr="Graphical user interface, application&#10;&#10;Description automatically generated with medium confidence">
                <a:extLst>
                  <a:ext uri="{FF2B5EF4-FFF2-40B4-BE49-F238E27FC236}">
                    <a16:creationId xmlns:a16="http://schemas.microsoft.com/office/drawing/2014/main" id="{D36DC454-2F92-C3A9-304D-11308A9CD19D}"/>
                  </a:ext>
                </a:extLst>
              </p:cNvPr>
              <p:cNvPicPr>
                <a:picLocks noChangeAspect="1"/>
              </p:cNvPicPr>
              <p:nvPr/>
            </p:nvPicPr>
            <p:blipFill rotWithShape="1">
              <a:blip r:embed="rId5"/>
              <a:srcRect l="25684" t="54500" r="29390"/>
              <a:stretch/>
            </p:blipFill>
            <p:spPr>
              <a:xfrm>
                <a:off x="4752008" y="4514375"/>
                <a:ext cx="3586755" cy="1854820"/>
              </a:xfrm>
              <a:prstGeom prst="rect">
                <a:avLst/>
              </a:prstGeom>
            </p:spPr>
          </p:pic>
        </p:grpSp>
        <p:sp>
          <p:nvSpPr>
            <p:cNvPr id="13" name="TextBox 12">
              <a:extLst>
                <a:ext uri="{FF2B5EF4-FFF2-40B4-BE49-F238E27FC236}">
                  <a16:creationId xmlns:a16="http://schemas.microsoft.com/office/drawing/2014/main" id="{865FA5A1-6E1A-C890-8D9A-8207D6F51803}"/>
                </a:ext>
              </a:extLst>
            </p:cNvPr>
            <p:cNvSpPr txBox="1"/>
            <p:nvPr/>
          </p:nvSpPr>
          <p:spPr>
            <a:xfrm>
              <a:off x="4134571" y="3375326"/>
              <a:ext cx="1657350" cy="415498"/>
            </a:xfrm>
            <a:prstGeom prst="rect">
              <a:avLst/>
            </a:prstGeom>
            <a:noFill/>
          </p:spPr>
          <p:txBody>
            <a:bodyPr wrap="square" rtlCol="0">
              <a:spAutoFit/>
            </a:bodyPr>
            <a:lstStyle/>
            <a:p>
              <a:r>
                <a:rPr lang="en-US" dirty="0"/>
                <a:t>Experiment</a:t>
              </a:r>
            </a:p>
          </p:txBody>
        </p:sp>
        <p:sp>
          <p:nvSpPr>
            <p:cNvPr id="14" name="TextBox 13">
              <a:extLst>
                <a:ext uri="{FF2B5EF4-FFF2-40B4-BE49-F238E27FC236}">
                  <a16:creationId xmlns:a16="http://schemas.microsoft.com/office/drawing/2014/main" id="{70B680FB-F5EE-F9B2-5B28-4BA742BA9557}"/>
                </a:ext>
              </a:extLst>
            </p:cNvPr>
            <p:cNvSpPr txBox="1"/>
            <p:nvPr/>
          </p:nvSpPr>
          <p:spPr>
            <a:xfrm>
              <a:off x="4194112" y="5159983"/>
              <a:ext cx="1471613" cy="415498"/>
            </a:xfrm>
            <a:prstGeom prst="rect">
              <a:avLst/>
            </a:prstGeom>
            <a:noFill/>
          </p:spPr>
          <p:txBody>
            <a:bodyPr wrap="square" rtlCol="0">
              <a:spAutoFit/>
            </a:bodyPr>
            <a:lstStyle/>
            <a:p>
              <a:r>
                <a:rPr lang="en-US" dirty="0"/>
                <a:t>Simulation</a:t>
              </a:r>
            </a:p>
          </p:txBody>
        </p:sp>
      </p:grpSp>
      <p:sp>
        <p:nvSpPr>
          <p:cNvPr id="18" name="TextBox 17">
            <a:extLst>
              <a:ext uri="{FF2B5EF4-FFF2-40B4-BE49-F238E27FC236}">
                <a16:creationId xmlns:a16="http://schemas.microsoft.com/office/drawing/2014/main" id="{C3F30009-080E-41E3-955B-9DD6BFD6989F}"/>
              </a:ext>
            </a:extLst>
          </p:cNvPr>
          <p:cNvSpPr txBox="1"/>
          <p:nvPr/>
        </p:nvSpPr>
        <p:spPr>
          <a:xfrm>
            <a:off x="507717" y="1286762"/>
            <a:ext cx="10163175" cy="923330"/>
          </a:xfrm>
          <a:prstGeom prst="rect">
            <a:avLst/>
          </a:prstGeom>
          <a:noFill/>
        </p:spPr>
        <p:txBody>
          <a:bodyPr wrap="square" rtlCol="0">
            <a:spAutoFit/>
          </a:bodyPr>
          <a:lstStyle/>
          <a:p>
            <a:r>
              <a:rPr lang="en-US" dirty="0"/>
              <a:t>Joint inversion results were used to build a subsurface transport model in PNNL’s STOMP code to compare with measurements of pressurized nitrogen gas injected into BCD’s GZ well and sampled at the 8 surrounding monitoring wells.</a:t>
            </a:r>
          </a:p>
        </p:txBody>
      </p:sp>
      <p:sp>
        <p:nvSpPr>
          <p:cNvPr id="19" name="TextBox 18">
            <a:extLst>
              <a:ext uri="{FF2B5EF4-FFF2-40B4-BE49-F238E27FC236}">
                <a16:creationId xmlns:a16="http://schemas.microsoft.com/office/drawing/2014/main" id="{59F880D7-2D7E-3F80-F842-EF65A41746DB}"/>
              </a:ext>
            </a:extLst>
          </p:cNvPr>
          <p:cNvSpPr txBox="1"/>
          <p:nvPr/>
        </p:nvSpPr>
        <p:spPr>
          <a:xfrm>
            <a:off x="848509" y="2448164"/>
            <a:ext cx="4569108" cy="646331"/>
          </a:xfrm>
          <a:prstGeom prst="rect">
            <a:avLst/>
          </a:prstGeom>
          <a:noFill/>
        </p:spPr>
        <p:txBody>
          <a:bodyPr wrap="square" rtlCol="0">
            <a:spAutoFit/>
          </a:bodyPr>
          <a:lstStyle/>
          <a:p>
            <a:r>
              <a:rPr lang="en-US" dirty="0"/>
              <a:t>Animation of the simulated N</a:t>
            </a:r>
            <a:r>
              <a:rPr lang="en-US" baseline="-25000" dirty="0"/>
              <a:t>2</a:t>
            </a:r>
            <a:r>
              <a:rPr lang="en-US" dirty="0"/>
              <a:t> injection showing O</a:t>
            </a:r>
            <a:r>
              <a:rPr lang="en-US" baseline="-25000" dirty="0"/>
              <a:t>2</a:t>
            </a:r>
            <a:r>
              <a:rPr lang="en-US" dirty="0"/>
              <a:t> displacement.</a:t>
            </a:r>
          </a:p>
        </p:txBody>
      </p:sp>
      <p:sp>
        <p:nvSpPr>
          <p:cNvPr id="20" name="TextBox 19">
            <a:extLst>
              <a:ext uri="{FF2B5EF4-FFF2-40B4-BE49-F238E27FC236}">
                <a16:creationId xmlns:a16="http://schemas.microsoft.com/office/drawing/2014/main" id="{E740E423-E7FC-0AD1-376A-E01F422646D0}"/>
              </a:ext>
            </a:extLst>
          </p:cNvPr>
          <p:cNvSpPr txBox="1"/>
          <p:nvPr/>
        </p:nvSpPr>
        <p:spPr>
          <a:xfrm>
            <a:off x="5782940" y="2361184"/>
            <a:ext cx="4569108" cy="646331"/>
          </a:xfrm>
          <a:prstGeom prst="rect">
            <a:avLst/>
          </a:prstGeom>
          <a:noFill/>
        </p:spPr>
        <p:txBody>
          <a:bodyPr wrap="square" rtlCol="0">
            <a:spAutoFit/>
          </a:bodyPr>
          <a:lstStyle/>
          <a:p>
            <a:r>
              <a:rPr lang="en-US" dirty="0"/>
              <a:t>Comparison of measured vs. simulated O2 drop as N2 arrives at monitoring wells.</a:t>
            </a:r>
          </a:p>
        </p:txBody>
      </p:sp>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D4369143-89C0-6D05-B338-5264BD67C921}"/>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Conclusion</a:t>
            </a:r>
            <a:endParaRPr lang="en-AT" sz="54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B299A267-9BB7-95FB-5B50-01E41D302D14}"/>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P2.4-817</a:t>
            </a:r>
            <a:endParaRPr lang="en-AT" sz="1000"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81791B2-04D9-BF0A-B109-1077AC0412B3}"/>
              </a:ext>
            </a:extLst>
          </p:cNvPr>
          <p:cNvSpPr txBox="1"/>
          <p:nvPr/>
        </p:nvSpPr>
        <p:spPr>
          <a:xfrm>
            <a:off x="495300" y="1755341"/>
            <a:ext cx="9856748" cy="3970318"/>
          </a:xfrm>
          <a:prstGeom prst="rect">
            <a:avLst/>
          </a:prstGeom>
          <a:noFill/>
        </p:spPr>
        <p:txBody>
          <a:bodyPr wrap="square" rtlCol="0">
            <a:spAutoFit/>
          </a:bodyPr>
          <a:lstStyle/>
          <a:p>
            <a:pPr marL="342900" indent="-342900">
              <a:buFont typeface="Arial" panose="020B0604020202020204" pitchFamily="34" charset="0"/>
              <a:buChar char="•"/>
            </a:pPr>
            <a:r>
              <a:rPr lang="en-US" dirty="0"/>
              <a:t>Cross-well seismic and electrical resistivity tomography can be used to produce subsurface models and estimate rock properties, and more specifically evaluate changes in these.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Work presented here demonstrated that gas arrivals and magnitudes were represented by simulations fairly well to first order, but overestimated the oxygen drop for several wells, meaning the model is likely overestimating the gas permeability in the testbed.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BCD testbed is largely impermeable, and gas flow is most likely dominated by embedded fractures</a:t>
            </a:r>
          </a:p>
          <a:p>
            <a:pPr marL="800100" lvl="1" indent="-342900">
              <a:buFont typeface="Arial" panose="020B0604020202020204" pitchFamily="34" charset="0"/>
              <a:buChar char="•"/>
            </a:pPr>
            <a:r>
              <a:rPr lang="en-US" dirty="0"/>
              <a:t>The ERT measurements show conductivity changes at resolution that is much larger than the actual fractures likely carrying gas flow</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Future efforts will consider other inversion techniques and should also incorporate discrete fracture estimation to better constrain the gas flow in smaller fractures. </a:t>
            </a:r>
          </a:p>
        </p:txBody>
      </p:sp>
      <p:pic>
        <p:nvPicPr>
          <p:cNvPr id="2" name="Picture 1" descr="Logo, company name&#10;&#10;Description automatically generated">
            <a:extLst>
              <a:ext uri="{FF2B5EF4-FFF2-40B4-BE49-F238E27FC236}">
                <a16:creationId xmlns:a16="http://schemas.microsoft.com/office/drawing/2014/main" id="{0799D1B4-DA55-6C0C-C8FB-F3C00F75EBA1}"/>
              </a:ext>
            </a:extLst>
          </p:cNvPr>
          <p:cNvPicPr>
            <a:picLocks noChangeAspect="1"/>
          </p:cNvPicPr>
          <p:nvPr/>
        </p:nvPicPr>
        <p:blipFill>
          <a:blip r:embed="rId2"/>
          <a:stretch>
            <a:fillRect/>
          </a:stretch>
        </p:blipFill>
        <p:spPr>
          <a:xfrm>
            <a:off x="10352048" y="177682"/>
            <a:ext cx="1531435" cy="726155"/>
          </a:xfrm>
          <a:prstGeom prst="rect">
            <a:avLst/>
          </a:prstGeom>
        </p:spPr>
      </p:pic>
    </p:spTree>
    <p:extLst>
      <p:ext uri="{BB962C8B-B14F-4D97-AF65-F5344CB8AC3E}">
        <p14:creationId xmlns:p14="http://schemas.microsoft.com/office/powerpoint/2010/main" val="63220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5748B033-F778-4092-CC1A-3CC7A5914358}"/>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References</a:t>
            </a:r>
            <a:endParaRPr lang="en-AT" sz="54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2B609824-8801-82D3-5677-C2D2299BEA6A}"/>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P2.4-817</a:t>
            </a:r>
            <a:endParaRPr lang="en-AT" sz="1000" b="1" dirty="0">
              <a:solidFill>
                <a:schemeClr val="bg1"/>
              </a:solidFill>
              <a:latin typeface="Arial" panose="020B0604020202020204" pitchFamily="34" charset="0"/>
              <a:cs typeface="Arial" panose="020B0604020202020204" pitchFamily="34" charset="0"/>
            </a:endParaRPr>
          </a:p>
        </p:txBody>
      </p:sp>
      <p:pic>
        <p:nvPicPr>
          <p:cNvPr id="8" name="Picture 7" descr="Logo, company name&#10;&#10;Description automatically generated">
            <a:extLst>
              <a:ext uri="{FF2B5EF4-FFF2-40B4-BE49-F238E27FC236}">
                <a16:creationId xmlns:a16="http://schemas.microsoft.com/office/drawing/2014/main" id="{68EBA9C1-9774-EDF2-C540-6D8E470077F5}"/>
              </a:ext>
            </a:extLst>
          </p:cNvPr>
          <p:cNvPicPr>
            <a:picLocks noChangeAspect="1"/>
          </p:cNvPicPr>
          <p:nvPr/>
        </p:nvPicPr>
        <p:blipFill>
          <a:blip r:embed="rId2"/>
          <a:stretch>
            <a:fillRect/>
          </a:stretch>
        </p:blipFill>
        <p:spPr>
          <a:xfrm>
            <a:off x="10352048" y="177682"/>
            <a:ext cx="1531435" cy="726155"/>
          </a:xfrm>
          <a:prstGeom prst="rect">
            <a:avLst/>
          </a:prstGeom>
        </p:spPr>
      </p:pic>
      <p:sp>
        <p:nvSpPr>
          <p:cNvPr id="9" name="TextBox 8">
            <a:extLst>
              <a:ext uri="{FF2B5EF4-FFF2-40B4-BE49-F238E27FC236}">
                <a16:creationId xmlns:a16="http://schemas.microsoft.com/office/drawing/2014/main" id="{3EFEDF9E-299B-C6E8-3F24-CAF2C143F186}"/>
              </a:ext>
            </a:extLst>
          </p:cNvPr>
          <p:cNvSpPr txBox="1"/>
          <p:nvPr/>
        </p:nvSpPr>
        <p:spPr>
          <a:xfrm>
            <a:off x="492131" y="1312032"/>
            <a:ext cx="9550936" cy="4001095"/>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400" dirty="0"/>
              <a:t>Lowrey, J.D., Biegalski, S.R., Osborne, A.G. and Deinert, M.R., 2013. Subsurface mass transport affects the radioxenon signatures that are used to identify clandestine nuclear tests. </a:t>
            </a:r>
            <a:r>
              <a:rPr lang="en-US" sz="1400" i="1" dirty="0"/>
              <a:t>Geophysical research letters</a:t>
            </a:r>
            <a:r>
              <a:rPr lang="en-US" sz="1400" dirty="0"/>
              <a:t>, </a:t>
            </a:r>
            <a:r>
              <a:rPr lang="en-US" sz="1400" i="1" dirty="0"/>
              <a:t>40</a:t>
            </a:r>
            <a:r>
              <a:rPr lang="en-US" sz="1400" dirty="0"/>
              <a:t>(1), pp.111-115.</a:t>
            </a:r>
          </a:p>
          <a:p>
            <a:pPr marL="285750" indent="-285750">
              <a:spcAft>
                <a:spcPts val="600"/>
              </a:spcAft>
              <a:buFont typeface="Arial" panose="020B0604020202020204" pitchFamily="34" charset="0"/>
              <a:buChar char="•"/>
            </a:pPr>
            <a:r>
              <a:rPr lang="en-US" sz="1400" dirty="0"/>
              <a:t>Olsen, K.B., Kirkham, R.R., Woods, V.T., Haas, D.H., Hayes, J.C., Bowyer, T.W., Mendoza, D.P., Lowrey, J.D., Lukins, C.D., Suarez, R.D. and Humble, P.H., 2016. Noble gas migration experiment to support the detection of underground nuclear explosions. </a:t>
            </a:r>
            <a:r>
              <a:rPr lang="en-US" sz="1400" i="1" dirty="0"/>
              <a:t>Journal of Radioanalytical and Nuclear Chemistry</a:t>
            </a:r>
            <a:r>
              <a:rPr lang="en-US" sz="1400" dirty="0"/>
              <a:t>, </a:t>
            </a:r>
            <a:r>
              <a:rPr lang="en-US" sz="1400" i="1" dirty="0"/>
              <a:t>307</a:t>
            </a:r>
            <a:r>
              <a:rPr lang="en-US" sz="1400" dirty="0"/>
              <a:t>, pp.2603-2610.</a:t>
            </a:r>
          </a:p>
          <a:p>
            <a:pPr marL="285750" indent="-285750">
              <a:spcAft>
                <a:spcPts val="600"/>
              </a:spcAft>
              <a:buFont typeface="Arial" panose="020B0604020202020204" pitchFamily="34" charset="0"/>
              <a:buChar char="•"/>
            </a:pPr>
            <a:r>
              <a:rPr lang="en-US" sz="1400" dirty="0"/>
              <a:t>Carrigan, C.R., </a:t>
            </a:r>
            <a:r>
              <a:rPr lang="en-US" sz="1400" dirty="0" err="1"/>
              <a:t>Heinle</a:t>
            </a:r>
            <a:r>
              <a:rPr lang="en-US" sz="1400" dirty="0"/>
              <a:t>, R.A., Hudson, G.B., </a:t>
            </a:r>
            <a:r>
              <a:rPr lang="en-US" sz="1400" dirty="0" err="1"/>
              <a:t>Nitao</a:t>
            </a:r>
            <a:r>
              <a:rPr lang="en-US" sz="1400" dirty="0"/>
              <a:t>, J.J. and </a:t>
            </a:r>
            <a:r>
              <a:rPr lang="en-US" sz="1400" dirty="0" err="1"/>
              <a:t>Zucca</a:t>
            </a:r>
            <a:r>
              <a:rPr lang="en-US" sz="1400" dirty="0"/>
              <a:t>, J.J., 1996. Trace gas emissions on geological faults as indicators of underground nuclear testing. </a:t>
            </a:r>
            <a:r>
              <a:rPr lang="en-US" sz="1400" i="1" dirty="0"/>
              <a:t>Nature</a:t>
            </a:r>
            <a:r>
              <a:rPr lang="en-US" sz="1400" dirty="0"/>
              <a:t>, </a:t>
            </a:r>
            <a:r>
              <a:rPr lang="en-US" sz="1400" i="1" dirty="0"/>
              <a:t>382</a:t>
            </a:r>
            <a:r>
              <a:rPr lang="en-US" sz="1400" dirty="0"/>
              <a:t>(6591), pp.528-531.</a:t>
            </a:r>
          </a:p>
          <a:p>
            <a:pPr marL="285750" indent="-285750">
              <a:spcAft>
                <a:spcPts val="600"/>
              </a:spcAft>
              <a:buFont typeface="Arial" panose="020B0604020202020204" pitchFamily="34" charset="0"/>
              <a:buChar char="•"/>
            </a:pPr>
            <a:r>
              <a:rPr lang="en-US" sz="1400" dirty="0"/>
              <a:t>Bourret, S.M., Kwicklis, E.M., Harp, D.R., Ortiz, J.P. and Stauffer, P.H., 2020. Beyond Barnwell: Applying lessons learned from the Barnwell site to other historic underground nuclear tests at </a:t>
            </a:r>
            <a:r>
              <a:rPr lang="en-US" sz="1400" dirty="0" err="1"/>
              <a:t>Pahute</a:t>
            </a:r>
            <a:r>
              <a:rPr lang="en-US" sz="1400" dirty="0"/>
              <a:t> Mesa to understand radioactive gas-seepage observations. </a:t>
            </a:r>
            <a:r>
              <a:rPr lang="en-US" sz="1400" i="1" dirty="0"/>
              <a:t>Journal of Environmental Radioactivity</a:t>
            </a:r>
            <a:r>
              <a:rPr lang="en-US" sz="1400" dirty="0"/>
              <a:t>, </a:t>
            </a:r>
            <a:r>
              <a:rPr lang="en-US" sz="1400" i="1" dirty="0"/>
              <a:t>222</a:t>
            </a:r>
            <a:r>
              <a:rPr lang="en-US" sz="1400" dirty="0"/>
              <a:t>, p.106297.</a:t>
            </a:r>
          </a:p>
          <a:p>
            <a:pPr marL="285750" indent="-285750">
              <a:spcAft>
                <a:spcPts val="600"/>
              </a:spcAft>
              <a:buFont typeface="Arial" panose="020B0604020202020204" pitchFamily="34" charset="0"/>
              <a:buChar char="•"/>
            </a:pPr>
            <a:r>
              <a:rPr lang="en-US" sz="1400" dirty="0"/>
              <a:t>Johnson, T.C., Knox, H.A., Strickland, C., Johnson, C., Lowrey, J., Sprinkle, D.P., Linneman, D., Vermeul, V., Robey, E., Chojnicki, K. and Ingraham, M., 2022. 3D Time-Lapse Electrical Resistivity Imaging of Rock Damage Patterns and Gas Flow Paths Resulting from Two Underground Chemical Explosions. Pure and Applied Geophysics, pp.1-17.</a:t>
            </a:r>
          </a:p>
          <a:p>
            <a:pPr marL="285750" indent="-285750">
              <a:spcAft>
                <a:spcPts val="600"/>
              </a:spcAft>
              <a:buFont typeface="Arial" panose="020B0604020202020204" pitchFamily="34" charset="0"/>
              <a:buChar char="•"/>
            </a:pPr>
            <a:r>
              <a:rPr lang="en-US" sz="1400" dirty="0"/>
              <a:t>White, M.D. and </a:t>
            </a:r>
            <a:r>
              <a:rPr lang="en-US" sz="1400" dirty="0" err="1"/>
              <a:t>Oostrom</a:t>
            </a:r>
            <a:r>
              <a:rPr lang="en-US" sz="1400" dirty="0"/>
              <a:t>, M., 2003. </a:t>
            </a:r>
            <a:r>
              <a:rPr lang="en-US" sz="1400" i="1" dirty="0"/>
              <a:t>STOMP subsurface transport over multiple phases version 3.0 User's guide</a:t>
            </a:r>
            <a:r>
              <a:rPr lang="en-US" sz="1400" dirty="0"/>
              <a:t> (No. PNNL-14286). Pacific Northwest National Lab., Richland, WA (US).</a:t>
            </a:r>
          </a:p>
          <a:p>
            <a:pPr>
              <a:spcAft>
                <a:spcPts val="600"/>
              </a:spcAft>
            </a:pPr>
            <a:endParaRPr lang="en-US" sz="1400" dirty="0"/>
          </a:p>
        </p:txBody>
      </p:sp>
      <p:sp>
        <p:nvSpPr>
          <p:cNvPr id="10" name="TextBox 9">
            <a:extLst>
              <a:ext uri="{FF2B5EF4-FFF2-40B4-BE49-F238E27FC236}">
                <a16:creationId xmlns:a16="http://schemas.microsoft.com/office/drawing/2014/main" id="{A12B9173-2201-D775-6AA7-7728AF410987}"/>
              </a:ext>
            </a:extLst>
          </p:cNvPr>
          <p:cNvSpPr txBox="1"/>
          <p:nvPr/>
        </p:nvSpPr>
        <p:spPr>
          <a:xfrm>
            <a:off x="609598" y="5531454"/>
            <a:ext cx="10073641" cy="1200329"/>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rPr>
              <a:t>This Low Yield Nuclear Monitoring (LYNM) research was funded by the National Nuclear Security Administration, Defense Nuclear Nonproliferation Research and Development (NNSA DNN R&amp;D). The authors acknowledge important interdisciplinary collaboration with scientists and engineers from LANL, LLNL, NNSS, PNNL, and SNL.</a:t>
            </a:r>
            <a:endParaRPr lang="en-US" dirty="0"/>
          </a:p>
        </p:txBody>
      </p:sp>
      <p:sp>
        <p:nvSpPr>
          <p:cNvPr id="11" name="Title 1">
            <a:extLst>
              <a:ext uri="{FF2B5EF4-FFF2-40B4-BE49-F238E27FC236}">
                <a16:creationId xmlns:a16="http://schemas.microsoft.com/office/drawing/2014/main" id="{57DC6236-49E6-0993-5D51-FFA4EFC38C13}"/>
              </a:ext>
            </a:extLst>
          </p:cNvPr>
          <p:cNvSpPr txBox="1">
            <a:spLocks/>
          </p:cNvSpPr>
          <p:nvPr/>
        </p:nvSpPr>
        <p:spPr>
          <a:xfrm>
            <a:off x="1153427" y="4994979"/>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latin typeface="Arial" panose="020B0604020202020204" pitchFamily="34" charset="0"/>
                <a:cs typeface="Arial" panose="020B0604020202020204" pitchFamily="34" charset="0"/>
              </a:rPr>
              <a:t>Acknowledgment</a:t>
            </a:r>
            <a:endParaRPr lang="en-AT"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2906</TotalTime>
  <Words>1247</Words>
  <Application>Microsoft Office PowerPoint</Application>
  <PresentationFormat>Widescreen</PresentationFormat>
  <Paragraphs>75</Paragraphs>
  <Slides>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Avenir-Book</vt:lpstr>
      <vt:lpstr>Calibri</vt:lpstr>
      <vt:lpstr>Calibri Light</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Lowrey, Justin D</cp:lastModifiedBy>
  <cp:revision>34</cp:revision>
  <dcterms:created xsi:type="dcterms:W3CDTF">2023-04-18T13:25:54Z</dcterms:created>
  <dcterms:modified xsi:type="dcterms:W3CDTF">2023-06-10T17:53:22Z</dcterms:modified>
</cp:coreProperties>
</file>