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E5A"/>
    <a:srgbClr val="004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82" d="100"/>
          <a:sy n="82" d="100"/>
        </p:scale>
        <p:origin x="44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06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45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873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06/11/2023</a:t>
            </a:fld>
            <a:endParaRPr lang="aa-E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‹Nr.›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1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3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55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55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3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55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58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E1679EB-1B34-D342-9915-BF06BAB1E1C9}"/>
              </a:ext>
            </a:extLst>
          </p:cNvPr>
          <p:cNvSpPr/>
          <p:nvPr userDrawn="1"/>
        </p:nvSpPr>
        <p:spPr>
          <a:xfrm>
            <a:off x="0" y="4946400"/>
            <a:ext cx="9144000" cy="197100"/>
          </a:xfrm>
          <a:prstGeom prst="rect">
            <a:avLst/>
          </a:prstGeom>
          <a:solidFill>
            <a:srgbClr val="0041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257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25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Display"/>
                <a:ea typeface="+mn-ea"/>
                <a:cs typeface="+mn-cs"/>
              </a:rPr>
              <a:t>Federal Institute </a:t>
            </a:r>
            <a:r>
              <a:rPr kumimoji="0" lang="de-DE" sz="825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Display"/>
                <a:ea typeface="+mn-ea"/>
                <a:cs typeface="+mn-cs"/>
              </a:rPr>
              <a:t>for</a:t>
            </a:r>
            <a:r>
              <a:rPr kumimoji="0" lang="de-DE" sz="825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Display"/>
                <a:ea typeface="+mn-ea"/>
                <a:cs typeface="+mn-cs"/>
              </a:rPr>
              <a:t> </a:t>
            </a:r>
            <a:r>
              <a:rPr kumimoji="0" lang="de-DE" sz="825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Display"/>
                <a:ea typeface="+mn-ea"/>
                <a:cs typeface="+mn-cs"/>
              </a:rPr>
              <a:t>Geosciences</a:t>
            </a:r>
            <a:r>
              <a:rPr kumimoji="0" lang="de-DE" sz="825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Display"/>
                <a:ea typeface="+mn-ea"/>
                <a:cs typeface="+mn-cs"/>
              </a:rPr>
              <a:t> and Natural Resources, Hannover, Germany</a:t>
            </a:r>
          </a:p>
        </p:txBody>
      </p:sp>
      <p:sp>
        <p:nvSpPr>
          <p:cNvPr id="8" name="Rechteck 26">
            <a:extLst>
              <a:ext uri="{FF2B5EF4-FFF2-40B4-BE49-F238E27FC236}">
                <a16:creationId xmlns:a16="http://schemas.microsoft.com/office/drawing/2014/main" id="{3B77DD05-B796-EF54-C352-DC8E534E31B1}"/>
              </a:ext>
            </a:extLst>
          </p:cNvPr>
          <p:cNvSpPr/>
          <p:nvPr userDrawn="1"/>
        </p:nvSpPr>
        <p:spPr>
          <a:xfrm>
            <a:off x="7121700" y="4784400"/>
            <a:ext cx="2022300" cy="359100"/>
          </a:xfrm>
          <a:custGeom>
            <a:avLst/>
            <a:gdLst>
              <a:gd name="connsiteX0" fmla="*/ 0 w 2160000"/>
              <a:gd name="connsiteY0" fmla="*/ 0 h 360000"/>
              <a:gd name="connsiteX1" fmla="*/ 2160000 w 2160000"/>
              <a:gd name="connsiteY1" fmla="*/ 0 h 360000"/>
              <a:gd name="connsiteX2" fmla="*/ 2160000 w 2160000"/>
              <a:gd name="connsiteY2" fmla="*/ 360000 h 360000"/>
              <a:gd name="connsiteX3" fmla="*/ 0 w 2160000"/>
              <a:gd name="connsiteY3" fmla="*/ 360000 h 360000"/>
              <a:gd name="connsiteX4" fmla="*/ 0 w 2160000"/>
              <a:gd name="connsiteY4" fmla="*/ 0 h 360000"/>
              <a:gd name="connsiteX0" fmla="*/ 175967 w 2160000"/>
              <a:gd name="connsiteY0" fmla="*/ 0 h 360000"/>
              <a:gd name="connsiteX1" fmla="*/ 2160000 w 2160000"/>
              <a:gd name="connsiteY1" fmla="*/ 0 h 360000"/>
              <a:gd name="connsiteX2" fmla="*/ 2160000 w 2160000"/>
              <a:gd name="connsiteY2" fmla="*/ 360000 h 360000"/>
              <a:gd name="connsiteX3" fmla="*/ 0 w 2160000"/>
              <a:gd name="connsiteY3" fmla="*/ 360000 h 360000"/>
              <a:gd name="connsiteX4" fmla="*/ 175967 w 2160000"/>
              <a:gd name="connsiteY4" fmla="*/ 0 h 360000"/>
              <a:gd name="connsiteX0" fmla="*/ 219340 w 2160000"/>
              <a:gd name="connsiteY0" fmla="*/ 0 h 360000"/>
              <a:gd name="connsiteX1" fmla="*/ 2160000 w 2160000"/>
              <a:gd name="connsiteY1" fmla="*/ 0 h 360000"/>
              <a:gd name="connsiteX2" fmla="*/ 2160000 w 2160000"/>
              <a:gd name="connsiteY2" fmla="*/ 360000 h 360000"/>
              <a:gd name="connsiteX3" fmla="*/ 0 w 2160000"/>
              <a:gd name="connsiteY3" fmla="*/ 360000 h 360000"/>
              <a:gd name="connsiteX4" fmla="*/ 219340 w 2160000"/>
              <a:gd name="connsiteY4" fmla="*/ 0 h 360000"/>
              <a:gd name="connsiteX0" fmla="*/ 247405 w 2188065"/>
              <a:gd name="connsiteY0" fmla="*/ 0 h 360000"/>
              <a:gd name="connsiteX1" fmla="*/ 2188065 w 2188065"/>
              <a:gd name="connsiteY1" fmla="*/ 0 h 360000"/>
              <a:gd name="connsiteX2" fmla="*/ 2188065 w 2188065"/>
              <a:gd name="connsiteY2" fmla="*/ 360000 h 360000"/>
              <a:gd name="connsiteX3" fmla="*/ 0 w 2188065"/>
              <a:gd name="connsiteY3" fmla="*/ 360000 h 360000"/>
              <a:gd name="connsiteX4" fmla="*/ 247405 w 2188065"/>
              <a:gd name="connsiteY4" fmla="*/ 0 h 360000"/>
              <a:gd name="connsiteX0" fmla="*/ 229545 w 2170205"/>
              <a:gd name="connsiteY0" fmla="*/ 0 h 360000"/>
              <a:gd name="connsiteX1" fmla="*/ 2170205 w 2170205"/>
              <a:gd name="connsiteY1" fmla="*/ 0 h 360000"/>
              <a:gd name="connsiteX2" fmla="*/ 2170205 w 2170205"/>
              <a:gd name="connsiteY2" fmla="*/ 360000 h 360000"/>
              <a:gd name="connsiteX3" fmla="*/ 0 w 2170205"/>
              <a:gd name="connsiteY3" fmla="*/ 357619 h 360000"/>
              <a:gd name="connsiteX4" fmla="*/ 229545 w 2170205"/>
              <a:gd name="connsiteY4" fmla="*/ 0 h 360000"/>
              <a:gd name="connsiteX0" fmla="*/ 229545 w 2170205"/>
              <a:gd name="connsiteY0" fmla="*/ 0 h 360000"/>
              <a:gd name="connsiteX1" fmla="*/ 2170205 w 2170205"/>
              <a:gd name="connsiteY1" fmla="*/ 0 h 360000"/>
              <a:gd name="connsiteX2" fmla="*/ 2170205 w 2170205"/>
              <a:gd name="connsiteY2" fmla="*/ 360000 h 360000"/>
              <a:gd name="connsiteX3" fmla="*/ 0 w 2170205"/>
              <a:gd name="connsiteY3" fmla="*/ 360000 h 360000"/>
              <a:gd name="connsiteX4" fmla="*/ 229545 w 2170205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205" h="360000">
                <a:moveTo>
                  <a:pt x="229545" y="0"/>
                </a:moveTo>
                <a:lnTo>
                  <a:pt x="2170205" y="0"/>
                </a:lnTo>
                <a:lnTo>
                  <a:pt x="2170205" y="360000"/>
                </a:lnTo>
                <a:lnTo>
                  <a:pt x="0" y="360000"/>
                </a:lnTo>
                <a:lnTo>
                  <a:pt x="229545" y="0"/>
                </a:lnTo>
                <a:close/>
              </a:path>
            </a:pathLst>
          </a:custGeom>
          <a:solidFill>
            <a:srgbClr val="F5BE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257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416E"/>
                </a:solidFill>
                <a:effectLst/>
                <a:uLnTx/>
                <a:uFillTx/>
                <a:latin typeface="Noto Sans Display SemiBold" panose="020B0502040504020204" pitchFamily="34" charset="0"/>
                <a:ea typeface="Noto Sans Display SemiBold" panose="020B0502040504020204" pitchFamily="34" charset="0"/>
                <a:cs typeface="Noto Sans Display SemiBold" panose="020B0502040504020204" pitchFamily="34" charset="0"/>
              </a:rPr>
              <a:t>xx June 2023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23542"/>
            <a:ext cx="9143999" cy="818387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4321"/>
            <a:ext cx="9144000" cy="1051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054288" y="4687423"/>
            <a:ext cx="922020" cy="429032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121668" y="4387757"/>
            <a:ext cx="809625" cy="188119"/>
            <a:chOff x="6815" y="508"/>
            <a:chExt cx="680" cy="158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/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5156F732-CD84-7BEB-5964-4628B8909EF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467" y="0"/>
            <a:ext cx="1734546" cy="107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1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8129470" y="4415601"/>
            <a:ext cx="802037" cy="18326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2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P2.4-818</a:t>
            </a:r>
            <a:endParaRPr lang="aa-E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1441930" y="4443431"/>
            <a:ext cx="6410487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J. Ole </a:t>
            </a:r>
            <a:r>
              <a:rPr lang="sv-SE" sz="1200" dirty="0" smtClean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Ross</a:t>
            </a:r>
            <a:r>
              <a:rPr lang="sv-SE" sz="1200" baseline="30000" dirty="0" smtClean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*</a:t>
            </a:r>
            <a:r>
              <a:rPr lang="sv-SE" sz="1200" dirty="0" smtClean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, </a:t>
            </a:r>
            <a:r>
              <a:rPr lang="sv-SE" sz="1200" dirty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Sofia </a:t>
            </a:r>
            <a:r>
              <a:rPr lang="sv-SE" sz="1200" dirty="0" smtClean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Brander</a:t>
            </a:r>
            <a:r>
              <a:rPr lang="sv-SE" sz="1200" baseline="30000" dirty="0" smtClean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#</a:t>
            </a:r>
            <a:r>
              <a:rPr lang="sv-SE" sz="1200" dirty="0" smtClean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, </a:t>
            </a:r>
            <a:r>
              <a:rPr lang="sv-SE" sz="1200" dirty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Peter </a:t>
            </a:r>
            <a:r>
              <a:rPr lang="sv-SE" sz="1200" dirty="0" smtClean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Gaebler</a:t>
            </a:r>
            <a:r>
              <a:rPr lang="sv-SE" sz="1200" baseline="30000" dirty="0" smtClean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*</a:t>
            </a:r>
            <a:r>
              <a:rPr lang="sv-SE" sz="1200" dirty="0" smtClean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, </a:t>
            </a:r>
            <a:r>
              <a:rPr lang="sv-SE" sz="1200" dirty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Andreas </a:t>
            </a:r>
            <a:r>
              <a:rPr lang="sv-SE" sz="1200" dirty="0" smtClean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Bollhöfer</a:t>
            </a:r>
            <a:r>
              <a:rPr lang="sv-SE" sz="1200" baseline="30000" dirty="0" smtClean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#</a:t>
            </a:r>
            <a:r>
              <a:rPr lang="sv-SE" sz="1200" dirty="0" smtClean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, </a:t>
            </a:r>
            <a:r>
              <a:rPr lang="sv-SE" sz="1200" dirty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Lars </a:t>
            </a:r>
            <a:r>
              <a:rPr lang="sv-SE" sz="1200" dirty="0" smtClean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Ceranna</a:t>
            </a:r>
            <a:r>
              <a:rPr lang="sv-SE" sz="1200" baseline="30000" dirty="0" smtClean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*</a:t>
            </a:r>
            <a:endParaRPr lang="sv-SE" sz="1200" baseline="30000" dirty="0">
              <a:solidFill>
                <a:schemeClr val="bg1"/>
              </a:solidFill>
              <a:latin typeface="Noto Sans Display" panose="020B0502040504020204" pitchFamily="34" charset="0"/>
              <a:ea typeface="Noto Sans Display" panose="020B0502040504020204" pitchFamily="34" charset="0"/>
              <a:cs typeface="Noto Sans Display" panose="020B0502040504020204" pitchFamily="34" charset="0"/>
            </a:endParaRPr>
          </a:p>
          <a:p>
            <a:pPr algn="ctr"/>
            <a:endParaRPr lang="de-DE" sz="900" baseline="30000" dirty="0">
              <a:solidFill>
                <a:schemeClr val="bg1"/>
              </a:solidFill>
              <a:latin typeface="Noto Sans Display" panose="020B0502040504020204" pitchFamily="34" charset="0"/>
              <a:ea typeface="Noto Sans Display" panose="020B0502040504020204" pitchFamily="34" charset="0"/>
              <a:cs typeface="Noto Sans Display" panose="020B0502040504020204" pitchFamily="34" charset="0"/>
            </a:endParaRPr>
          </a:p>
          <a:p>
            <a:pPr algn="ctr"/>
            <a:r>
              <a:rPr lang="sv-SE" sz="900" baseline="30000" dirty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*</a:t>
            </a:r>
            <a:r>
              <a:rPr lang="de-DE" sz="900" dirty="0" smtClean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Federal </a:t>
            </a:r>
            <a:r>
              <a:rPr lang="de-DE" sz="900" dirty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Institute </a:t>
            </a:r>
            <a:r>
              <a:rPr lang="de-DE" sz="900" dirty="0" err="1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for</a:t>
            </a:r>
            <a:r>
              <a:rPr lang="de-DE" sz="900" dirty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</a:t>
            </a:r>
            <a:r>
              <a:rPr lang="de-DE" sz="900" dirty="0" err="1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Geosciences</a:t>
            </a:r>
            <a:r>
              <a:rPr lang="de-DE" sz="900" dirty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and Natural Resources (BGR</a:t>
            </a:r>
            <a:r>
              <a:rPr lang="de-DE" sz="900" dirty="0" smtClean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)</a:t>
            </a:r>
          </a:p>
          <a:p>
            <a:pPr algn="ctr"/>
            <a:r>
              <a:rPr lang="sv-SE" sz="900" baseline="30000" dirty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#</a:t>
            </a:r>
            <a:r>
              <a:rPr lang="de-DE" sz="900" dirty="0" smtClean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Federal Office </a:t>
            </a:r>
            <a:r>
              <a:rPr lang="de-DE" sz="900" dirty="0" err="1" smtClean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for</a:t>
            </a:r>
            <a:r>
              <a:rPr lang="de-DE" sz="900" dirty="0" smtClean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Radiation </a:t>
            </a:r>
            <a:r>
              <a:rPr lang="de-DE" sz="900" dirty="0" err="1" smtClean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Protection</a:t>
            </a:r>
            <a:r>
              <a:rPr lang="de-DE" sz="900" dirty="0" smtClean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(</a:t>
            </a:r>
            <a:r>
              <a:rPr lang="de-DE" sz="900" dirty="0" err="1" smtClean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BfS</a:t>
            </a:r>
            <a:r>
              <a:rPr lang="de-DE" sz="900" dirty="0" smtClean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)</a:t>
            </a:r>
            <a:endParaRPr lang="de-DE" sz="900" dirty="0">
              <a:solidFill>
                <a:schemeClr val="bg1"/>
              </a:solidFill>
              <a:latin typeface="Noto Sans Display" panose="020B0502040504020204" pitchFamily="34" charset="0"/>
              <a:ea typeface="Noto Sans Display" panose="020B0502040504020204" pitchFamily="34" charset="0"/>
              <a:cs typeface="Noto Sans Display" panose="020B0502040504020204" pitchFamily="34" charset="0"/>
            </a:endParaRPr>
          </a:p>
          <a:p>
            <a:pPr algn="ctr"/>
            <a:endParaRPr lang="aa-ET" sz="1050" dirty="0">
              <a:solidFill>
                <a:schemeClr val="bg1"/>
              </a:solidFill>
              <a:latin typeface="Noto Sans Display" panose="020B0502040504020204" pitchFamily="34" charset="0"/>
              <a:ea typeface="Noto Sans Display" panose="020B0502040504020204" pitchFamily="34" charset="0"/>
              <a:cs typeface="Noto Sans Display" panose="020B0502040504020204" pitchFamily="34" charset="0"/>
            </a:endParaRPr>
          </a:p>
        </p:txBody>
      </p:sp>
      <p:sp>
        <p:nvSpPr>
          <p:cNvPr id="42" name="Titel 2"/>
          <p:cNvSpPr txBox="1">
            <a:spLocks/>
          </p:cNvSpPr>
          <p:nvPr/>
        </p:nvSpPr>
        <p:spPr>
          <a:xfrm>
            <a:off x="480023" y="145682"/>
            <a:ext cx="7088828" cy="6534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GB" dirty="0">
                <a:solidFill>
                  <a:srgbClr val="00416E"/>
                </a:solidFill>
                <a:latin typeface="Noto Sans Display"/>
              </a:rPr>
              <a:t>Assessment of Backward ATM Localization Capability </a:t>
            </a:r>
          </a:p>
          <a:p>
            <a:pPr lvl="0">
              <a:lnSpc>
                <a:spcPts val="3200"/>
              </a:lnSpc>
            </a:pPr>
            <a:r>
              <a:rPr lang="en-GB" dirty="0">
                <a:solidFill>
                  <a:srgbClr val="00416E"/>
                </a:solidFill>
                <a:latin typeface="Noto Sans Display"/>
              </a:rPr>
              <a:t>for Increased Xenon Sampling Frequency </a:t>
            </a:r>
          </a:p>
          <a:p>
            <a:pPr lvl="0">
              <a:lnSpc>
                <a:spcPts val="3200"/>
              </a:lnSpc>
            </a:pPr>
            <a:r>
              <a:rPr lang="en-GB" dirty="0">
                <a:solidFill>
                  <a:srgbClr val="00416E"/>
                </a:solidFill>
                <a:latin typeface="Noto Sans Display"/>
              </a:rPr>
              <a:t>at Mount </a:t>
            </a:r>
            <a:r>
              <a:rPr lang="en-GB" dirty="0" err="1">
                <a:solidFill>
                  <a:srgbClr val="00416E"/>
                </a:solidFill>
                <a:latin typeface="Noto Sans Display"/>
              </a:rPr>
              <a:t>Schauinsland</a:t>
            </a:r>
            <a:r>
              <a:rPr lang="en-GB" dirty="0">
                <a:solidFill>
                  <a:srgbClr val="00416E"/>
                </a:solidFill>
                <a:latin typeface="Noto Sans Display"/>
              </a:rPr>
              <a:t>, Germany</a:t>
            </a:r>
          </a:p>
          <a:p>
            <a:pPr defTabSz="514337">
              <a:lnSpc>
                <a:spcPct val="100000"/>
              </a:lnSpc>
              <a:defRPr/>
            </a:pPr>
            <a:r>
              <a:rPr lang="en-GB" dirty="0">
                <a:solidFill>
                  <a:srgbClr val="00416E"/>
                </a:solidFill>
                <a:latin typeface="Noto Sans Display"/>
              </a:rPr>
              <a:t/>
            </a:r>
            <a:br>
              <a:rPr lang="en-GB" dirty="0">
                <a:solidFill>
                  <a:srgbClr val="00416E"/>
                </a:solidFill>
                <a:latin typeface="Noto Sans Display"/>
              </a:rPr>
            </a:br>
            <a:endParaRPr lang="en-GB" dirty="0">
              <a:solidFill>
                <a:srgbClr val="00416E"/>
              </a:solidFill>
              <a:latin typeface="Noto Sans Display"/>
            </a:endParaRPr>
          </a:p>
        </p:txBody>
      </p:sp>
      <p:sp>
        <p:nvSpPr>
          <p:cNvPr id="25" name="Textplatzhalter 2"/>
          <p:cNvSpPr txBox="1">
            <a:spLocks/>
          </p:cNvSpPr>
          <p:nvPr/>
        </p:nvSpPr>
        <p:spPr>
          <a:xfrm>
            <a:off x="222403" y="1421523"/>
            <a:ext cx="2831955" cy="365223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N</a:t>
            </a:r>
            <a:r>
              <a:rPr lang="en-GB" sz="1400" b="1" dirty="0" smtClean="0"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ew xenon systems have shorter sampling times</a:t>
            </a:r>
            <a:r>
              <a:rPr lang="en-GB" sz="1400" dirty="0" smtClean="0"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Xenon International with 6 h sampling period was tested at RN 33 July 2021-April 2022</a:t>
            </a:r>
            <a:endParaRPr lang="en-GB" sz="1400" dirty="0" smtClean="0">
              <a:latin typeface="Noto Sans Display" panose="020B0502040504020204" pitchFamily="34" charset="0"/>
              <a:ea typeface="Noto Sans Display" panose="020B0502040504020204" pitchFamily="34" charset="0"/>
              <a:cs typeface="Noto Sans Display" panose="020B0502040504020204" pitchFamily="34" charset="0"/>
            </a:endParaRPr>
          </a:p>
          <a:p>
            <a:r>
              <a:rPr lang="en-GB" sz="1400" b="1" dirty="0" smtClean="0"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Backward ATM was performed for the ~1000 samples from the test phase </a:t>
            </a:r>
            <a:r>
              <a:rPr lang="en-GB" sz="1400" dirty="0" smtClean="0"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ATM is crucial to make use of the higher sampling frequency </a:t>
            </a:r>
            <a:endParaRPr lang="en-GB" sz="1400" dirty="0" smtClean="0">
              <a:latin typeface="Noto Sans Display" panose="020B0502040504020204" pitchFamily="34" charset="0"/>
              <a:ea typeface="Noto Sans Display" panose="020B0502040504020204" pitchFamily="34" charset="0"/>
              <a:cs typeface="Noto Sans Display" panose="020B0502040504020204" pitchFamily="34" charset="0"/>
            </a:endParaRPr>
          </a:p>
          <a:p>
            <a:r>
              <a:rPr lang="en-GB" sz="1400" b="1" dirty="0" err="1" smtClean="0"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Schauinsland</a:t>
            </a:r>
            <a:r>
              <a:rPr lang="en-GB" sz="1400" b="1" dirty="0" smtClean="0"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specific ATM </a:t>
            </a:r>
            <a:r>
              <a:rPr lang="en-GB" sz="1400" dirty="0" smtClean="0"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challenging meteorology due to local orographic effects</a:t>
            </a:r>
            <a:endParaRPr lang="en-GB" sz="1400" dirty="0" smtClean="0">
              <a:latin typeface="Noto Sans Display" panose="020B0502040504020204" pitchFamily="34" charset="0"/>
              <a:ea typeface="Noto Sans Display" panose="020B0502040504020204" pitchFamily="34" charset="0"/>
              <a:cs typeface="Noto Sans Display" panose="020B0502040504020204" pitchFamily="34" charset="0"/>
            </a:endParaRPr>
          </a:p>
          <a:p>
            <a:pPr marL="271456" lvl="1" indent="0">
              <a:buFont typeface="Arial" panose="020B0604020202020204" pitchFamily="34" charset="0"/>
              <a:buNone/>
            </a:pPr>
            <a:endParaRPr lang="en-GB" sz="1400" dirty="0" smtClean="0">
              <a:latin typeface="Noto Sans Display" panose="020B0502040504020204" pitchFamily="34" charset="0"/>
              <a:ea typeface="Noto Sans Display" panose="020B0502040504020204" pitchFamily="34" charset="0"/>
              <a:cs typeface="Noto Sans Display" panose="020B0502040504020204" pitchFamily="34" charset="0"/>
            </a:endParaRPr>
          </a:p>
          <a:p>
            <a:pPr marL="557206" lvl="1" indent="-285750"/>
            <a:endParaRPr lang="en-GB" sz="1400" dirty="0" smtClean="0">
              <a:latin typeface="Noto Sans Display" panose="020B0502040504020204" pitchFamily="34" charset="0"/>
              <a:ea typeface="Noto Sans Display" panose="020B0502040504020204" pitchFamily="34" charset="0"/>
              <a:cs typeface="Noto Sans Display" panose="020B0502040504020204" pitchFamily="34" charset="0"/>
            </a:endParaRPr>
          </a:p>
          <a:p>
            <a:pPr marL="557206" lvl="1" indent="-285750"/>
            <a:endParaRPr lang="en-GB" sz="1400" dirty="0">
              <a:latin typeface="Noto Sans Display" panose="020B0502040504020204" pitchFamily="34" charset="0"/>
              <a:ea typeface="Noto Sans Display" panose="020B0502040504020204" pitchFamily="34" charset="0"/>
              <a:cs typeface="Noto Sans Display" panose="020B0502040504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23" y="1476000"/>
            <a:ext cx="7200900" cy="257175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610386" y="1627326"/>
            <a:ext cx="852407" cy="2324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187" y="1476000"/>
            <a:ext cx="7282748" cy="260098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023428" y="1790054"/>
            <a:ext cx="3470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24 h						6 h</a:t>
            </a:r>
            <a:endParaRPr lang="en-GB" dirty="0"/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0E9F3466-85EA-B8F3-D6D8-85FEFF000401}"/>
              </a:ext>
            </a:extLst>
          </p:cNvPr>
          <p:cNvSpPr txBox="1">
            <a:spLocks/>
          </p:cNvSpPr>
          <p:nvPr/>
        </p:nvSpPr>
        <p:spPr>
          <a:xfrm>
            <a:off x="3232588" y="3963520"/>
            <a:ext cx="6017585" cy="252945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0025" indent="-200025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431" indent="-202406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6029" indent="-203597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err="1" smtClean="0"/>
              <a:t>Retroplumes</a:t>
            </a:r>
            <a:r>
              <a:rPr lang="de-DE" sz="1100" dirty="0" smtClean="0"/>
              <a:t> </a:t>
            </a:r>
            <a:r>
              <a:rPr lang="de-DE" sz="1100" dirty="0" err="1" smtClean="0"/>
              <a:t>for</a:t>
            </a:r>
            <a:r>
              <a:rPr lang="de-DE" sz="1100" dirty="0" smtClean="0"/>
              <a:t> 24 h SPALAX </a:t>
            </a:r>
            <a:r>
              <a:rPr lang="de-DE" sz="1100" dirty="0" err="1" smtClean="0"/>
              <a:t>and</a:t>
            </a:r>
            <a:r>
              <a:rPr lang="de-DE" sz="1100" dirty="0" smtClean="0"/>
              <a:t> 6 h Xenon International Sample  (HYSPLIT 0.25° GFS met-</a:t>
            </a:r>
            <a:r>
              <a:rPr lang="de-DE" sz="1100" dirty="0" err="1" smtClean="0"/>
              <a:t>data</a:t>
            </a:r>
            <a:r>
              <a:rPr lang="de-DE" sz="1100" dirty="0" smtClean="0"/>
              <a:t>)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139</Words>
  <Application>Microsoft Office PowerPoint</Application>
  <PresentationFormat>Bildschirmpräsentation (16:9)</PresentationFormat>
  <Paragraphs>15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Noto Sans Display</vt:lpstr>
      <vt:lpstr>Noto Sans Display SemiBold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Ole</cp:lastModifiedBy>
  <cp:revision>60</cp:revision>
  <dcterms:created xsi:type="dcterms:W3CDTF">2023-04-18T13:25:54Z</dcterms:created>
  <dcterms:modified xsi:type="dcterms:W3CDTF">2023-06-11T21:59:24Z</dcterms:modified>
</cp:coreProperties>
</file>