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70" r:id="rId5"/>
    <p:sldId id="263" r:id="rId6"/>
    <p:sldId id="264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70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1FDF"/>
    <a:srgbClr val="2AAEE3"/>
    <a:srgbClr val="3869A0"/>
    <a:srgbClr val="1D4675"/>
    <a:srgbClr val="6C88B6"/>
    <a:srgbClr val="0D1625"/>
    <a:srgbClr val="E7FFF2"/>
    <a:srgbClr val="B27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108" d="100"/>
          <a:sy n="108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jenvrad.2021.106643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envrad.2021.10664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Atmospheric Dispersion Modelling and Realistic Training for Assessment of Releases of Radioactivity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Jasper Tomas, Astrid Kloosterman, Michiel de Bode, </a:t>
            </a:r>
          </a:p>
          <a:p>
            <a:pPr algn="ctr"/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den Outer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RIVM - National Institute for Public Health and the Environment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When radioactivity is detected of unknown origin, inverse modelling can pinpoint the likely source.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Operating such models during an emergency requires proper training and exercise. However, exercises often lack sufficient and realistic simulated measurements to drive the exercise.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 present the inverse atmospheric transport model SHERLOC and apply it to the case of </a:t>
            </a:r>
            <a:r>
              <a:rPr lang="en-US" sz="1200" baseline="3000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Ru detections in Europe in 2017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addition, we present the training and exercise tool RODIN that can generate realistic measurements during exercises.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 THIS TEXT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your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NOT CHANGE or RESIZE the Text or the Textbox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Approximately 1.33 PBq of </a:t>
            </a:r>
            <a:r>
              <a:rPr lang="en-US" sz="1200" baseline="3000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Ru was released in the southern urals in the night of 25th to 26th of September 2017.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vicinity of the emission effective dose levels may have exceeded 100 mSv.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2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BE73C058-BC64-446F-AE8E-E0B94A90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289" y="278271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Afbeelding 13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5D696243-AF06-4B74-B391-42AC0DD94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29"/>
          <a:stretch/>
        </p:blipFill>
        <p:spPr>
          <a:xfrm>
            <a:off x="7359590" y="2932225"/>
            <a:ext cx="2182576" cy="218828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4BE9547-4597-4463-995A-81AA11322750}"/>
              </a:ext>
            </a:extLst>
          </p:cNvPr>
          <p:cNvSpPr txBox="1"/>
          <p:nvPr/>
        </p:nvSpPr>
        <p:spPr>
          <a:xfrm>
            <a:off x="7186632" y="2689450"/>
            <a:ext cx="2558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nl-NL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 detections in Europe, 2017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511BA477-DA17-475A-8B35-3A84BF77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90FE7A6-A764-40B1-863D-508A7DDE7EBF}"/>
              </a:ext>
            </a:extLst>
          </p:cNvPr>
          <p:cNvSpPr txBox="1"/>
          <p:nvPr/>
        </p:nvSpPr>
        <p:spPr>
          <a:xfrm>
            <a:off x="312936" y="1411699"/>
            <a:ext cx="1045567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Situations can occur where radioactivity is detected, but the origin is unknown,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Chernobyl disaster (1986).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Acerinox accident of a </a:t>
            </a:r>
            <a:r>
              <a:rPr 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Cs source in a scap metal reprocessing plant (Cádiz, Spain,1998).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Ru detections in atmosphere over Europe in September 2017 (unconfirmed).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3869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There is a need for a model that can estimate source term parameters based on measurements using inverse atmospheric transport modelling</a:t>
            </a:r>
            <a:endParaRPr lang="en-US">
              <a:solidFill>
                <a:srgbClr val="3869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 addition, adequate response to radiological emergencies can be achieved by exercises with involved organizations. Proper exercises require a balance between exercise goals, scenario and participants.</a:t>
            </a: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3869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srgbClr val="386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need for a tool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86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exercise and learning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869A0"/>
                </a:solidFill>
                <a:latin typeface="Roboto" panose="02000000000000000000" pitchFamily="2" charset="0"/>
              </a:rPr>
              <a:t>M</a:t>
            </a:r>
            <a:r>
              <a:rPr lang="en-US" b="0" i="0">
                <a:solidFill>
                  <a:srgbClr val="3869A0"/>
                </a:solidFill>
                <a:effectLst/>
                <a:latin typeface="Roboto" panose="02000000000000000000" pitchFamily="2" charset="0"/>
              </a:rPr>
              <a:t>atches the tasks of the participants and their interaction during an actual emergency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869A0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Simulates measurements on request during the exercise, in their corresponding formats</a:t>
            </a:r>
            <a:endParaRPr lang="en-US" b="0" i="0">
              <a:solidFill>
                <a:srgbClr val="3869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068599A-749D-4D9A-BCC4-6E97B22F4338}"/>
              </a:ext>
            </a:extLst>
          </p:cNvPr>
          <p:cNvGrpSpPr/>
          <p:nvPr/>
        </p:nvGrpSpPr>
        <p:grpSpPr>
          <a:xfrm>
            <a:off x="8139495" y="4474354"/>
            <a:ext cx="1571348" cy="1720067"/>
            <a:chOff x="7856738" y="3576372"/>
            <a:chExt cx="1571348" cy="1720067"/>
          </a:xfrm>
        </p:grpSpPr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8606A9CC-FEF7-4CFA-A889-F30E9F52666A}"/>
                </a:ext>
              </a:extLst>
            </p:cNvPr>
            <p:cNvSpPr/>
            <p:nvPr/>
          </p:nvSpPr>
          <p:spPr>
            <a:xfrm>
              <a:off x="7856738" y="3719744"/>
              <a:ext cx="1571348" cy="1207363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8C2B216-890E-4CB5-A82C-7740C96B511D}"/>
                </a:ext>
              </a:extLst>
            </p:cNvPr>
            <p:cNvSpPr txBox="1"/>
            <p:nvPr/>
          </p:nvSpPr>
          <p:spPr>
            <a:xfrm rot="3488003">
              <a:off x="8569637" y="4035953"/>
              <a:ext cx="1288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rgbClr val="C00000"/>
                  </a:solidFill>
                </a:rPr>
                <a:t>Participants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4AF080F9-E3F4-4596-AE3A-A57557D9B33B}"/>
                </a:ext>
              </a:extLst>
            </p:cNvPr>
            <p:cNvSpPr txBox="1"/>
            <p:nvPr/>
          </p:nvSpPr>
          <p:spPr>
            <a:xfrm rot="18183049">
              <a:off x="7696135" y="3984577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rgbClr val="C00000"/>
                  </a:solidFill>
                </a:rPr>
                <a:t>Goals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4448A2B-5549-4178-9B9D-6759814246C0}"/>
                </a:ext>
              </a:extLst>
            </p:cNvPr>
            <p:cNvSpPr txBox="1"/>
            <p:nvPr/>
          </p:nvSpPr>
          <p:spPr>
            <a:xfrm>
              <a:off x="8143303" y="4927107"/>
              <a:ext cx="998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>
                  <a:solidFill>
                    <a:srgbClr val="C00000"/>
                  </a:solidFill>
                </a:rPr>
                <a:t>Scenario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C91C2EE5-52FE-44A8-9FD2-B0B68198DAF8}"/>
                </a:ext>
              </a:extLst>
            </p:cNvPr>
            <p:cNvSpPr txBox="1"/>
            <p:nvPr/>
          </p:nvSpPr>
          <p:spPr>
            <a:xfrm>
              <a:off x="8189649" y="4340119"/>
              <a:ext cx="998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/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Shape 6">
            <a:extLst>
              <a:ext uri="{FF2B5EF4-FFF2-40B4-BE49-F238E27FC236}">
                <a16:creationId xmlns:a16="http://schemas.microsoft.com/office/drawing/2014/main" id="{C062447B-FDFC-4B63-8F3C-137CDECE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5735898"/>
            <a:ext cx="1057274" cy="331529"/>
          </a:xfrm>
          <a:prstGeom prst="flowChartProcess">
            <a:avLst/>
          </a:prstGeom>
          <a:solidFill>
            <a:srgbClr val="E7FFF2"/>
          </a:solidFill>
          <a:ln w="1905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nl-NL" sz="1400" b="1">
                <a:solidFill>
                  <a:srgbClr val="00B050"/>
                </a:solidFill>
                <a:latin typeface="Arial" charset="0"/>
              </a:rPr>
              <a:t>Exercise</a:t>
            </a:r>
            <a:endParaRPr lang="nl-NL" sz="14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511BA477-DA17-475A-8B35-3A84BF77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Line 2">
            <a:extLst>
              <a:ext uri="{FF2B5EF4-FFF2-40B4-BE49-F238E27FC236}">
                <a16:creationId xmlns:a16="http://schemas.microsoft.com/office/drawing/2014/main" id="{4623BD5C-1875-4CFC-8875-E9BCB3494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4" y="2748075"/>
            <a:ext cx="1221341" cy="8947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779599AA-8DB1-4097-9518-1EA7CF718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2520240"/>
            <a:ext cx="1057274" cy="46434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Incident scenario</a:t>
            </a:r>
          </a:p>
        </p:txBody>
      </p:sp>
      <p:sp>
        <p:nvSpPr>
          <p:cNvPr id="31" name="AutoShape 7">
            <a:extLst>
              <a:ext uri="{FF2B5EF4-FFF2-40B4-BE49-F238E27FC236}">
                <a16:creationId xmlns:a16="http://schemas.microsoft.com/office/drawing/2014/main" id="{969BBACB-1865-46AD-8D71-FAC75BA2D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118" y="2414925"/>
            <a:ext cx="1454097" cy="65489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Atmospheric</a:t>
            </a:r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transport </a:t>
            </a:r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modelling</a:t>
            </a:r>
            <a:endParaRPr lang="nl-NL" sz="36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id="{897B34CB-86CF-4BA8-8A57-569233B8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59" y="2520549"/>
            <a:ext cx="1429779" cy="46315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Source term </a:t>
            </a:r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estimation</a:t>
            </a:r>
            <a:endParaRPr lang="nl-NL" sz="36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B1781FE9-0600-4EA1-A164-0DFAD144E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5099" y="2757022"/>
            <a:ext cx="375567" cy="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19182D26-3C3C-4124-A7E0-1BD2A051C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4" y="2768317"/>
            <a:ext cx="502259" cy="1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3A544106-02D6-4625-BBF9-95430873F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653" y="2510793"/>
            <a:ext cx="1191718" cy="4631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Dose</a:t>
            </a:r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estimation</a:t>
            </a:r>
            <a:endParaRPr lang="nl-NL" sz="1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7DE12551-7B46-4961-A566-5D27C05F4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2" y="2520548"/>
            <a:ext cx="1760538" cy="4631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Protective actions</a:t>
            </a:r>
            <a:endParaRPr lang="nl-NL" sz="1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2B8EB431-3520-4C44-84AB-166677B31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0371" y="2745696"/>
            <a:ext cx="498792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AutoShape 16">
            <a:extLst>
              <a:ext uri="{FF2B5EF4-FFF2-40B4-BE49-F238E27FC236}">
                <a16:creationId xmlns:a16="http://schemas.microsoft.com/office/drawing/2014/main" id="{1671493B-D15D-4E1D-A250-FF1476F6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652" y="1829263"/>
            <a:ext cx="1485900" cy="4631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Measurements</a:t>
            </a:r>
            <a:endParaRPr lang="nl-NL" sz="1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898600CC-74DF-4400-A6C5-F6A347EB01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6201" y="2056213"/>
            <a:ext cx="512451" cy="589161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" name="Line 2">
            <a:extLst>
              <a:ext uri="{FF2B5EF4-FFF2-40B4-BE49-F238E27FC236}">
                <a16:creationId xmlns:a16="http://schemas.microsoft.com/office/drawing/2014/main" id="{E7B9BDF7-87A3-449C-AC18-33826FF6A8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1437" y="2653132"/>
            <a:ext cx="360678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72581CBF-6FCF-48DB-84F7-47F468F4CB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099" y="2653132"/>
            <a:ext cx="375567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86AC3768-88E7-4FF5-9AEC-653DFB76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1514320"/>
            <a:ext cx="1441688" cy="779300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nl-NL" sz="1100" b="1" i="1" u="sng">
                <a:latin typeface="Arial" charset="0"/>
              </a:rPr>
              <a:t>Estimate:</a:t>
            </a:r>
          </a:p>
          <a:p>
            <a:pPr eaLnBrk="0" hangingPunct="0"/>
            <a:r>
              <a:rPr lang="nl-NL" sz="1100" i="1">
                <a:latin typeface="Arial" charset="0"/>
              </a:rPr>
              <a:t>Release </a:t>
            </a:r>
            <a:r>
              <a:rPr lang="nl-NL" sz="1100" i="1" dirty="0" err="1">
                <a:latin typeface="Arial" charset="0"/>
              </a:rPr>
              <a:t>location</a:t>
            </a:r>
            <a:endParaRPr lang="nl-NL" sz="1100" i="1" dirty="0">
              <a:latin typeface="Arial" charset="0"/>
            </a:endParaRPr>
          </a:p>
          <a:p>
            <a:pPr eaLnBrk="0" hangingPunct="0"/>
            <a:r>
              <a:rPr lang="nl-NL" sz="1100" i="1" dirty="0">
                <a:latin typeface="Arial" charset="0"/>
              </a:rPr>
              <a:t>Moment of release</a:t>
            </a:r>
          </a:p>
          <a:p>
            <a:pPr eaLnBrk="0" hangingPunct="0"/>
            <a:r>
              <a:rPr lang="nl-NL" sz="1100" i="1" dirty="0" err="1">
                <a:latin typeface="Arial" charset="0"/>
              </a:rPr>
              <a:t>Released</a:t>
            </a:r>
            <a:r>
              <a:rPr lang="nl-NL" sz="1100" i="1" dirty="0">
                <a:latin typeface="Arial" charset="0"/>
              </a:rPr>
              <a:t> </a:t>
            </a:r>
            <a:r>
              <a:rPr lang="nl-NL" sz="1100" i="1" dirty="0" err="1">
                <a:latin typeface="Arial" charset="0"/>
              </a:rPr>
              <a:t>quantity</a:t>
            </a:r>
            <a:endParaRPr lang="nl-NL" sz="1100" i="1" dirty="0">
              <a:latin typeface="Arial" charset="0"/>
            </a:endParaRPr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6C6E8B38-6D24-446A-93DA-C44054AE445C}"/>
              </a:ext>
            </a:extLst>
          </p:cNvPr>
          <p:cNvGrpSpPr/>
          <p:nvPr/>
        </p:nvGrpSpPr>
        <p:grpSpPr>
          <a:xfrm>
            <a:off x="8865427" y="1579313"/>
            <a:ext cx="2020209" cy="697158"/>
            <a:chOff x="8865427" y="1335473"/>
            <a:chExt cx="2020209" cy="697158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AFF503C8-D34E-493B-8C90-684B34DC872F}"/>
                </a:ext>
              </a:extLst>
            </p:cNvPr>
            <p:cNvSpPr txBox="1"/>
            <p:nvPr/>
          </p:nvSpPr>
          <p:spPr>
            <a:xfrm rot="1076096">
              <a:off x="9017637" y="1420665"/>
              <a:ext cx="1867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>
                  <a:solidFill>
                    <a:srgbClr val="FF1FDF"/>
                  </a:solidFill>
                </a:rPr>
                <a:t>SHERLOC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17E4546-42C7-4811-A7F0-94965114A0C4}"/>
                </a:ext>
              </a:extLst>
            </p:cNvPr>
            <p:cNvSpPr/>
            <p:nvPr/>
          </p:nvSpPr>
          <p:spPr>
            <a:xfrm rot="939092">
              <a:off x="8865427" y="1335473"/>
              <a:ext cx="1945015" cy="697158"/>
            </a:xfrm>
            <a:prstGeom prst="ellipse">
              <a:avLst/>
            </a:prstGeom>
            <a:noFill/>
            <a:ln w="19050">
              <a:solidFill>
                <a:srgbClr val="FF1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3" name="Line 2">
            <a:extLst>
              <a:ext uri="{FF2B5EF4-FFF2-40B4-BE49-F238E27FC236}">
                <a16:creationId xmlns:a16="http://schemas.microsoft.com/office/drawing/2014/main" id="{8E43606C-994E-4824-887F-1EBB414F6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4" y="6295185"/>
            <a:ext cx="1221341" cy="8947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" name="AutoShape 6">
            <a:extLst>
              <a:ext uri="{FF2B5EF4-FFF2-40B4-BE49-F238E27FC236}">
                <a16:creationId xmlns:a16="http://schemas.microsoft.com/office/drawing/2014/main" id="{93E7EBC4-81A9-4BCE-A50C-6DDC0BA8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6067350"/>
            <a:ext cx="1057274" cy="46434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Incident scenario</a:t>
            </a:r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id="{E9CCD7AC-6579-428C-AE7F-0D6592D2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118" y="5962035"/>
            <a:ext cx="1454097" cy="65489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Atmospheric</a:t>
            </a:r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transport </a:t>
            </a:r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modelling</a:t>
            </a:r>
            <a:endParaRPr lang="nl-NL" sz="36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6" name="AutoShape 10">
            <a:extLst>
              <a:ext uri="{FF2B5EF4-FFF2-40B4-BE49-F238E27FC236}">
                <a16:creationId xmlns:a16="http://schemas.microsoft.com/office/drawing/2014/main" id="{428D04FB-30C1-47EE-B899-5DE82CDC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59" y="6067659"/>
            <a:ext cx="1429779" cy="46315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Source term </a:t>
            </a:r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estimation</a:t>
            </a:r>
            <a:endParaRPr lang="nl-NL" sz="36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Line 11">
            <a:extLst>
              <a:ext uri="{FF2B5EF4-FFF2-40B4-BE49-F238E27FC236}">
                <a16:creationId xmlns:a16="http://schemas.microsoft.com/office/drawing/2014/main" id="{C639CD99-7255-42D6-A481-B8E448E20B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0337" y="6304132"/>
            <a:ext cx="375567" cy="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1D470E0F-FE64-4E2C-AAF0-9146BD82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4" y="6315427"/>
            <a:ext cx="502259" cy="1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" name="AutoShape 16">
            <a:extLst>
              <a:ext uri="{FF2B5EF4-FFF2-40B4-BE49-F238E27FC236}">
                <a16:creationId xmlns:a16="http://schemas.microsoft.com/office/drawing/2014/main" id="{60255FEE-C58E-4CD6-8822-FBB4270E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653" y="6057903"/>
            <a:ext cx="1191718" cy="4631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Dose</a:t>
            </a:r>
            <a:r>
              <a:rPr lang="nl-NL" sz="1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estimation</a:t>
            </a:r>
            <a:endParaRPr lang="nl-NL" sz="1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4A9E25BA-6F51-47EB-96B2-8007415F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2" y="6067658"/>
            <a:ext cx="1760538" cy="4631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Protective actions</a:t>
            </a:r>
            <a:endParaRPr lang="nl-NL" sz="1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" name="Line 18">
            <a:extLst>
              <a:ext uri="{FF2B5EF4-FFF2-40B4-BE49-F238E27FC236}">
                <a16:creationId xmlns:a16="http://schemas.microsoft.com/office/drawing/2014/main" id="{5FAC119B-F9DA-496F-BB1C-CC3261D0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0371" y="6292806"/>
            <a:ext cx="498792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" name="AutoShape 16">
            <a:extLst>
              <a:ext uri="{FF2B5EF4-FFF2-40B4-BE49-F238E27FC236}">
                <a16:creationId xmlns:a16="http://schemas.microsoft.com/office/drawing/2014/main" id="{B326B97D-A075-4EE8-BDA4-002A6DD7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523" y="5308608"/>
            <a:ext cx="1485900" cy="4631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1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Measurements</a:t>
            </a:r>
            <a:endParaRPr lang="nl-NL" sz="1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4" name="Line 2">
            <a:extLst>
              <a:ext uri="{FF2B5EF4-FFF2-40B4-BE49-F238E27FC236}">
                <a16:creationId xmlns:a16="http://schemas.microsoft.com/office/drawing/2014/main" id="{99973B4A-813B-492F-A36D-CF6335FCEA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1437" y="6200242"/>
            <a:ext cx="350502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" name="Line 2">
            <a:extLst>
              <a:ext uri="{FF2B5EF4-FFF2-40B4-BE49-F238E27FC236}">
                <a16:creationId xmlns:a16="http://schemas.microsoft.com/office/drawing/2014/main" id="{1673EE19-8B19-4659-B93D-C6EDCC762E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7480" y="6200242"/>
            <a:ext cx="375567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0B07359C-30A1-4D53-92C6-7F6CC972DFF2}"/>
              </a:ext>
            </a:extLst>
          </p:cNvPr>
          <p:cNvGrpSpPr/>
          <p:nvPr/>
        </p:nvGrpSpPr>
        <p:grpSpPr>
          <a:xfrm>
            <a:off x="9143999" y="4234649"/>
            <a:ext cx="1840167" cy="715813"/>
            <a:chOff x="8865427" y="1335473"/>
            <a:chExt cx="2118740" cy="700339"/>
          </a:xfrm>
        </p:grpSpPr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AA95D1A6-2905-4020-AD6C-46DCD1E71BF7}"/>
                </a:ext>
              </a:extLst>
            </p:cNvPr>
            <p:cNvSpPr txBox="1"/>
            <p:nvPr/>
          </p:nvSpPr>
          <p:spPr>
            <a:xfrm rot="1076096">
              <a:off x="9116168" y="1451037"/>
              <a:ext cx="18679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3200">
                  <a:solidFill>
                    <a:srgbClr val="00B050"/>
                  </a:solidFill>
                </a:rPr>
                <a:t>RODIN</a:t>
              </a:r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447E8178-E083-4AC4-9DAF-8FEB243BB2F5}"/>
                </a:ext>
              </a:extLst>
            </p:cNvPr>
            <p:cNvSpPr/>
            <p:nvPr/>
          </p:nvSpPr>
          <p:spPr>
            <a:xfrm rot="939092">
              <a:off x="8865427" y="1335473"/>
              <a:ext cx="1945015" cy="697158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0" name="Line 14">
            <a:extLst>
              <a:ext uri="{FF2B5EF4-FFF2-40B4-BE49-F238E27FC236}">
                <a16:creationId xmlns:a16="http://schemas.microsoft.com/office/drawing/2014/main" id="{449C2CF7-3F27-4C0F-ADC1-E26DB5C309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394" y="5538033"/>
            <a:ext cx="488612" cy="624312"/>
          </a:xfrm>
          <a:prstGeom prst="line">
            <a:avLst/>
          </a:prstGeom>
          <a:noFill/>
          <a:ln w="19050">
            <a:solidFill>
              <a:srgbClr val="00B050"/>
            </a:solidFill>
            <a:prstDash val="solid"/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95" name="Picture 13">
            <a:extLst>
              <a:ext uri="{FF2B5EF4-FFF2-40B4-BE49-F238E27FC236}">
                <a16:creationId xmlns:a16="http://schemas.microsoft.com/office/drawing/2014/main" id="{2C3E4FD0-4886-4670-AE9C-606980084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11" y="5141462"/>
            <a:ext cx="1412959" cy="1412959"/>
          </a:xfrm>
          <a:prstGeom prst="rect">
            <a:avLst/>
          </a:prstGeom>
        </p:spPr>
      </p:pic>
      <p:sp>
        <p:nvSpPr>
          <p:cNvPr id="97" name="AutoShape 6">
            <a:extLst>
              <a:ext uri="{FF2B5EF4-FFF2-40B4-BE49-F238E27FC236}">
                <a16:creationId xmlns:a16="http://schemas.microsoft.com/office/drawing/2014/main" id="{2EE4BE3A-4A62-489E-9891-BF87E559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1" y="1514320"/>
            <a:ext cx="1441688" cy="779300"/>
          </a:xfrm>
          <a:prstGeom prst="flowChartProcess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nl-NL" sz="1100" b="1" i="1">
                <a:solidFill>
                  <a:srgbClr val="FF1FDF"/>
                </a:solidFill>
                <a:latin typeface="Arial" charset="0"/>
              </a:rPr>
              <a:t>In case of detection of radioactivity from unknown source</a:t>
            </a:r>
            <a:endParaRPr lang="nl-NL" sz="1100" b="1" i="1" dirty="0">
              <a:solidFill>
                <a:srgbClr val="FF1FDF"/>
              </a:solidFill>
              <a:latin typeface="Arial" charset="0"/>
            </a:endParaRPr>
          </a:p>
        </p:txBody>
      </p:sp>
      <p:sp>
        <p:nvSpPr>
          <p:cNvPr id="98" name="AutoShape 6">
            <a:extLst>
              <a:ext uri="{FF2B5EF4-FFF2-40B4-BE49-F238E27FC236}">
                <a16:creationId xmlns:a16="http://schemas.microsoft.com/office/drawing/2014/main" id="{96B51A00-2901-499A-BBFB-F2904277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1" y="4396655"/>
            <a:ext cx="1441688" cy="779300"/>
          </a:xfrm>
          <a:prstGeom prst="flowChartProcess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nl-NL" sz="1100" b="1" i="1">
                <a:solidFill>
                  <a:srgbClr val="00B050"/>
                </a:solidFill>
                <a:latin typeface="Arial" charset="0"/>
              </a:rPr>
              <a:t>In case of exercise with hypothetical scenario</a:t>
            </a:r>
            <a:endParaRPr lang="nl-NL" sz="1100" b="1" i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9" name="Afbeelding 8" descr="Afbeelding met tekening, schets, Kinderkunst, creativiteit&#10;&#10;Automatisch gegenereerde beschrijving">
            <a:extLst>
              <a:ext uri="{FF2B5EF4-FFF2-40B4-BE49-F238E27FC236}">
                <a16:creationId xmlns:a16="http://schemas.microsoft.com/office/drawing/2014/main" id="{F6D2E996-BB0E-4EEB-B582-DF5CA070E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011" y="2365118"/>
            <a:ext cx="1359249" cy="1359249"/>
          </a:xfrm>
          <a:prstGeom prst="rect">
            <a:avLst/>
          </a:prstGeom>
        </p:spPr>
      </p:pic>
      <p:sp>
        <p:nvSpPr>
          <p:cNvPr id="47" name="Line 14">
            <a:extLst>
              <a:ext uri="{FF2B5EF4-FFF2-40B4-BE49-F238E27FC236}">
                <a16:creationId xmlns:a16="http://schemas.microsoft.com/office/drawing/2014/main" id="{746EBB58-906F-4BDF-9A4C-142D540366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5073" y="2302669"/>
            <a:ext cx="2" cy="198599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F9BC4BE1-A085-4D98-876A-D875A560FF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7268" y="2307430"/>
            <a:ext cx="0" cy="2983707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6" name="AutoShape 6">
            <a:extLst>
              <a:ext uri="{FF2B5EF4-FFF2-40B4-BE49-F238E27FC236}">
                <a16:creationId xmlns:a16="http://schemas.microsoft.com/office/drawing/2014/main" id="{EBCC1524-C02E-407B-AF87-9E01AB4C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3" y="4094918"/>
            <a:ext cx="2714618" cy="845606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nl-NL" sz="1100" b="1" i="1" u="sng">
                <a:latin typeface="Arial" charset="0"/>
              </a:rPr>
              <a:t>Simulate in real time:</a:t>
            </a:r>
          </a:p>
          <a:p>
            <a:pPr eaLnBrk="0" hangingPunct="0"/>
            <a:r>
              <a:rPr lang="nl-NL" sz="1100" i="1">
                <a:latin typeface="Arial" charset="0"/>
              </a:rPr>
              <a:t>Multiple samples and detector outputs</a:t>
            </a:r>
          </a:p>
          <a:p>
            <a:pPr eaLnBrk="0" hangingPunct="0"/>
            <a:r>
              <a:rPr lang="nl-NL" sz="1100" i="1">
                <a:latin typeface="Arial" charset="0"/>
              </a:rPr>
              <a:t>with realistic uncertainties,</a:t>
            </a:r>
          </a:p>
          <a:p>
            <a:pPr eaLnBrk="0" hangingPunct="0"/>
            <a:r>
              <a:rPr lang="nl-NL" sz="1100" i="1">
                <a:latin typeface="Arial" charset="0"/>
              </a:rPr>
              <a:t>in actual formats,</a:t>
            </a:r>
          </a:p>
          <a:p>
            <a:pPr eaLnBrk="0" hangingPunct="0"/>
            <a:r>
              <a:rPr lang="nl-NL" sz="1100" i="1">
                <a:latin typeface="Arial" charset="0"/>
              </a:rPr>
              <a:t>consistent with the (changing) scenario.</a:t>
            </a:r>
            <a:endParaRPr lang="nl-NL" sz="1100" i="1" dirty="0">
              <a:latin typeface="Arial" charset="0"/>
            </a:endParaRP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2D4CAF23-5047-40AA-B20A-42B95F18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523" y="2852288"/>
            <a:ext cx="2714618" cy="779300"/>
          </a:xfrm>
          <a:prstGeom prst="flowChartProcess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nl-NL" sz="1100" i="1">
                <a:solidFill>
                  <a:srgbClr val="00B050"/>
                </a:solidFill>
                <a:latin typeface="Arial" charset="0"/>
              </a:rPr>
              <a:t>Exercise of   unknown source scenario</a:t>
            </a:r>
            <a:endParaRPr lang="nl-NL" sz="1100" i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CB335CC-48B6-4A1F-9603-6680359339C4}"/>
              </a:ext>
            </a:extLst>
          </p:cNvPr>
          <p:cNvSpPr txBox="1"/>
          <p:nvPr/>
        </p:nvSpPr>
        <p:spPr>
          <a:xfrm>
            <a:off x="1765537" y="1180933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Objective 1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B2839D5-807D-4BEF-B035-C11F0E1C67A8}"/>
              </a:ext>
            </a:extLst>
          </p:cNvPr>
          <p:cNvSpPr txBox="1"/>
          <p:nvPr/>
        </p:nvSpPr>
        <p:spPr>
          <a:xfrm>
            <a:off x="6254532" y="371955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Objective 2</a:t>
            </a:r>
          </a:p>
        </p:txBody>
      </p:sp>
    </p:spTree>
    <p:extLst>
      <p:ext uri="{BB962C8B-B14F-4D97-AF65-F5344CB8AC3E}">
        <p14:creationId xmlns:p14="http://schemas.microsoft.com/office/powerpoint/2010/main" val="24696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D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3FD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3FD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3FD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FF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FF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FF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FF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FF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2" grpId="2" animBg="1"/>
      <p:bldP spid="64" grpId="0" animBg="1"/>
      <p:bldP spid="65" grpId="0" animBg="1"/>
      <p:bldP spid="90" grpId="0" animBg="1"/>
      <p:bldP spid="97" grpId="0"/>
      <p:bldP spid="98" grpId="0"/>
      <p:bldP spid="47" grpId="0" animBg="1"/>
      <p:bldP spid="48" grpId="0" animBg="1"/>
      <p:bldP spid="96" grpId="0" animBg="1"/>
      <p:bldP spid="49" grpId="0"/>
      <p:bldP spid="10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192EDEDF-EB0A-49A2-91D3-E209C3C88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4"/>
          <a:stretch/>
        </p:blipFill>
        <p:spPr>
          <a:xfrm>
            <a:off x="2880071" y="3855193"/>
            <a:ext cx="3519975" cy="914748"/>
          </a:xfrm>
          <a:prstGeom prst="rect">
            <a:avLst/>
          </a:prstGeom>
        </p:spPr>
      </p:pic>
      <p:pic>
        <p:nvPicPr>
          <p:cNvPr id="19" name="Afbeelding 18" descr="Afbeelding met tekening, schets, Kinderkunst, creativiteit&#10;&#10;Automatisch gegenereerde beschrijving">
            <a:extLst>
              <a:ext uri="{FF2B5EF4-FFF2-40B4-BE49-F238E27FC236}">
                <a16:creationId xmlns:a16="http://schemas.microsoft.com/office/drawing/2014/main" id="{85A6F052-BC12-4D33-99E7-1468AC63E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50" y="1089484"/>
            <a:ext cx="2183910" cy="218391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A8CC59E-9DB2-4ED0-AADE-BFE4F6C8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850" y="4149525"/>
            <a:ext cx="2148840" cy="620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292140C3-5141-4936-95FE-27D564840598}"/>
                  </a:ext>
                </a:extLst>
              </p:cNvPr>
              <p:cNvSpPr txBox="1"/>
              <p:nvPr/>
            </p:nvSpPr>
            <p:spPr>
              <a:xfrm>
                <a:off x="312936" y="3928736"/>
                <a:ext cx="10455678" cy="3674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		   					Then the p.d.f. for the source 			   					location is: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							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l-GR" sz="140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nl-NL" sz="1400">
                    <a:latin typeface="Arial" panose="020B0604020202020204" pitchFamily="34" charset="0"/>
                    <a:cs typeface="Arial" panose="020B0604020202020204" pitchFamily="34" charset="0"/>
                  </a:rPr>
                  <a:t> represents the domain)</a:t>
                </a:r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where the modelled concentrations </a:t>
                </a:r>
                <a:r>
                  <a:rPr lang="en-US" i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i="1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at the detection locations are generated by solving the ‘adjoint’ transport equation for adjoint tracer </a:t>
                </a:r>
                <a:r>
                  <a:rPr lang="en-US" i="1">
                    <a:latin typeface="Arial" panose="020B0604020202020204" pitchFamily="34" charset="0"/>
                    <a:cs typeface="Arial" panose="020B0604020202020204" pitchFamily="34" charset="0"/>
                  </a:rPr>
                  <a:t>c*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where                   is the adjoint tracer released from the receptor location and determined at the source location. </a:t>
                </a:r>
              </a:p>
              <a:p>
                <a:r>
                  <a:rPr lang="en-US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source location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be estimated by the region where 𝓟(x) reaches its maximum value.</a:t>
                </a:r>
              </a:p>
              <a:p>
                <a:r>
                  <a:rPr lang="en-US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Moment of release:</a:t>
                </a:r>
                <a14:m>
                  <m:oMath xmlns:m="http://schemas.openxmlformats.org/officeDocument/2006/math">
                    <m:r>
                      <a:rPr lang="nl-NL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Released quantity:	</a:t>
                </a:r>
                <a:r>
                  <a:rPr lang="en-US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			</a:t>
                </a:r>
              </a:p>
              <a:p>
                <a:endParaRPr lang="en-US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292140C3-5141-4936-95FE-27D56484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36" y="3928736"/>
                <a:ext cx="10455678" cy="3674339"/>
              </a:xfrm>
              <a:prstGeom prst="rect">
                <a:avLst/>
              </a:prstGeom>
              <a:blipFill>
                <a:blip r:embed="rId5"/>
                <a:stretch>
                  <a:fillRect l="-466" t="-829" r="-5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CE17D320-B17C-43D7-B8D7-7D3294E4AA38}"/>
              </a:ext>
            </a:extLst>
          </p:cNvPr>
          <p:cNvSpPr txBox="1"/>
          <p:nvPr/>
        </p:nvSpPr>
        <p:spPr>
          <a:xfrm>
            <a:off x="312936" y="1411699"/>
            <a:ext cx="104556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Inverse atmospheric transport modelling based on concentration measurements. </a:t>
            </a:r>
          </a:p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objective is to quickly find:</a:t>
            </a:r>
          </a:p>
          <a:p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baseline="-25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n-US" sz="18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baseline="-25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800" baseline="-25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	the source location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(a single release is assumed);</a:t>
            </a:r>
          </a:p>
          <a:p>
            <a:r>
              <a:rPr lang="en-US" sz="1800"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aseline="-25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		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moment that the release occurred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(an instantaneous release is assumed);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aseline="-250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		</a:t>
            </a:r>
            <a:r>
              <a:rPr lang="en-US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released quantity.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method considers the correlation coefficient of modelled (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30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 and observed atmospheric concentrations (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), similar to Efthimiou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(2017) and Kovalets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(2018). This is done for each possible source location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moment in time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 innovation is that the source location is estimated by considering the correlation coefficient integrated over the assessment period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				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D88D045-60FC-4E28-BE02-63E635A08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86" y="4018492"/>
            <a:ext cx="2057400" cy="600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atmospheric transport model SHERLOC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811E1951-C04F-4DFC-9EF8-C4F79D4DC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46B3D86-836C-49CF-915C-15DDAB1E9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690" y="5077232"/>
            <a:ext cx="2922151" cy="330290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4B586DB-7BD3-475B-964E-B0EADA3B3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209" y="5320262"/>
            <a:ext cx="1066800" cy="347288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D2F29E8C-E690-480E-B6A2-6BE309BA2506}"/>
              </a:ext>
            </a:extLst>
          </p:cNvPr>
          <p:cNvSpPr txBox="1"/>
          <p:nvPr/>
        </p:nvSpPr>
        <p:spPr>
          <a:xfrm>
            <a:off x="2325974" y="4119253"/>
            <a:ext cx="1343025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097E91A2-AC1D-4F70-8AF4-2F6A93917C45}"/>
              </a:ext>
            </a:extLst>
          </p:cNvPr>
          <p:cNvSpPr txBox="1"/>
          <p:nvPr/>
        </p:nvSpPr>
        <p:spPr>
          <a:xfrm>
            <a:off x="6348706" y="4777853"/>
            <a:ext cx="44597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/>
              <a:t>SHERLOC result: Map of highest probability density for the source location of the </a:t>
            </a:r>
            <a:r>
              <a:rPr lang="nl-NL" sz="1400" baseline="30000"/>
              <a:t>106</a:t>
            </a:r>
            <a:r>
              <a:rPr lang="nl-NL" sz="1400"/>
              <a:t>Ru emission</a:t>
            </a:r>
          </a:p>
        </p:txBody>
      </p:sp>
      <p:pic>
        <p:nvPicPr>
          <p:cNvPr id="8" name="Afbeelding 7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4D1185F4-0472-45D7-AB22-88343AD5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65" y="1115531"/>
            <a:ext cx="4459787" cy="36340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4CB6310-56F7-4127-B441-A422B4A43D74}"/>
              </a:ext>
            </a:extLst>
          </p:cNvPr>
          <p:cNvSpPr txBox="1"/>
          <p:nvPr/>
        </p:nvSpPr>
        <p:spPr>
          <a:xfrm>
            <a:off x="6348705" y="4714401"/>
            <a:ext cx="445978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/>
              <a:t>Forward dispersion calculation of based on the estimated source term: calculated time-integrated concentration shown with time-integrated concentration measurements</a:t>
            </a:r>
          </a:p>
        </p:txBody>
      </p:sp>
      <p:pic>
        <p:nvPicPr>
          <p:cNvPr id="4" name="Afbeelding 3" descr="Afbeelding met tekst, kaart, grafische vormgeving, Graphics&#10;&#10;Automatisch gegenereerde beschrijving">
            <a:extLst>
              <a:ext uri="{FF2B5EF4-FFF2-40B4-BE49-F238E27FC236}">
                <a16:creationId xmlns:a16="http://schemas.microsoft.com/office/drawing/2014/main" id="{6EAFC41B-246A-425B-8571-20815721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65" y="1115531"/>
            <a:ext cx="4439728" cy="3634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SHERLOC on the case of </a:t>
            </a:r>
            <a:r>
              <a:rPr lang="nl-NL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 in Europe (2017)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56397343-0EA3-45DE-A79B-6A48E7F5A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6CF4351-8BF4-452C-B03B-CAB51B2EE43F}"/>
              </a:ext>
            </a:extLst>
          </p:cNvPr>
          <p:cNvSpPr txBox="1"/>
          <p:nvPr/>
        </p:nvSpPr>
        <p:spPr>
          <a:xfrm>
            <a:off x="312936" y="1411699"/>
            <a:ext cx="62783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Case: </a:t>
            </a:r>
            <a:r>
              <a:rPr 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Ru detected in Europe (&lt;150 mBq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 in Sept. and Oct. 2017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Measurement dataset as collected and reported by IRSN (IRSN, 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Assessment period between 23-09-2017 and 05-10-2017.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Detections with collection interval ≤ 1 day: 63 in total at 33 locations.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Estimated release: 1.33 PBq (1.33 x 10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Bq) at Sep. 26th ~02:50 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Mayak nuclear facility is a plausible source. (see also e.g. Masson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(2019)).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Forward simulations with this source term indicate 100 mSv effective dose may have been exceeded in the vicinity of the release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53DBE83-D930-43AA-AFB5-679B0EC7A205}"/>
              </a:ext>
            </a:extLst>
          </p:cNvPr>
          <p:cNvSpPr txBox="1"/>
          <p:nvPr/>
        </p:nvSpPr>
        <p:spPr>
          <a:xfrm>
            <a:off x="6358735" y="5657841"/>
            <a:ext cx="445978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Tomas, J.M., V. Peereboom, A. Kloosterman and A. van Dijk, 2021. Detection of radioactivity of unknown origin: Protective actions based on inverse modelling. Journal of Environmental Radioactivity 235-236: 106643. </a:t>
            </a:r>
            <a:r>
              <a:rPr lang="en-US" sz="1400">
                <a:hlinkClick r:id="rId5"/>
              </a:rPr>
              <a:t>https://doi.org/10.1016/j.jenvrad.2021.106643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exercise tool RODIN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811E1951-C04F-4DFC-9EF8-C4F79D4D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EFD396C-A401-4368-8A78-0D9914A9BD0C}"/>
              </a:ext>
            </a:extLst>
          </p:cNvPr>
          <p:cNvSpPr txBox="1"/>
          <p:nvPr/>
        </p:nvSpPr>
        <p:spPr>
          <a:xfrm>
            <a:off x="312936" y="1411699"/>
            <a:ext cx="8297757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RODIN: </a:t>
            </a:r>
            <a:r>
              <a:rPr lang="en-US" sz="1800" i="1">
                <a:latin typeface="Arial" panose="020B0604020202020204" pitchFamily="34" charset="0"/>
                <a:cs typeface="Arial" panose="020B0604020202020204" pitchFamily="34" charset="0"/>
              </a:rPr>
              <a:t>Real time Online Detector simulator In Nuclear exercises:</a:t>
            </a: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is fed with a release scenario that may be altered during the exercise;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uses atmospheric transport and dose modelling model NPK-Puff using real-time meteorology data as well as deposition based on radar data;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simulates measurements of multiple monitoring networks: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EURDEP network (ambient dose rate);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Dutch monitoring networks (ambient dose rate, aerosol activity, food stuff and water);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Measurement vehicles (aerosol activity, ambient dose rate);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Surface and drinking water reservoirs (contamination);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Green houses (contamination);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 hoc measurements;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can be consulted real-time;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uses formats that correspond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with the applied measuring method.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87B102F9-C818-4983-8FA5-4C2383B4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3" y="1088897"/>
            <a:ext cx="2230756" cy="223075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C9B98374-B6D9-43AF-9E8E-95A067594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248" y="5084329"/>
            <a:ext cx="2497247" cy="1770467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EBB12758-D5BB-48C1-BC10-7D917C86E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7" t="4478" r="4958" b="4580"/>
          <a:stretch/>
        </p:blipFill>
        <p:spPr>
          <a:xfrm>
            <a:off x="4851869" y="4475698"/>
            <a:ext cx="1484003" cy="1758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4419930-9882-4614-91F6-ED3EBF3B67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9" t="5808" r="6708" b="7639"/>
          <a:stretch/>
        </p:blipFill>
        <p:spPr>
          <a:xfrm>
            <a:off x="5069860" y="4659438"/>
            <a:ext cx="1509253" cy="1775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BEE7D0DA-A33B-478D-A644-19AA4942A7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29" t="5038" r="5888" b="6399"/>
          <a:stretch/>
        </p:blipFill>
        <p:spPr>
          <a:xfrm>
            <a:off x="5358631" y="4886293"/>
            <a:ext cx="1501208" cy="1758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21FBAD6D-04C2-4603-9877-69522177B4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076" t="3512" r="7609"/>
          <a:stretch/>
        </p:blipFill>
        <p:spPr>
          <a:xfrm>
            <a:off x="5686569" y="5075452"/>
            <a:ext cx="1484003" cy="1770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7406BA4-1A4C-4EB0-AE95-FAE3500D09D0}"/>
              </a:ext>
            </a:extLst>
          </p:cNvPr>
          <p:cNvSpPr txBox="1"/>
          <p:nvPr/>
        </p:nvSpPr>
        <p:spPr>
          <a:xfrm>
            <a:off x="7329274" y="3652420"/>
            <a:ext cx="341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Measurement vehicles can move where they want during the exercise; RODIN wil provide measurement data where and when requested.</a:t>
            </a:r>
          </a:p>
        </p:txBody>
      </p:sp>
      <p:pic>
        <p:nvPicPr>
          <p:cNvPr id="15" name="Tijdelijke aanduiding voor inhoud 4" descr="Afbeelding met tekst, weg, buiten, wit&#10;&#10;Automatisch gegenereerde beschrijving">
            <a:extLst>
              <a:ext uri="{FF2B5EF4-FFF2-40B4-BE49-F238E27FC236}">
                <a16:creationId xmlns:a16="http://schemas.microsoft.com/office/drawing/2014/main" id="{9E87254A-D5EC-46AC-9470-393FD99D75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3"/>
          <a:stretch/>
        </p:blipFill>
        <p:spPr>
          <a:xfrm>
            <a:off x="7347371" y="4338469"/>
            <a:ext cx="2414844" cy="127727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023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62983539-529A-45C3-A958-7A8C222AE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FF733-34B8-4BB3-B2E7-FBB093CA5871}"/>
              </a:ext>
            </a:extLst>
          </p:cNvPr>
          <p:cNvSpPr txBox="1">
            <a:spLocks/>
          </p:cNvSpPr>
          <p:nvPr/>
        </p:nvSpPr>
        <p:spPr>
          <a:xfrm>
            <a:off x="485774" y="1383506"/>
            <a:ext cx="8684859" cy="32111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inverse atmospheric transport model SHERLOC: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can estimate the source term that corresponds with atmospheric detectsions of radioactivity within hours after detection.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is applied to the detection of </a:t>
            </a:r>
            <a:r>
              <a:rPr 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Ru in Europe in Sept. 2017 from which it can be concluded that the Mayak nuclear facility is a plausible source.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Approximately 1.33 PBq of 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Ru was released in the night of 25th to 26th of September 2017.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 the vicinity of the emission the maximum committed dose received by the public may have exceeded 100 mSv.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exercise tool RODIN: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improves the competence of the emergency response organization as it adds realism to exercise and training.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allows measuring teams to perfom their normal tasks (sample parameters, preparation, handling) that have a direct effect on their results.</a:t>
            </a:r>
            <a:endParaRPr lang="nl-NL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provides a large number of internally consistent measurements, the number of which is realistic in an actual nuclear emergency</a:t>
            </a:r>
            <a:endParaRPr lang="en-US" sz="18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CD05E361-482B-4938-9AAE-8265500C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0" y="4009447"/>
            <a:ext cx="1412959" cy="1412959"/>
          </a:xfrm>
          <a:prstGeom prst="rect">
            <a:avLst/>
          </a:prstGeom>
        </p:spPr>
      </p:pic>
      <p:pic>
        <p:nvPicPr>
          <p:cNvPr id="10" name="Afbeelding 9" descr="Afbeelding met tekening, schets, Kinderkunst, creativiteit&#10;&#10;Automatisch gegenereerde beschrijving">
            <a:extLst>
              <a:ext uri="{FF2B5EF4-FFF2-40B4-BE49-F238E27FC236}">
                <a16:creationId xmlns:a16="http://schemas.microsoft.com/office/drawing/2014/main" id="{7631C973-D87E-48A5-925E-17D820B8D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910" y="1233103"/>
            <a:ext cx="1359249" cy="13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br>
              <a:rPr lang="en-A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7069371C-962C-40CB-9C76-D16DA754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843" y="3056"/>
            <a:ext cx="2480081" cy="96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6872A2-7941-4BEB-8825-FA380F580373}"/>
              </a:ext>
            </a:extLst>
          </p:cNvPr>
          <p:cNvSpPr txBox="1">
            <a:spLocks/>
          </p:cNvSpPr>
          <p:nvPr/>
        </p:nvSpPr>
        <p:spPr>
          <a:xfrm>
            <a:off x="485774" y="1383506"/>
            <a:ext cx="10273962" cy="32111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Efthimiou, G.C., Kovalets, I.V., Venetsanos, A., Andronopoulos, S., Argyropoulos, C.D., Kakosimos, K., 2017. An optimized inverse modelling method for determining the location and strength of a point source releasing airborne material in urban environment. Atmospheric Environment 170, 118 – 129.</a:t>
            </a: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IRSN, 2018. Report on the IRSN’s investigations following the widespread detection of Ru-106 in Europe early October 2017. </a:t>
            </a: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Kovalets, I.V., Efthimiou, G.C., Andronopoulos, S., Venetsanos, A.G., Argyropoulos, C.D., Kakosimos, K.E., 2018. Inverse identification of unknown finite-duration air pollutant release from a point source in urban environment. Atmospheric Environment 181, 82 – 96.</a:t>
            </a: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Masson, O., Steinhauser, G., Zok, D., Saunier, O., et al., 2019. Airborne concentrations and chemical considerations of radioactive ruthenium from an undeclared major nuclear release in 2017 116, 16750–16759.</a:t>
            </a: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Tomas, J.M., V. Peereboom, A. Kloosterman and A. van Dijk, 2021. Detection of radioactivity of unknown origin: Protective actions based on inverse modelling. Journal of Environmental Radioactivity 235-236: 106643.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https://doi.org/10.1016/j.jenvrad.2021.106643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1581</Words>
  <Application>Microsoft Office PowerPoint</Application>
  <PresentationFormat>Breedbeeld</PresentationFormat>
  <Paragraphs>169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Roboto</vt:lpstr>
      <vt:lpstr>Custom Design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Jasper Tomas</cp:lastModifiedBy>
  <cp:revision>66</cp:revision>
  <dcterms:created xsi:type="dcterms:W3CDTF">2023-04-18T13:25:54Z</dcterms:created>
  <dcterms:modified xsi:type="dcterms:W3CDTF">2023-06-10T13:51:26Z</dcterms:modified>
</cp:coreProperties>
</file>