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13"/>
  </p:notesMasterIdLst>
  <p:sldIdLst>
    <p:sldId id="261" r:id="rId3"/>
    <p:sldId id="256" r:id="rId4"/>
    <p:sldId id="267" r:id="rId5"/>
    <p:sldId id="262" r:id="rId6"/>
    <p:sldId id="263" r:id="rId7"/>
    <p:sldId id="269" r:id="rId8"/>
    <p:sldId id="264" r:id="rId9"/>
    <p:sldId id="270" r:id="rId10"/>
    <p:sldId id="265" r:id="rId11"/>
    <p:sldId id="271" r:id="rId12"/>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7"/>
            <p14:sldId id="262"/>
            <p14:sldId id="263"/>
            <p14:sldId id="269"/>
            <p14:sldId id="264"/>
            <p14:sldId id="270"/>
            <p14:sldId id="265"/>
            <p14:sldId id="2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92"/>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p:normalViewPr>
  <p:slideViewPr>
    <p:cSldViewPr snapToGrid="0">
      <p:cViewPr varScale="1">
        <p:scale>
          <a:sx n="126" d="100"/>
          <a:sy n="126" d="100"/>
        </p:scale>
        <p:origin x="55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08115394389383"/>
          <c:y val="4.2769892399277226E-2"/>
          <c:w val="0.91927426548489777"/>
          <c:h val="0.84308000848161369"/>
        </c:manualLayout>
      </c:layout>
      <c:barChart>
        <c:barDir val="col"/>
        <c:grouping val="clustered"/>
        <c:varyColors val="0"/>
        <c:ser>
          <c:idx val="0"/>
          <c:order val="0"/>
          <c:tx>
            <c:strRef>
              <c:f>Count!$B$1</c:f>
              <c:strCache>
                <c:ptCount val="1"/>
                <c:pt idx="0">
                  <c:v>EVCNT</c:v>
                </c:pt>
              </c:strCache>
            </c:strRef>
          </c:tx>
          <c:spPr>
            <a:solidFill>
              <a:srgbClr val="0070C0"/>
            </a:solidFill>
            <a:ln>
              <a:noFill/>
            </a:ln>
            <a:effectLst/>
          </c:spPr>
          <c:invertIfNegative val="0"/>
          <c:cat>
            <c:numRef>
              <c:f>Count!$A$2:$A$56</c:f>
              <c:numCache>
                <c:formatCode>General</c:formatCode>
                <c:ptCount val="55"/>
                <c:pt idx="0">
                  <c:v>1945</c:v>
                </c:pt>
                <c:pt idx="1">
                  <c:v>1946</c:v>
                </c:pt>
                <c:pt idx="2">
                  <c:v>1948</c:v>
                </c:pt>
                <c:pt idx="3">
                  <c:v>1949</c:v>
                </c:pt>
                <c:pt idx="4">
                  <c:v>1951</c:v>
                </c:pt>
                <c:pt idx="5">
                  <c:v>1952</c:v>
                </c:pt>
                <c:pt idx="6">
                  <c:v>1953</c:v>
                </c:pt>
                <c:pt idx="7">
                  <c:v>1954</c:v>
                </c:pt>
                <c:pt idx="8">
                  <c:v>1955</c:v>
                </c:pt>
                <c:pt idx="9">
                  <c:v>1956</c:v>
                </c:pt>
                <c:pt idx="10">
                  <c:v>1957</c:v>
                </c:pt>
                <c:pt idx="11">
                  <c:v>1958</c:v>
                </c:pt>
                <c:pt idx="12">
                  <c:v>1960</c:v>
                </c:pt>
                <c:pt idx="13">
                  <c:v>1961</c:v>
                </c:pt>
                <c:pt idx="14">
                  <c:v>1962</c:v>
                </c:pt>
                <c:pt idx="15">
                  <c:v>1963</c:v>
                </c:pt>
                <c:pt idx="16">
                  <c:v>1964</c:v>
                </c:pt>
                <c:pt idx="17">
                  <c:v>1965</c:v>
                </c:pt>
                <c:pt idx="18">
                  <c:v>1966</c:v>
                </c:pt>
                <c:pt idx="19">
                  <c:v>1967</c:v>
                </c:pt>
                <c:pt idx="20">
                  <c:v>1968</c:v>
                </c:pt>
                <c:pt idx="21">
                  <c:v>1969</c:v>
                </c:pt>
                <c:pt idx="22">
                  <c:v>1970</c:v>
                </c:pt>
                <c:pt idx="23">
                  <c:v>1971</c:v>
                </c:pt>
                <c:pt idx="24">
                  <c:v>1972</c:v>
                </c:pt>
                <c:pt idx="25">
                  <c:v>1973</c:v>
                </c:pt>
                <c:pt idx="26">
                  <c:v>1974</c:v>
                </c:pt>
                <c:pt idx="27">
                  <c:v>1975</c:v>
                </c:pt>
                <c:pt idx="28">
                  <c:v>1976</c:v>
                </c:pt>
                <c:pt idx="29">
                  <c:v>1977</c:v>
                </c:pt>
                <c:pt idx="30">
                  <c:v>1978</c:v>
                </c:pt>
                <c:pt idx="31">
                  <c:v>1979</c:v>
                </c:pt>
                <c:pt idx="32">
                  <c:v>1980</c:v>
                </c:pt>
                <c:pt idx="33">
                  <c:v>1981</c:v>
                </c:pt>
                <c:pt idx="34">
                  <c:v>1982</c:v>
                </c:pt>
                <c:pt idx="35">
                  <c:v>1983</c:v>
                </c:pt>
                <c:pt idx="36">
                  <c:v>1984</c:v>
                </c:pt>
                <c:pt idx="37">
                  <c:v>1985</c:v>
                </c:pt>
                <c:pt idx="38">
                  <c:v>1986</c:v>
                </c:pt>
                <c:pt idx="39">
                  <c:v>1987</c:v>
                </c:pt>
                <c:pt idx="40">
                  <c:v>1988</c:v>
                </c:pt>
                <c:pt idx="41">
                  <c:v>1989</c:v>
                </c:pt>
                <c:pt idx="42">
                  <c:v>1990</c:v>
                </c:pt>
                <c:pt idx="43">
                  <c:v>1991</c:v>
                </c:pt>
                <c:pt idx="44">
                  <c:v>1992</c:v>
                </c:pt>
                <c:pt idx="45">
                  <c:v>1993</c:v>
                </c:pt>
                <c:pt idx="46">
                  <c:v>1994</c:v>
                </c:pt>
                <c:pt idx="47">
                  <c:v>1995</c:v>
                </c:pt>
                <c:pt idx="48">
                  <c:v>1996</c:v>
                </c:pt>
                <c:pt idx="49">
                  <c:v>1998</c:v>
                </c:pt>
                <c:pt idx="50">
                  <c:v>2006</c:v>
                </c:pt>
                <c:pt idx="51">
                  <c:v>2009</c:v>
                </c:pt>
                <c:pt idx="52">
                  <c:v>2013</c:v>
                </c:pt>
                <c:pt idx="53">
                  <c:v>2016</c:v>
                </c:pt>
                <c:pt idx="54">
                  <c:v>2017</c:v>
                </c:pt>
              </c:numCache>
            </c:numRef>
          </c:cat>
          <c:val>
            <c:numRef>
              <c:f>Count!$B$2:$B$56</c:f>
              <c:numCache>
                <c:formatCode>General</c:formatCode>
                <c:ptCount val="55"/>
                <c:pt idx="0">
                  <c:v>3</c:v>
                </c:pt>
                <c:pt idx="1">
                  <c:v>2</c:v>
                </c:pt>
                <c:pt idx="2">
                  <c:v>3</c:v>
                </c:pt>
                <c:pt idx="3">
                  <c:v>1</c:v>
                </c:pt>
                <c:pt idx="4">
                  <c:v>18</c:v>
                </c:pt>
                <c:pt idx="5">
                  <c:v>11</c:v>
                </c:pt>
                <c:pt idx="6">
                  <c:v>18</c:v>
                </c:pt>
                <c:pt idx="7">
                  <c:v>16</c:v>
                </c:pt>
                <c:pt idx="8">
                  <c:v>24</c:v>
                </c:pt>
                <c:pt idx="9">
                  <c:v>33</c:v>
                </c:pt>
                <c:pt idx="10">
                  <c:v>55</c:v>
                </c:pt>
                <c:pt idx="11">
                  <c:v>116</c:v>
                </c:pt>
                <c:pt idx="12">
                  <c:v>3</c:v>
                </c:pt>
                <c:pt idx="13">
                  <c:v>71</c:v>
                </c:pt>
                <c:pt idx="14">
                  <c:v>178</c:v>
                </c:pt>
                <c:pt idx="15">
                  <c:v>52</c:v>
                </c:pt>
                <c:pt idx="16">
                  <c:v>63</c:v>
                </c:pt>
                <c:pt idx="17">
                  <c:v>60</c:v>
                </c:pt>
                <c:pt idx="18">
                  <c:v>76</c:v>
                </c:pt>
                <c:pt idx="19">
                  <c:v>64</c:v>
                </c:pt>
                <c:pt idx="20">
                  <c:v>97</c:v>
                </c:pt>
                <c:pt idx="21">
                  <c:v>82</c:v>
                </c:pt>
                <c:pt idx="22">
                  <c:v>85</c:v>
                </c:pt>
                <c:pt idx="23">
                  <c:v>59</c:v>
                </c:pt>
                <c:pt idx="24">
                  <c:v>62</c:v>
                </c:pt>
                <c:pt idx="25">
                  <c:v>50</c:v>
                </c:pt>
                <c:pt idx="26">
                  <c:v>57</c:v>
                </c:pt>
                <c:pt idx="27">
                  <c:v>45</c:v>
                </c:pt>
                <c:pt idx="28">
                  <c:v>50</c:v>
                </c:pt>
                <c:pt idx="29">
                  <c:v>55</c:v>
                </c:pt>
                <c:pt idx="30">
                  <c:v>67</c:v>
                </c:pt>
                <c:pt idx="31">
                  <c:v>62</c:v>
                </c:pt>
                <c:pt idx="32">
                  <c:v>53</c:v>
                </c:pt>
                <c:pt idx="33">
                  <c:v>50</c:v>
                </c:pt>
                <c:pt idx="34">
                  <c:v>48</c:v>
                </c:pt>
                <c:pt idx="35">
                  <c:v>56</c:v>
                </c:pt>
                <c:pt idx="36">
                  <c:v>58</c:v>
                </c:pt>
                <c:pt idx="37">
                  <c:v>36</c:v>
                </c:pt>
                <c:pt idx="38">
                  <c:v>23</c:v>
                </c:pt>
                <c:pt idx="39">
                  <c:v>49</c:v>
                </c:pt>
                <c:pt idx="40">
                  <c:v>43</c:v>
                </c:pt>
                <c:pt idx="41">
                  <c:v>31</c:v>
                </c:pt>
                <c:pt idx="42">
                  <c:v>20</c:v>
                </c:pt>
                <c:pt idx="43">
                  <c:v>16</c:v>
                </c:pt>
                <c:pt idx="44">
                  <c:v>10</c:v>
                </c:pt>
                <c:pt idx="45">
                  <c:v>1</c:v>
                </c:pt>
                <c:pt idx="46">
                  <c:v>2</c:v>
                </c:pt>
                <c:pt idx="47">
                  <c:v>7</c:v>
                </c:pt>
                <c:pt idx="48">
                  <c:v>3</c:v>
                </c:pt>
                <c:pt idx="49">
                  <c:v>7</c:v>
                </c:pt>
                <c:pt idx="50">
                  <c:v>1</c:v>
                </c:pt>
                <c:pt idx="51">
                  <c:v>1</c:v>
                </c:pt>
                <c:pt idx="52">
                  <c:v>1</c:v>
                </c:pt>
                <c:pt idx="53">
                  <c:v>2</c:v>
                </c:pt>
                <c:pt idx="54">
                  <c:v>1</c:v>
                </c:pt>
              </c:numCache>
            </c:numRef>
          </c:val>
          <c:extLst>
            <c:ext xmlns:c16="http://schemas.microsoft.com/office/drawing/2014/chart" uri="{C3380CC4-5D6E-409C-BE32-E72D297353CC}">
              <c16:uniqueId val="{00000000-6D86-439C-9A29-D955EBFB18C7}"/>
            </c:ext>
          </c:extLst>
        </c:ser>
        <c:dLbls>
          <c:showLegendKey val="0"/>
          <c:showVal val="0"/>
          <c:showCatName val="0"/>
          <c:showSerName val="0"/>
          <c:showPercent val="0"/>
          <c:showBubbleSize val="0"/>
        </c:dLbls>
        <c:gapWidth val="100"/>
        <c:overlap val="-27"/>
        <c:axId val="365294376"/>
        <c:axId val="365295944"/>
      </c:barChart>
      <c:catAx>
        <c:axId val="365294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5295944"/>
        <c:crosses val="autoZero"/>
        <c:auto val="1"/>
        <c:lblAlgn val="ctr"/>
        <c:lblOffset val="100"/>
        <c:noMultiLvlLbl val="0"/>
      </c:catAx>
      <c:valAx>
        <c:axId val="365295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5294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Sheet1!$E$1</c:f>
              <c:strCache>
                <c:ptCount val="1"/>
                <c:pt idx="0">
                  <c:v>NEV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Sheet1!$D$2:$D$10</c:f>
              <c:strCache>
                <c:ptCount val="9"/>
                <c:pt idx="0">
                  <c:v>China</c:v>
                </c:pt>
                <c:pt idx="1">
                  <c:v>France</c:v>
                </c:pt>
                <c:pt idx="2">
                  <c:v>India</c:v>
                </c:pt>
                <c:pt idx="3">
                  <c:v>DPRK</c:v>
                </c:pt>
                <c:pt idx="4">
                  <c:v>Pakistan</c:v>
                </c:pt>
                <c:pt idx="5">
                  <c:v>USSR</c:v>
                </c:pt>
                <c:pt idx="6">
                  <c:v>UK</c:v>
                </c:pt>
                <c:pt idx="7">
                  <c:v>USA</c:v>
                </c:pt>
                <c:pt idx="8">
                  <c:v>UK/USA</c:v>
                </c:pt>
              </c:strCache>
            </c:strRef>
          </c:cat>
          <c:val>
            <c:numRef>
              <c:f>Sheet1!$E$2:$E$10</c:f>
              <c:numCache>
                <c:formatCode>General</c:formatCode>
                <c:ptCount val="9"/>
                <c:pt idx="0">
                  <c:v>45</c:v>
                </c:pt>
                <c:pt idx="1">
                  <c:v>200</c:v>
                </c:pt>
                <c:pt idx="2">
                  <c:v>6</c:v>
                </c:pt>
                <c:pt idx="3">
                  <c:v>6</c:v>
                </c:pt>
                <c:pt idx="4">
                  <c:v>2</c:v>
                </c:pt>
                <c:pt idx="5">
                  <c:v>726</c:v>
                </c:pt>
                <c:pt idx="6">
                  <c:v>21</c:v>
                </c:pt>
                <c:pt idx="7">
                  <c:v>1123</c:v>
                </c:pt>
                <c:pt idx="8">
                  <c:v>28</c:v>
                </c:pt>
              </c:numCache>
            </c:numRef>
          </c:val>
          <c:extLst>
            <c:ext xmlns:c16="http://schemas.microsoft.com/office/drawing/2014/chart" uri="{C3380CC4-5D6E-409C-BE32-E72D297353CC}">
              <c16:uniqueId val="{00000000-CF9C-4B7D-A3EE-352026FC1D7B}"/>
            </c:ext>
          </c:extLst>
        </c:ser>
        <c:ser>
          <c:idx val="1"/>
          <c:order val="1"/>
          <c:tx>
            <c:strRef>
              <c:f>Sheet1!$F$1</c:f>
              <c:strCache>
                <c:ptCount val="1"/>
                <c:pt idx="0">
                  <c:v>NEVWF</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Sheet1!$D$2:$D$10</c:f>
              <c:strCache>
                <c:ptCount val="9"/>
                <c:pt idx="0">
                  <c:v>China</c:v>
                </c:pt>
                <c:pt idx="1">
                  <c:v>France</c:v>
                </c:pt>
                <c:pt idx="2">
                  <c:v>India</c:v>
                </c:pt>
                <c:pt idx="3">
                  <c:v>DPRK</c:v>
                </c:pt>
                <c:pt idx="4">
                  <c:v>Pakistan</c:v>
                </c:pt>
                <c:pt idx="5">
                  <c:v>USSR</c:v>
                </c:pt>
                <c:pt idx="6">
                  <c:v>UK</c:v>
                </c:pt>
                <c:pt idx="7">
                  <c:v>USA</c:v>
                </c:pt>
                <c:pt idx="8">
                  <c:v>UK/USA</c:v>
                </c:pt>
              </c:strCache>
            </c:strRef>
          </c:cat>
          <c:val>
            <c:numRef>
              <c:f>Sheet1!$F$2:$F$10</c:f>
              <c:numCache>
                <c:formatCode>General</c:formatCode>
                <c:ptCount val="9"/>
                <c:pt idx="0">
                  <c:v>24</c:v>
                </c:pt>
                <c:pt idx="1">
                  <c:v>87</c:v>
                </c:pt>
                <c:pt idx="2">
                  <c:v>4</c:v>
                </c:pt>
                <c:pt idx="3">
                  <c:v>6</c:v>
                </c:pt>
                <c:pt idx="4">
                  <c:v>2</c:v>
                </c:pt>
                <c:pt idx="5">
                  <c:v>395</c:v>
                </c:pt>
                <c:pt idx="6">
                  <c:v>0</c:v>
                </c:pt>
                <c:pt idx="7">
                  <c:v>265</c:v>
                </c:pt>
                <c:pt idx="8">
                  <c:v>19</c:v>
                </c:pt>
              </c:numCache>
            </c:numRef>
          </c:val>
          <c:extLst>
            <c:ext xmlns:c16="http://schemas.microsoft.com/office/drawing/2014/chart" uri="{C3380CC4-5D6E-409C-BE32-E72D297353CC}">
              <c16:uniqueId val="{00000001-CF9C-4B7D-A3EE-352026FC1D7B}"/>
            </c:ext>
          </c:extLst>
        </c:ser>
        <c:dLbls>
          <c:dLblPos val="outEnd"/>
          <c:showLegendKey val="0"/>
          <c:showVal val="1"/>
          <c:showCatName val="0"/>
          <c:showSerName val="0"/>
          <c:showPercent val="0"/>
          <c:showBubbleSize val="0"/>
        </c:dLbls>
        <c:gapWidth val="219"/>
        <c:overlap val="-27"/>
        <c:axId val="1205735279"/>
        <c:axId val="1205729039"/>
      </c:barChart>
      <c:catAx>
        <c:axId val="1205735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5729039"/>
        <c:crosses val="autoZero"/>
        <c:auto val="1"/>
        <c:lblAlgn val="ctr"/>
        <c:lblOffset val="100"/>
        <c:noMultiLvlLbl val="0"/>
      </c:catAx>
      <c:valAx>
        <c:axId val="12057290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57352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A540D5-E334-4D93-ACDB-FA67C7D83992}" type="datetimeFigureOut">
              <a:rPr lang="en-US" smtClean="0"/>
              <a:t>6/9/2023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36A6DA-1C3D-4360-941F-0AF4E1372CFD}" type="slidenum">
              <a:rPr lang="en-US" smtClean="0"/>
              <a:t>‹#›</a:t>
            </a:fld>
            <a:endParaRPr lang="en-US"/>
          </a:p>
        </p:txBody>
      </p:sp>
    </p:spTree>
    <p:extLst>
      <p:ext uri="{BB962C8B-B14F-4D97-AF65-F5344CB8AC3E}">
        <p14:creationId xmlns:p14="http://schemas.microsoft.com/office/powerpoint/2010/main" val="1836011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36A6DA-1C3D-4360-941F-0AF4E1372CFD}" type="slidenum">
              <a:rPr lang="en-US" smtClean="0"/>
              <a:t>3</a:t>
            </a:fld>
            <a:endParaRPr lang="en-US"/>
          </a:p>
        </p:txBody>
      </p:sp>
    </p:spTree>
    <p:extLst>
      <p:ext uri="{BB962C8B-B14F-4D97-AF65-F5344CB8AC3E}">
        <p14:creationId xmlns:p14="http://schemas.microsoft.com/office/powerpoint/2010/main" val="3138191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36A6DA-1C3D-4360-941F-0AF4E1372CFD}" type="slidenum">
              <a:rPr lang="en-US" smtClean="0"/>
              <a:t>9</a:t>
            </a:fld>
            <a:endParaRPr lang="en-US"/>
          </a:p>
        </p:txBody>
      </p:sp>
    </p:spTree>
    <p:extLst>
      <p:ext uri="{BB962C8B-B14F-4D97-AF65-F5344CB8AC3E}">
        <p14:creationId xmlns:p14="http://schemas.microsoft.com/office/powerpoint/2010/main" val="4098176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dirty="0"/>
              <a:t>Click to edit Master title style</a:t>
            </a:r>
            <a:endParaRPr lang="en-AT" dirty="0"/>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AT" dirty="0"/>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hasCustomPrompt="1"/>
          </p:nvPr>
        </p:nvSpPr>
        <p:spPr>
          <a:xfrm>
            <a:off x="838200" y="1127760"/>
            <a:ext cx="10515600" cy="562928"/>
          </a:xfrm>
          <a:prstGeom prst="rect">
            <a:avLst/>
          </a:prstGeom>
        </p:spPr>
        <p:txBody>
          <a:bodyPr/>
          <a:lstStyle>
            <a:lvl1pPr>
              <a:defRPr/>
            </a:lvl1pPr>
          </a:lstStyle>
          <a:p>
            <a:r>
              <a:rPr lang="en-US" dirty="0"/>
              <a:t>Introduction </a:t>
            </a:r>
            <a:endParaRPr lang="en-AT" dirty="0"/>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T" dirty="0"/>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dirty="0"/>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dirty="0"/>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dirty="0"/>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dirty="0"/>
              <a:t>Click to edit Master title style</a:t>
            </a:r>
            <a:endParaRPr lang="en-AT" dirty="0"/>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T" dirty="0"/>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T" dirty="0"/>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5.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9.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5.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9.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7.xml"/><Relationship Id="rId10" Type="http://schemas.openxmlformats.org/officeDocument/2006/relationships/slideLayout" Target="../slideLayouts/slideLayout11.xml"/><Relationship Id="rId19" Type="http://schemas.openxmlformats.org/officeDocument/2006/relationships/slide" Target="../slides/slide4.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wfne.info/" TargetMode="External"/><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wfne.info/"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wfne.inf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ogo&#10;&#10;Description automatically generated">
            <a:extLst>
              <a:ext uri="{FF2B5EF4-FFF2-40B4-BE49-F238E27FC236}">
                <a16:creationId xmlns:a16="http://schemas.microsoft.com/office/drawing/2014/main" id="{BD1EC4D5-E38C-7CF0-BE22-EB43359594FF}"/>
              </a:ext>
            </a:extLst>
          </p:cNvPr>
          <p:cNvPicPr>
            <a:picLocks noChangeAspect="1"/>
          </p:cNvPicPr>
          <p:nvPr/>
        </p:nvPicPr>
        <p:blipFill>
          <a:blip r:embed="rId2"/>
          <a:stretch>
            <a:fillRect/>
          </a:stretch>
        </p:blipFill>
        <p:spPr>
          <a:xfrm>
            <a:off x="10125346" y="421099"/>
            <a:ext cx="1680429" cy="758162"/>
          </a:xfrm>
          <a:prstGeom prst="rect">
            <a:avLst/>
          </a:prstGeom>
        </p:spPr>
      </p:pic>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1415772"/>
          </a:xfrm>
          <a:prstGeom prst="rect">
            <a:avLst/>
          </a:prstGeom>
          <a:noFill/>
        </p:spPr>
        <p:txBody>
          <a:bodyPr wrap="square" rtlCol="0">
            <a:spAutoFit/>
          </a:bodyPr>
          <a:lstStyle/>
          <a:p>
            <a:pPr algn="ctr"/>
            <a:r>
              <a:rPr lang="en-US" sz="1800" b="1" kern="1200" dirty="0">
                <a:solidFill>
                  <a:schemeClr val="bg1"/>
                </a:solidFill>
                <a:effectLst/>
                <a:latin typeface="Arial" panose="020B0604020202020204" pitchFamily="34" charset="0"/>
                <a:ea typeface="Times New Roman" panose="02020603050405020304" pitchFamily="18" charset="0"/>
              </a:rPr>
              <a:t>Waveforms From Nuclear Explosions (WFNE) </a:t>
            </a:r>
            <a:r>
              <a:rPr lang="en-US" sz="1800" b="1" kern="1200" dirty="0">
                <a:solidFill>
                  <a:schemeClr val="bg1"/>
                </a:solidFill>
                <a:effectLst/>
                <a:latin typeface="Arial" panose="020B0604020202020204" pitchFamily="34" charset="0"/>
                <a:ea typeface="Avenir Book"/>
              </a:rPr>
              <a:t>Repository</a:t>
            </a:r>
          </a:p>
          <a:p>
            <a:pPr algn="ctr"/>
            <a:endParaRPr lang="en-AT" b="1" dirty="0">
              <a:solidFill>
                <a:schemeClr val="bg1"/>
              </a:solidFill>
              <a:latin typeface="Arial" panose="020B0604020202020204" pitchFamily="34" charset="0"/>
              <a:cs typeface="Arial" panose="020B0604020202020204" pitchFamily="34" charset="0"/>
            </a:endParaRPr>
          </a:p>
          <a:p>
            <a:pPr algn="ctr"/>
            <a:r>
              <a:rPr lang="en-US" sz="1800" b="1" i="1" dirty="0">
                <a:solidFill>
                  <a:schemeClr val="bg1"/>
                </a:solidFill>
                <a:latin typeface="Arial" panose="020B0604020202020204" pitchFamily="34" charset="0"/>
                <a:cs typeface="Arial" panose="020B0604020202020204" pitchFamily="34" charset="0"/>
              </a:rPr>
              <a:t>Victoria Oancea, Yu-Long Kung, Jack Murphy, Paul Piraino,</a:t>
            </a:r>
            <a:r>
              <a:rPr lang="en-US" sz="1800" b="1" i="1" baseline="30000" dirty="0">
                <a:solidFill>
                  <a:schemeClr val="bg1"/>
                </a:solidFill>
                <a:latin typeface="Arial" panose="020B0604020202020204" pitchFamily="34" charset="0"/>
                <a:cs typeface="Arial" panose="020B0604020202020204" pitchFamily="34" charset="0"/>
              </a:rPr>
              <a:t> </a:t>
            </a:r>
            <a:r>
              <a:rPr lang="en-US" sz="1800" b="1" i="1" dirty="0">
                <a:solidFill>
                  <a:schemeClr val="bg1"/>
                </a:solidFill>
                <a:latin typeface="Arial" panose="020B0604020202020204" pitchFamily="34" charset="0"/>
                <a:cs typeface="Arial" panose="020B0604020202020204" pitchFamily="34" charset="0"/>
              </a:rPr>
              <a:t>Jeffrey Given </a:t>
            </a:r>
          </a:p>
          <a:p>
            <a:pPr algn="ctr"/>
            <a:r>
              <a:rPr lang="en-US" sz="1400" dirty="0">
                <a:solidFill>
                  <a:schemeClr val="bg1"/>
                </a:solidFill>
                <a:latin typeface="Arial" panose="020B0604020202020204" pitchFamily="34" charset="0"/>
                <a:cs typeface="Arial" panose="020B0604020202020204" pitchFamily="34" charset="0"/>
              </a:rPr>
              <a:t>Leidos, USA</a:t>
            </a:r>
            <a:endParaRPr lang="en-AT"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WFNE Repository includes data for all the 2157 underground, atmospheric and underwater nuclear explosions that were detonated in the world during 1945-2017. Web-based access allows users to visualize, select and download data.</a:t>
            </a: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P2.5-238</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Data were collected from OPEN sources: waveforms with associated metadata on station/instrument, source data, other geophysical data, and seismic bulletins. Data collection continues.  Users are invited to contribute with their data.</a:t>
            </a: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effectLst/>
                <a:latin typeface="Arial" panose="020B0604020202020204" pitchFamily="34" charset="0"/>
                <a:ea typeface="Calibri" panose="020F0502020204030204" pitchFamily="34" charset="0"/>
                <a:cs typeface="Arial" panose="020B0604020202020204" pitchFamily="34" charset="0"/>
              </a:rPr>
              <a:t>WFNE stores over </a:t>
            </a:r>
            <a:r>
              <a:rPr lang="en-US" sz="1200" dirty="0">
                <a:latin typeface="Arial" panose="020B0604020202020204" pitchFamily="34" charset="0"/>
                <a:ea typeface="Calibri" panose="020F0502020204030204" pitchFamily="34" charset="0"/>
                <a:cs typeface="Arial" panose="020B0604020202020204" pitchFamily="34" charset="0"/>
              </a:rPr>
              <a:t>81</a:t>
            </a:r>
            <a:r>
              <a:rPr lang="en-US" sz="1200" dirty="0">
                <a:effectLst/>
                <a:latin typeface="Arial" panose="020B0604020202020204" pitchFamily="34" charset="0"/>
                <a:ea typeface="Calibri" panose="020F0502020204030204" pitchFamily="34" charset="0"/>
                <a:cs typeface="Arial" panose="020B0604020202020204" pitchFamily="34" charset="0"/>
              </a:rPr>
              <a:t>,000 waveforms associated to 802 of the nuclear explosions. Waveforms and parametric data can be easily accessed and downloaded. Table or map selection can be used. Event summaries for each test site are posted.</a:t>
            </a:r>
            <a:endParaRPr lang="en-US"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User access is now open. Request access via</a:t>
            </a:r>
          </a:p>
          <a:p>
            <a:endParaRPr lang="en-US" sz="1200" dirty="0">
              <a:latin typeface="Arial" panose="020B0604020202020204" pitchFamily="34" charset="0"/>
              <a:cs typeface="Arial" panose="020B0604020202020204" pitchFamily="34" charset="0"/>
            </a:endParaRPr>
          </a:p>
          <a:p>
            <a:pPr marR="0" lvl="0" algn="ctr">
              <a:spcBef>
                <a:spcPts val="0"/>
              </a:spcBef>
              <a:spcAft>
                <a:spcPts val="0"/>
              </a:spcAft>
            </a:pPr>
            <a:r>
              <a:rPr lang="en-US" sz="12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hlinkClick r:id="rId3"/>
              </a:rPr>
              <a:t>https://</a:t>
            </a:r>
            <a:r>
              <a:rPr lang="en-US" sz="12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hlinkClick r:id="rId3"/>
              </a:rPr>
              <a:t>www.wfne.info</a:t>
            </a:r>
            <a:r>
              <a:rPr lang="en-US" sz="12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hlinkClick r:id="rId3"/>
              </a:rPr>
              <a:t>/</a:t>
            </a:r>
            <a:endParaRPr lang="en-US" sz="12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395926" y="5882326"/>
            <a:ext cx="1951496" cy="369332"/>
          </a:xfrm>
          <a:prstGeom prst="rect">
            <a:avLst/>
          </a:prstGeom>
          <a:noFill/>
        </p:spPr>
        <p:txBody>
          <a:bodyPr wrap="none" rtlCol="0">
            <a:spAutoFit/>
          </a:bodyPr>
          <a:lstStyle/>
          <a:p>
            <a:r>
              <a:rPr lang="en-US" dirty="0">
                <a:solidFill>
                  <a:schemeClr val="bg1">
                    <a:lumMod val="95000"/>
                  </a:schemeClr>
                </a:solidFill>
              </a:rPr>
              <a:t>Cleared for release</a:t>
            </a:r>
          </a:p>
        </p:txBody>
      </p:sp>
    </p:spTree>
    <p:extLst>
      <p:ext uri="{BB962C8B-B14F-4D97-AF65-F5344CB8AC3E}">
        <p14:creationId xmlns:p14="http://schemas.microsoft.com/office/powerpoint/2010/main" val="2536716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mn-lt"/>
                <a:cs typeface="Arial" panose="020B0604020202020204" pitchFamily="34" charset="0"/>
              </a:rPr>
              <a:t>Conclusion - 2</a:t>
            </a:r>
            <a:endParaRPr lang="en-AT" sz="2000" dirty="0">
              <a:solidFill>
                <a:schemeClr val="bg1"/>
              </a:solidFill>
              <a:latin typeface="+mn-lt"/>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P2.5-238</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descr="Logo&#10;&#10;Description automatically generated">
            <a:extLst>
              <a:ext uri="{FF2B5EF4-FFF2-40B4-BE49-F238E27FC236}">
                <a16:creationId xmlns:a16="http://schemas.microsoft.com/office/drawing/2014/main" id="{C9B9E21C-4FFE-31AC-A9CD-26EEF95CAD05}"/>
              </a:ext>
            </a:extLst>
          </p:cNvPr>
          <p:cNvPicPr>
            <a:picLocks noChangeAspect="1"/>
          </p:cNvPicPr>
          <p:nvPr/>
        </p:nvPicPr>
        <p:blipFill>
          <a:blip r:embed="rId2"/>
          <a:stretch>
            <a:fillRect/>
          </a:stretch>
        </p:blipFill>
        <p:spPr>
          <a:xfrm>
            <a:off x="10258810" y="166895"/>
            <a:ext cx="1680429" cy="758162"/>
          </a:xfrm>
          <a:prstGeom prst="rect">
            <a:avLst/>
          </a:prstGeom>
        </p:spPr>
      </p:pic>
      <p:sp>
        <p:nvSpPr>
          <p:cNvPr id="7" name="TextBox 6">
            <a:extLst>
              <a:ext uri="{FF2B5EF4-FFF2-40B4-BE49-F238E27FC236}">
                <a16:creationId xmlns:a16="http://schemas.microsoft.com/office/drawing/2014/main" id="{9DEB6FBE-54A1-7152-C287-5D5D6EF666BE}"/>
              </a:ext>
            </a:extLst>
          </p:cNvPr>
          <p:cNvSpPr txBox="1"/>
          <p:nvPr/>
        </p:nvSpPr>
        <p:spPr>
          <a:xfrm>
            <a:off x="892732" y="1503776"/>
            <a:ext cx="8250183" cy="3262432"/>
          </a:xfrm>
          <a:prstGeom prst="rect">
            <a:avLst/>
          </a:prstGeom>
          <a:noFill/>
        </p:spPr>
        <p:txBody>
          <a:bodyPr wrap="square">
            <a:spAutoFit/>
          </a:bodyPr>
          <a:lstStyle/>
          <a:p>
            <a:pPr marL="457200" marR="0" lvl="0" indent="-457200">
              <a:spcBef>
                <a:spcPts val="0"/>
              </a:spcBef>
              <a:spcAft>
                <a:spcPts val="0"/>
              </a:spcAft>
              <a:buFont typeface="Arial" panose="020B0604020202020204" pitchFamily="34" charset="0"/>
              <a:buChar char="•"/>
            </a:pPr>
            <a:r>
              <a:rPr lang="en-US" sz="2800" dirty="0">
                <a:solidFill>
                  <a:srgbClr val="C00000"/>
                </a:solidFill>
                <a:effectLst/>
                <a:ea typeface="Times New Roman" panose="02020603050405020304" pitchFamily="18" charset="0"/>
                <a:cs typeface="Times New Roman" panose="02020603050405020304" pitchFamily="18" charset="0"/>
              </a:rPr>
              <a:t>User access is now open. </a:t>
            </a:r>
          </a:p>
          <a:p>
            <a:pPr marL="457200" marR="0" lvl="0" indent="-457200">
              <a:spcBef>
                <a:spcPts val="0"/>
              </a:spcBef>
              <a:spcAft>
                <a:spcPts val="0"/>
              </a:spcAft>
              <a:buFont typeface="Arial" panose="020B0604020202020204" pitchFamily="34" charset="0"/>
              <a:buChar char="•"/>
            </a:pPr>
            <a:r>
              <a:rPr lang="en-US" sz="2800" dirty="0">
                <a:effectLst/>
                <a:ea typeface="Times New Roman" panose="02020603050405020304" pitchFamily="18" charset="0"/>
                <a:cs typeface="Times New Roman" panose="02020603050405020304" pitchFamily="18" charset="0"/>
              </a:rPr>
              <a:t>Please request access via web page: </a:t>
            </a:r>
          </a:p>
          <a:p>
            <a:pPr marR="0" lvl="0">
              <a:spcBef>
                <a:spcPts val="0"/>
              </a:spcBef>
              <a:spcAft>
                <a:spcPts val="0"/>
              </a:spcAft>
            </a:pPr>
            <a:endParaRPr lang="en-US" sz="18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marR="0" lvl="0" algn="ctr">
              <a:spcBef>
                <a:spcPts val="0"/>
              </a:spcBef>
              <a:spcAft>
                <a:spcPts val="0"/>
              </a:spcAft>
            </a:pP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hlinkClick r:id="rId3"/>
              </a:rPr>
              <a:t>https://</a:t>
            </a:r>
            <a:r>
              <a:rPr lang="en-US"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hlinkClick r:id="rId3"/>
              </a:rPr>
              <a:t>www.wfne.info</a:t>
            </a:r>
            <a:r>
              <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hlinkClick r:id="rId3"/>
              </a:rPr>
              <a:t>/</a:t>
            </a:r>
            <a:endParaRPr lang="en-US"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marR="0" lvl="0" algn="ctr">
              <a:spcBef>
                <a:spcPts val="0"/>
              </a:spcBef>
              <a:spcAft>
                <a:spcPts val="0"/>
              </a:spcAft>
            </a:pPr>
            <a:endParaRPr lang="en-US" sz="2400" b="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2800" dirty="0">
                <a:effectLst/>
                <a:ea typeface="Times New Roman" panose="02020603050405020304" pitchFamily="18" charset="0"/>
                <a:cs typeface="Arial" panose="020B0604020202020204" pitchFamily="34" charset="0"/>
              </a:rPr>
              <a:t>Please provide feedback using email on web page.</a:t>
            </a:r>
          </a:p>
          <a:p>
            <a:pPr marL="342900" marR="0" lvl="0" indent="-342900">
              <a:spcBef>
                <a:spcPts val="0"/>
              </a:spcBef>
              <a:spcAft>
                <a:spcPts val="0"/>
              </a:spcAft>
              <a:buFont typeface="Arial" panose="020B0604020202020204" pitchFamily="34" charset="0"/>
              <a:buChar char="•"/>
            </a:pPr>
            <a:r>
              <a:rPr lang="en-US" sz="2800" dirty="0">
                <a:ea typeface="Times New Roman" panose="02020603050405020304" pitchFamily="18" charset="0"/>
                <a:cs typeface="Arial" panose="020B0604020202020204" pitchFamily="34" charset="0"/>
              </a:rPr>
              <a:t>Please contact us to contribute with data from your institutions/stations/national networks.</a:t>
            </a:r>
            <a:endParaRPr lang="en-US" sz="2800" dirty="0">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90630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mn-lt"/>
                <a:cs typeface="Arial" panose="020B0604020202020204" pitchFamily="34" charset="0"/>
              </a:rPr>
              <a:t>Introduction - 1 </a:t>
            </a:r>
            <a:endParaRPr lang="en-AT" sz="2000" dirty="0">
              <a:solidFill>
                <a:schemeClr val="bg1"/>
              </a:solidFill>
              <a:latin typeface="+mn-lt"/>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P2.5-238</a:t>
            </a:r>
            <a:endParaRPr lang="en-AT"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5" name="Picture 4" descr="Logo&#10;&#10;Description automatically generated">
            <a:extLst>
              <a:ext uri="{FF2B5EF4-FFF2-40B4-BE49-F238E27FC236}">
                <a16:creationId xmlns:a16="http://schemas.microsoft.com/office/drawing/2014/main" id="{FD47A02C-8857-F69E-0816-556210C67AFC}"/>
              </a:ext>
            </a:extLst>
          </p:cNvPr>
          <p:cNvPicPr>
            <a:picLocks noChangeAspect="1"/>
          </p:cNvPicPr>
          <p:nvPr/>
        </p:nvPicPr>
        <p:blipFill>
          <a:blip r:embed="rId2"/>
          <a:stretch>
            <a:fillRect/>
          </a:stretch>
        </p:blipFill>
        <p:spPr>
          <a:xfrm>
            <a:off x="10258810" y="166895"/>
            <a:ext cx="1680429" cy="758162"/>
          </a:xfrm>
          <a:prstGeom prst="rect">
            <a:avLst/>
          </a:prstGeom>
        </p:spPr>
      </p:pic>
      <p:sp>
        <p:nvSpPr>
          <p:cNvPr id="9" name="Title 1">
            <a:extLst>
              <a:ext uri="{FF2B5EF4-FFF2-40B4-BE49-F238E27FC236}">
                <a16:creationId xmlns:a16="http://schemas.microsoft.com/office/drawing/2014/main" id="{A3FD0A97-4DFD-0374-4972-16724401405B}"/>
              </a:ext>
            </a:extLst>
          </p:cNvPr>
          <p:cNvSpPr txBox="1">
            <a:spLocks/>
          </p:cNvSpPr>
          <p:nvPr/>
        </p:nvSpPr>
        <p:spPr>
          <a:xfrm flipV="1">
            <a:off x="838200" y="1082041"/>
            <a:ext cx="10515600" cy="4571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 </a:t>
            </a:r>
            <a:endParaRPr lang="en-AT" dirty="0"/>
          </a:p>
        </p:txBody>
      </p:sp>
      <p:sp>
        <p:nvSpPr>
          <p:cNvPr id="10" name="Content Placeholder 2">
            <a:extLst>
              <a:ext uri="{FF2B5EF4-FFF2-40B4-BE49-F238E27FC236}">
                <a16:creationId xmlns:a16="http://schemas.microsoft.com/office/drawing/2014/main" id="{04983AE7-5BBC-3C24-C470-0A2F8749CD2D}"/>
              </a:ext>
            </a:extLst>
          </p:cNvPr>
          <p:cNvSpPr txBox="1">
            <a:spLocks/>
          </p:cNvSpPr>
          <p:nvPr/>
        </p:nvSpPr>
        <p:spPr>
          <a:xfrm>
            <a:off x="250557" y="1348273"/>
            <a:ext cx="10515600" cy="484614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indent="-342900" algn="l">
              <a:lnSpc>
                <a:spcPct val="107000"/>
              </a:lnSpc>
              <a:spcBef>
                <a:spcPts val="0"/>
              </a:spcBef>
              <a:spcAft>
                <a:spcPts val="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WFNE repository was developed and is maintained by Leidos under DTRA sponsorship:</a:t>
            </a:r>
          </a:p>
          <a:p>
            <a:pPr marL="800100" lvl="1" indent="-342900" algn="l">
              <a:lnSpc>
                <a:spcPct val="107000"/>
              </a:lnSpc>
              <a:spcBef>
                <a:spcPts val="0"/>
              </a:spcBef>
              <a:buFont typeface="Arial" panose="020B0604020202020204" pitchFamily="34" charset="0"/>
              <a:buChar char="•"/>
            </a:pPr>
            <a:r>
              <a:rPr lang="en-US" dirty="0">
                <a:ea typeface="Calibri" panose="020F0502020204030204" pitchFamily="34" charset="0"/>
                <a:cs typeface="Times New Roman" panose="02020603050405020304" pitchFamily="18" charset="0"/>
              </a:rPr>
              <a:t>B</a:t>
            </a:r>
            <a:r>
              <a:rPr lang="en-US" dirty="0">
                <a:effectLst/>
                <a:ea typeface="Calibri" panose="020F0502020204030204" pitchFamily="34" charset="0"/>
                <a:cs typeface="Times New Roman" panose="02020603050405020304" pitchFamily="18" charset="0"/>
              </a:rPr>
              <a:t>uilt as a trusted data set, starting from the previous data repository “Nuclear Explosion Database (NEDB)” that was accessed in the past by numerous users in the US and international nuclear explosion community.</a:t>
            </a:r>
          </a:p>
          <a:p>
            <a:pPr marL="800100" lvl="1" indent="-342900" algn="l">
              <a:lnSpc>
                <a:spcPct val="107000"/>
              </a:lnSpc>
              <a:spcBef>
                <a:spcPts val="0"/>
              </a:spcBef>
              <a:buFont typeface="Arial" panose="020B0604020202020204" pitchFamily="34" charset="0"/>
              <a:buChar char="•"/>
            </a:pPr>
            <a:r>
              <a:rPr lang="en-US" dirty="0">
                <a:ea typeface="Calibri" panose="020F0502020204030204" pitchFamily="34" charset="0"/>
                <a:cs typeface="Times New Roman" panose="02020603050405020304" pitchFamily="18" charset="0"/>
              </a:rPr>
              <a:t>I</a:t>
            </a:r>
            <a:r>
              <a:rPr lang="en-US" dirty="0">
                <a:effectLst/>
                <a:ea typeface="Calibri" panose="020F0502020204030204" pitchFamily="34" charset="0"/>
                <a:cs typeface="Times New Roman" panose="02020603050405020304" pitchFamily="18" charset="0"/>
              </a:rPr>
              <a:t>ncludes detailed information (origin, bulletin, other geophysical data) on all the </a:t>
            </a:r>
            <a:r>
              <a:rPr lang="en-US" dirty="0">
                <a:solidFill>
                  <a:srgbClr val="C00000"/>
                </a:solidFill>
                <a:effectLst/>
                <a:ea typeface="Calibri" panose="020F0502020204030204" pitchFamily="34" charset="0"/>
                <a:cs typeface="Times New Roman" panose="02020603050405020304" pitchFamily="18" charset="0"/>
              </a:rPr>
              <a:t>2,157 atmospheric, underground and underwater nuclear explosions </a:t>
            </a:r>
            <a:r>
              <a:rPr lang="en-US" dirty="0">
                <a:effectLst/>
                <a:ea typeface="Calibri" panose="020F0502020204030204" pitchFamily="34" charset="0"/>
                <a:cs typeface="Times New Roman" panose="02020603050405020304" pitchFamily="18" charset="0"/>
              </a:rPr>
              <a:t>detonated in the world during 1945 and 2017</a:t>
            </a:r>
            <a:r>
              <a:rPr lang="en-US" dirty="0">
                <a:solidFill>
                  <a:srgbClr val="333333"/>
                </a:solidFill>
                <a:effectLst/>
                <a:ea typeface="Times New Roman" panose="02020603050405020304" pitchFamily="18" charset="0"/>
                <a:cs typeface="Times New Roman" panose="02020603050405020304" pitchFamily="18" charset="0"/>
              </a:rPr>
              <a:t>.</a:t>
            </a:r>
            <a:r>
              <a:rPr lang="en-US" dirty="0">
                <a:effectLst/>
                <a:ea typeface="Calibri" panose="020F0502020204030204" pitchFamily="34" charset="0"/>
                <a:cs typeface="Times New Roman" panose="02020603050405020304" pitchFamily="18" charset="0"/>
              </a:rPr>
              <a:t> </a:t>
            </a:r>
          </a:p>
          <a:p>
            <a:pPr marL="800100" lvl="1" indent="-342900" algn="l">
              <a:lnSpc>
                <a:spcPct val="107000"/>
              </a:lnSpc>
              <a:spcBef>
                <a:spcPts val="0"/>
              </a:spcBef>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Over </a:t>
            </a:r>
            <a:r>
              <a:rPr lang="en-US" dirty="0">
                <a:solidFill>
                  <a:srgbClr val="C00000"/>
                </a:solidFill>
                <a:ea typeface="Calibri" panose="020F0502020204030204" pitchFamily="34" charset="0"/>
                <a:cs typeface="Times New Roman" panose="02020603050405020304" pitchFamily="18" charset="0"/>
              </a:rPr>
              <a:t>81</a:t>
            </a:r>
            <a:r>
              <a:rPr lang="en-US" dirty="0">
                <a:solidFill>
                  <a:srgbClr val="C00000"/>
                </a:solidFill>
                <a:effectLst/>
                <a:ea typeface="Calibri" panose="020F0502020204030204" pitchFamily="34" charset="0"/>
                <a:cs typeface="Times New Roman" panose="02020603050405020304" pitchFamily="18" charset="0"/>
              </a:rPr>
              <a:t>,000 waveforms </a:t>
            </a:r>
            <a:r>
              <a:rPr lang="en-US" dirty="0">
                <a:effectLst/>
                <a:ea typeface="Calibri" panose="020F0502020204030204" pitchFamily="34" charset="0"/>
                <a:cs typeface="Times New Roman" panose="02020603050405020304" pitchFamily="18" charset="0"/>
              </a:rPr>
              <a:t>associated to </a:t>
            </a:r>
            <a:r>
              <a:rPr lang="en-US" dirty="0">
                <a:solidFill>
                  <a:srgbClr val="C00000"/>
                </a:solidFill>
                <a:effectLst/>
                <a:ea typeface="Calibri" panose="020F0502020204030204" pitchFamily="34" charset="0"/>
                <a:cs typeface="Times New Roman" panose="02020603050405020304" pitchFamily="18" charset="0"/>
              </a:rPr>
              <a:t>802 of the nuclear explosions</a:t>
            </a:r>
            <a:r>
              <a:rPr lang="en-US" dirty="0">
                <a:solidFill>
                  <a:srgbClr val="C00000"/>
                </a:solidFill>
                <a:effectLst/>
                <a:ea typeface="Times New Roman" panose="02020603050405020304" pitchFamily="18" charset="0"/>
                <a:cs typeface="Times New Roman" panose="02020603050405020304" pitchFamily="18" charset="0"/>
              </a:rPr>
              <a:t> </a:t>
            </a:r>
            <a:r>
              <a:rPr lang="en-US" dirty="0">
                <a:solidFill>
                  <a:srgbClr val="333333"/>
                </a:solidFill>
                <a:effectLst/>
                <a:ea typeface="Times New Roman" panose="02020603050405020304" pitchFamily="18" charset="0"/>
                <a:cs typeface="Times New Roman" panose="02020603050405020304" pitchFamily="18" charset="0"/>
              </a:rPr>
              <a:t>ranging from digitized analog recordings for the oldest explosions to recent IMS data</a:t>
            </a:r>
            <a:r>
              <a:rPr lang="en-US" dirty="0">
                <a:effectLst/>
                <a:ea typeface="Calibri" panose="020F0502020204030204" pitchFamily="34" charset="0"/>
                <a:cs typeface="Times New Roman" panose="02020603050405020304" pitchFamily="18" charset="0"/>
              </a:rPr>
              <a:t> are included in WFNE, and their station/instrument information, as collected from many sources. </a:t>
            </a:r>
          </a:p>
          <a:p>
            <a:pPr marL="342900" indent="-342900" algn="l">
              <a:lnSpc>
                <a:spcPct val="107000"/>
              </a:lnSpc>
              <a:spcBef>
                <a:spcPts val="0"/>
              </a:spcBef>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The </a:t>
            </a:r>
            <a:r>
              <a:rPr lang="en-US" dirty="0">
                <a:solidFill>
                  <a:srgbClr val="C00000"/>
                </a:solidFill>
                <a:effectLst/>
                <a:ea typeface="Calibri" panose="020F0502020204030204" pitchFamily="34" charset="0"/>
                <a:cs typeface="Times New Roman" panose="02020603050405020304" pitchFamily="18" charset="0"/>
              </a:rPr>
              <a:t>web-based access </a:t>
            </a:r>
            <a:r>
              <a:rPr lang="en-US" dirty="0">
                <a:effectLst/>
                <a:ea typeface="Calibri" panose="020F0502020204030204" pitchFamily="34" charset="0"/>
                <a:cs typeface="Times New Roman" panose="02020603050405020304" pitchFamily="18" charset="0"/>
              </a:rPr>
              <a:t>and the presentation were updated and modernized and rendered ready for active user access. </a:t>
            </a:r>
          </a:p>
        </p:txBody>
      </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mn-lt"/>
                <a:cs typeface="Arial" panose="020B0604020202020204" pitchFamily="34" charset="0"/>
              </a:rPr>
              <a:t>Introduction - 2</a:t>
            </a:r>
            <a:endParaRPr lang="en-AT" sz="2000" dirty="0">
              <a:solidFill>
                <a:schemeClr val="bg1"/>
              </a:solidFill>
              <a:latin typeface="+mn-lt"/>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P2.5-238</a:t>
            </a:r>
            <a:endParaRPr lang="en-AT"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5" name="Picture 4" descr="Logo&#10;&#10;Description automatically generated">
            <a:extLst>
              <a:ext uri="{FF2B5EF4-FFF2-40B4-BE49-F238E27FC236}">
                <a16:creationId xmlns:a16="http://schemas.microsoft.com/office/drawing/2014/main" id="{FD47A02C-8857-F69E-0816-556210C67AFC}"/>
              </a:ext>
            </a:extLst>
          </p:cNvPr>
          <p:cNvPicPr>
            <a:picLocks noChangeAspect="1"/>
          </p:cNvPicPr>
          <p:nvPr/>
        </p:nvPicPr>
        <p:blipFill>
          <a:blip r:embed="rId3"/>
          <a:stretch>
            <a:fillRect/>
          </a:stretch>
        </p:blipFill>
        <p:spPr>
          <a:xfrm>
            <a:off x="10258810" y="166895"/>
            <a:ext cx="1680429" cy="758162"/>
          </a:xfrm>
          <a:prstGeom prst="rect">
            <a:avLst/>
          </a:prstGeom>
        </p:spPr>
      </p:pic>
      <p:sp>
        <p:nvSpPr>
          <p:cNvPr id="6" name="TextBox 5">
            <a:extLst>
              <a:ext uri="{FF2B5EF4-FFF2-40B4-BE49-F238E27FC236}">
                <a16:creationId xmlns:a16="http://schemas.microsoft.com/office/drawing/2014/main" id="{DF5EFD56-2D14-84F3-6B2C-0F70DF85FD3F}"/>
              </a:ext>
            </a:extLst>
          </p:cNvPr>
          <p:cNvSpPr txBox="1"/>
          <p:nvPr/>
        </p:nvSpPr>
        <p:spPr>
          <a:xfrm>
            <a:off x="836571" y="1251202"/>
            <a:ext cx="9422239" cy="5710474"/>
          </a:xfrm>
          <a:prstGeom prst="rect">
            <a:avLst/>
          </a:prstGeom>
          <a:noFill/>
        </p:spPr>
        <p:txBody>
          <a:bodyPr wrap="square">
            <a:spAutoFit/>
          </a:bodyPr>
          <a:lstStyle/>
          <a:p>
            <a:pPr marL="342900" indent="-342900">
              <a:lnSpc>
                <a:spcPct val="107000"/>
              </a:lnSpc>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Users can search, visualize and download data of interest for their own research.</a:t>
            </a:r>
          </a:p>
          <a:p>
            <a:pPr marL="342900" indent="-342900">
              <a:lnSpc>
                <a:spcPct val="107000"/>
              </a:lnSpc>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Data continues to be collected from newly identified sources. Recent efforts on rescue of pre-digital seismic data via scanning and digitization provide interesting data to be added to WFNE, after completeness and quality checks. WFNE is now </a:t>
            </a:r>
            <a:r>
              <a:rPr lang="en-US" sz="2400" dirty="0">
                <a:solidFill>
                  <a:srgbClr val="333333"/>
                </a:solidFill>
                <a:effectLst/>
                <a:ea typeface="Times New Roman" panose="02020603050405020304" pitchFamily="18" charset="0"/>
                <a:cs typeface="Times New Roman" panose="02020603050405020304" pitchFamily="18" charset="0"/>
              </a:rPr>
              <a:t>open for the research community’s access to source parameter data and associated waveforms from worldwide nuclear explosions, at:</a:t>
            </a:r>
          </a:p>
          <a:p>
            <a:pPr marL="0" marR="0" algn="ctr">
              <a:lnSpc>
                <a:spcPct val="107000"/>
              </a:lnSpc>
              <a:spcBef>
                <a:spcPts val="0"/>
              </a:spcBef>
              <a:spcAft>
                <a:spcPts val="0"/>
              </a:spcAft>
            </a:pPr>
            <a:r>
              <a:rPr lang="en-US" sz="2400" b="1" dirty="0">
                <a:solidFill>
                  <a:srgbClr val="0070C0"/>
                </a:solidFill>
                <a:effectLst/>
                <a:ea typeface="Times New Roman" panose="02020603050405020304" pitchFamily="18" charset="0"/>
                <a:cs typeface="Arial" panose="020B0604020202020204" pitchFamily="34" charset="0"/>
                <a:hlinkClick r:id="rId4"/>
              </a:rPr>
              <a:t>https://</a:t>
            </a:r>
            <a:r>
              <a:rPr lang="en-US" sz="2400" b="1" dirty="0" err="1">
                <a:solidFill>
                  <a:srgbClr val="0070C0"/>
                </a:solidFill>
                <a:effectLst/>
                <a:ea typeface="Times New Roman" panose="02020603050405020304" pitchFamily="18" charset="0"/>
                <a:cs typeface="Arial" panose="020B0604020202020204" pitchFamily="34" charset="0"/>
                <a:hlinkClick r:id="rId4"/>
              </a:rPr>
              <a:t>www.wfne.info</a:t>
            </a:r>
            <a:r>
              <a:rPr lang="en-US" sz="2400" b="1" dirty="0">
                <a:solidFill>
                  <a:srgbClr val="0070C0"/>
                </a:solidFill>
                <a:effectLst/>
                <a:ea typeface="Times New Roman" panose="02020603050405020304" pitchFamily="18" charset="0"/>
                <a:cs typeface="Arial" panose="020B0604020202020204" pitchFamily="34" charset="0"/>
                <a:hlinkClick r:id="rId4"/>
              </a:rPr>
              <a:t>/</a:t>
            </a:r>
            <a:endParaRPr lang="en-US" sz="2400" b="1" dirty="0">
              <a:solidFill>
                <a:srgbClr val="0070C0"/>
              </a:solidFill>
              <a:effectLst/>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endParaRPr lang="en-US" sz="2400" b="1" dirty="0">
              <a:solidFill>
                <a:srgbClr val="0070C0"/>
              </a:solidFill>
              <a:cs typeface="Arial" panose="020B0604020202020204" pitchFamily="34" charset="0"/>
            </a:endParaRPr>
          </a:p>
          <a:p>
            <a:pPr marL="0" marR="0" algn="ctr">
              <a:lnSpc>
                <a:spcPct val="107000"/>
              </a:lnSpc>
              <a:spcBef>
                <a:spcPts val="0"/>
              </a:spcBef>
              <a:spcAft>
                <a:spcPts val="0"/>
              </a:spcAft>
            </a:pPr>
            <a:endParaRPr lang="en-US" sz="2400" b="1" dirty="0">
              <a:solidFill>
                <a:srgbClr val="0070C0"/>
              </a:solidFill>
              <a:cs typeface="Arial" panose="020B0604020202020204" pitchFamily="34" charset="0"/>
            </a:endParaRPr>
          </a:p>
          <a:p>
            <a:pPr marL="0" marR="0" algn="ctr">
              <a:lnSpc>
                <a:spcPct val="107000"/>
              </a:lnSpc>
              <a:spcBef>
                <a:spcPts val="0"/>
              </a:spcBef>
              <a:spcAft>
                <a:spcPts val="0"/>
              </a:spcAft>
            </a:pPr>
            <a:endParaRPr lang="en-US" sz="2400" b="1" dirty="0">
              <a:solidFill>
                <a:srgbClr val="0070C0"/>
              </a:solidFill>
              <a:cs typeface="Arial" panose="020B0604020202020204" pitchFamily="34" charset="0"/>
            </a:endParaRPr>
          </a:p>
          <a:p>
            <a:pPr>
              <a:lnSpc>
                <a:spcPct val="107000"/>
              </a:lnSpc>
            </a:pPr>
            <a:r>
              <a:rPr lang="en-US" sz="1200" i="1" dirty="0">
                <a:cs typeface="Arial" panose="020B0604020202020204" pitchFamily="34" charset="0"/>
              </a:rPr>
              <a:t>Approved for public release (23-LEIDOS-0413-26279); distribution is unlimited. </a:t>
            </a:r>
          </a:p>
          <a:p>
            <a:pPr>
              <a:lnSpc>
                <a:spcPct val="107000"/>
              </a:lnSpc>
            </a:pPr>
            <a:r>
              <a:rPr lang="en-US" sz="1200" i="1" dirty="0">
                <a:cs typeface="Arial" panose="020B0604020202020204" pitchFamily="34" charset="0"/>
              </a:rPr>
              <a:t>The financial support for this effort was provided by the U.S. Department of Defense/Defense Threat Reduction Agency/Nuclear Arms Control Technology Program. </a:t>
            </a:r>
            <a:r>
              <a:rPr lang="en-US" sz="1200" b="1" i="1" dirty="0">
                <a:cs typeface="Arial" panose="020B0604020202020204" pitchFamily="34" charset="0"/>
              </a:rPr>
              <a:t>Cleared for Release</a:t>
            </a:r>
            <a:r>
              <a:rPr lang="en-US" sz="1200" i="1" dirty="0">
                <a:cs typeface="Arial" panose="020B0604020202020204" pitchFamily="34" charset="0"/>
              </a:rPr>
              <a:t>.</a:t>
            </a:r>
            <a:endParaRPr lang="en-US" sz="1200" i="1" dirty="0"/>
          </a:p>
          <a:p>
            <a:pPr marL="0" marR="0" algn="ctr">
              <a:lnSpc>
                <a:spcPct val="107000"/>
              </a:lnSpc>
              <a:spcBef>
                <a:spcPts val="0"/>
              </a:spcBef>
              <a:spcAft>
                <a:spcPts val="0"/>
              </a:spcAft>
            </a:pPr>
            <a:endParaRPr lang="en-GB" dirty="0"/>
          </a:p>
        </p:txBody>
      </p:sp>
    </p:spTree>
    <p:extLst>
      <p:ext uri="{BB962C8B-B14F-4D97-AF65-F5344CB8AC3E}">
        <p14:creationId xmlns:p14="http://schemas.microsoft.com/office/powerpoint/2010/main" val="3034760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1FE6EE85-409A-49D0-BEC8-1A830E49655F}"/>
              </a:ext>
            </a:extLst>
          </p:cNvPr>
          <p:cNvPicPr>
            <a:picLocks noChangeAspect="1"/>
          </p:cNvPicPr>
          <p:nvPr/>
        </p:nvPicPr>
        <p:blipFill>
          <a:blip r:embed="rId2"/>
          <a:stretch>
            <a:fillRect/>
          </a:stretch>
        </p:blipFill>
        <p:spPr>
          <a:xfrm>
            <a:off x="10258810" y="166895"/>
            <a:ext cx="1680429" cy="758162"/>
          </a:xfrm>
          <a:prstGeom prst="rect">
            <a:avLst/>
          </a:prstGeom>
        </p:spPr>
      </p:pic>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mn-lt"/>
                <a:cs typeface="Arial" panose="020B0604020202020204" pitchFamily="34" charset="0"/>
              </a:rPr>
              <a:t>Objectives </a:t>
            </a:r>
            <a:endParaRPr lang="en-AT" sz="2000" dirty="0">
              <a:solidFill>
                <a:schemeClr val="bg1"/>
              </a:solidFill>
              <a:latin typeface="+mn-lt"/>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P2.5-238</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9" name="Content Placeholder 4">
            <a:extLst>
              <a:ext uri="{FF2B5EF4-FFF2-40B4-BE49-F238E27FC236}">
                <a16:creationId xmlns:a16="http://schemas.microsoft.com/office/drawing/2014/main" id="{6FCE4603-115C-5E79-42EA-689DDD7B3B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34640" y="7632634"/>
            <a:ext cx="3684329" cy="2026381"/>
          </a:xfrm>
          <a:prstGeom prst="rect">
            <a:avLst/>
          </a:prstGeom>
        </p:spPr>
      </p:pic>
      <p:sp>
        <p:nvSpPr>
          <p:cNvPr id="13" name="TextBox 12">
            <a:extLst>
              <a:ext uri="{FF2B5EF4-FFF2-40B4-BE49-F238E27FC236}">
                <a16:creationId xmlns:a16="http://schemas.microsoft.com/office/drawing/2014/main" id="{D9AA45D6-93C7-FEE8-35D3-154899094940}"/>
              </a:ext>
            </a:extLst>
          </p:cNvPr>
          <p:cNvSpPr txBox="1"/>
          <p:nvPr/>
        </p:nvSpPr>
        <p:spPr>
          <a:xfrm>
            <a:off x="190933" y="1388567"/>
            <a:ext cx="6451495" cy="2123658"/>
          </a:xfrm>
          <a:prstGeom prst="rect">
            <a:avLst/>
          </a:prstGeom>
          <a:noFill/>
        </p:spPr>
        <p:txBody>
          <a:bodyPr wrap="square" rtlCol="0">
            <a:spAutoFit/>
          </a:bodyPr>
          <a:lstStyle/>
          <a:p>
            <a:pPr marL="342900" indent="-342900">
              <a:buFont typeface="Arial" panose="020B0604020202020204" pitchFamily="34" charset="0"/>
              <a:buChar char="•"/>
            </a:pPr>
            <a:r>
              <a:rPr lang="en-US" sz="2400" dirty="0">
                <a:cs typeface="Times New Roman" panose="02020603050405020304" pitchFamily="18" charset="0"/>
              </a:rPr>
              <a:t>Collect </a:t>
            </a:r>
            <a:r>
              <a:rPr lang="en-US" sz="2400" b="1" dirty="0">
                <a:cs typeface="Times New Roman" panose="02020603050405020304" pitchFamily="18" charset="0"/>
              </a:rPr>
              <a:t>waveforms and metadata </a:t>
            </a:r>
            <a:r>
              <a:rPr lang="en-US" sz="2400" dirty="0">
                <a:cs typeface="Times New Roman" panose="02020603050405020304" pitchFamily="18" charset="0"/>
              </a:rPr>
              <a:t>for the </a:t>
            </a:r>
            <a:r>
              <a:rPr lang="en-US" sz="2400" b="1" dirty="0">
                <a:cs typeface="Times New Roman" panose="02020603050405020304" pitchFamily="18" charset="0"/>
              </a:rPr>
              <a:t>2157</a:t>
            </a:r>
            <a:r>
              <a:rPr lang="en-US" sz="2400" dirty="0">
                <a:cs typeface="Times New Roman" panose="02020603050405020304" pitchFamily="18" charset="0"/>
              </a:rPr>
              <a:t> nuclear explosions detonated during 1945 – 2017: </a:t>
            </a:r>
          </a:p>
          <a:p>
            <a:pPr marL="800100" lvl="1" indent="-342900">
              <a:buFont typeface="Arial" panose="020B0604020202020204" pitchFamily="34" charset="0"/>
              <a:buChar char="•"/>
            </a:pPr>
            <a:r>
              <a:rPr lang="en-US" sz="2000" dirty="0">
                <a:solidFill>
                  <a:srgbClr val="C00000"/>
                </a:solidFill>
                <a:cs typeface="Times New Roman" panose="02020603050405020304" pitchFamily="18" charset="0"/>
              </a:rPr>
              <a:t>1631 underground, </a:t>
            </a:r>
            <a:r>
              <a:rPr lang="en-US" sz="2000" dirty="0">
                <a:solidFill>
                  <a:srgbClr val="0070C0"/>
                </a:solidFill>
                <a:cs typeface="Times New Roman" panose="02020603050405020304" pitchFamily="18" charset="0"/>
              </a:rPr>
              <a:t>518 atmospheric, </a:t>
            </a:r>
            <a:r>
              <a:rPr lang="en-US" sz="2000" dirty="0">
                <a:solidFill>
                  <a:srgbClr val="00B050"/>
                </a:solidFill>
                <a:cs typeface="Times New Roman" panose="02020603050405020304" pitchFamily="18" charset="0"/>
              </a:rPr>
              <a:t>8 underwater</a:t>
            </a:r>
            <a:r>
              <a:rPr lang="en-US" sz="2000" dirty="0">
                <a:cs typeface="Times New Roman" panose="02020603050405020304" pitchFamily="18" charset="0"/>
              </a:rPr>
              <a:t> </a:t>
            </a:r>
          </a:p>
          <a:p>
            <a:pPr marL="800100" lvl="1" indent="-342900">
              <a:buFont typeface="Arial" panose="020B0604020202020204" pitchFamily="34" charset="0"/>
              <a:buChar char="•"/>
            </a:pPr>
            <a:r>
              <a:rPr lang="en-US" sz="2000" dirty="0">
                <a:cs typeface="Times New Roman" panose="02020603050405020304" pitchFamily="18" charset="0"/>
              </a:rPr>
              <a:t>18 regions and 45 sub-regions defined based on the geographical and geological setting of the explosions</a:t>
            </a:r>
          </a:p>
        </p:txBody>
      </p:sp>
      <p:pic>
        <p:nvPicPr>
          <p:cNvPr id="14" name="Content Placeholder 4">
            <a:extLst>
              <a:ext uri="{FF2B5EF4-FFF2-40B4-BE49-F238E27FC236}">
                <a16:creationId xmlns:a16="http://schemas.microsoft.com/office/drawing/2014/main" id="{CE7A68CC-0D12-53E3-D77A-AF3AE33BFA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8758" y="1319488"/>
            <a:ext cx="3861196" cy="2123658"/>
          </a:xfrm>
          <a:prstGeom prst="rect">
            <a:avLst/>
          </a:prstGeom>
        </p:spPr>
      </p:pic>
      <p:sp>
        <p:nvSpPr>
          <p:cNvPr id="15" name="TextBox 14">
            <a:extLst>
              <a:ext uri="{FF2B5EF4-FFF2-40B4-BE49-F238E27FC236}">
                <a16:creationId xmlns:a16="http://schemas.microsoft.com/office/drawing/2014/main" id="{2B02038A-A751-9077-A95D-B645073602C7}"/>
              </a:ext>
            </a:extLst>
          </p:cNvPr>
          <p:cNvSpPr txBox="1"/>
          <p:nvPr/>
        </p:nvSpPr>
        <p:spPr>
          <a:xfrm>
            <a:off x="189281" y="3535691"/>
            <a:ext cx="6606575"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cs typeface="Times New Roman" panose="02020603050405020304" pitchFamily="18" charset="0"/>
              </a:rPr>
              <a:t>Collect </a:t>
            </a:r>
            <a:r>
              <a:rPr lang="en-US" sz="2400" b="1" dirty="0">
                <a:cs typeface="Times New Roman" panose="02020603050405020304" pitchFamily="18" charset="0"/>
              </a:rPr>
              <a:t>source data </a:t>
            </a:r>
            <a:r>
              <a:rPr lang="en-US" sz="2400" dirty="0">
                <a:cs typeface="Times New Roman" panose="02020603050405020304" pitchFamily="18" charset="0"/>
              </a:rPr>
              <a:t>for all tests:</a:t>
            </a:r>
          </a:p>
          <a:p>
            <a:pPr marL="800100" lvl="1" indent="-342900">
              <a:buFont typeface="Arial" panose="020B0604020202020204" pitchFamily="34" charset="0"/>
              <a:buChar char="•"/>
            </a:pPr>
            <a:r>
              <a:rPr lang="en-US" sz="2000" dirty="0">
                <a:solidFill>
                  <a:srgbClr val="C00000"/>
                </a:solidFill>
                <a:cs typeface="Times New Roman" panose="02020603050405020304" pitchFamily="18" charset="0"/>
              </a:rPr>
              <a:t>7021 distinct origins </a:t>
            </a:r>
            <a:r>
              <a:rPr lang="en-US" sz="2000" dirty="0">
                <a:cs typeface="Times New Roman" panose="02020603050405020304" pitchFamily="18" charset="0"/>
              </a:rPr>
              <a:t>for the 2157 nuclear explosions;    a preferred origin for each test</a:t>
            </a:r>
          </a:p>
          <a:p>
            <a:pPr marL="800100" lvl="1" indent="-342900">
              <a:buFont typeface="Arial" panose="020B0604020202020204" pitchFamily="34" charset="0"/>
              <a:buChar char="•"/>
            </a:pPr>
            <a:r>
              <a:rPr lang="en-US" sz="2000" dirty="0">
                <a:solidFill>
                  <a:srgbClr val="C00000"/>
                </a:solidFill>
                <a:cs typeface="Times New Roman" panose="02020603050405020304" pitchFamily="18" charset="0"/>
              </a:rPr>
              <a:t>1524 GT </a:t>
            </a:r>
            <a:r>
              <a:rPr lang="en-US" sz="2000" dirty="0">
                <a:cs typeface="Times New Roman" panose="02020603050405020304" pitchFamily="18" charset="0"/>
              </a:rPr>
              <a:t>0-10</a:t>
            </a:r>
            <a:r>
              <a:rPr lang="en-US" sz="2000" dirty="0">
                <a:solidFill>
                  <a:srgbClr val="C00000"/>
                </a:solidFill>
                <a:cs typeface="Times New Roman" panose="02020603050405020304" pitchFamily="18" charset="0"/>
              </a:rPr>
              <a:t> </a:t>
            </a:r>
            <a:r>
              <a:rPr lang="en-US" sz="2000" dirty="0">
                <a:cs typeface="Times New Roman" panose="02020603050405020304" pitchFamily="18" charset="0"/>
              </a:rPr>
              <a:t>locations</a:t>
            </a:r>
          </a:p>
          <a:p>
            <a:pPr marL="800100" lvl="1" indent="-342900">
              <a:buFont typeface="Arial" panose="020B0604020202020204" pitchFamily="34" charset="0"/>
              <a:buChar char="•"/>
            </a:pPr>
            <a:r>
              <a:rPr lang="en-US" sz="2000" dirty="0">
                <a:solidFill>
                  <a:srgbClr val="C00000"/>
                </a:solidFill>
                <a:cs typeface="Times New Roman" panose="02020603050405020304" pitchFamily="18" charset="0"/>
              </a:rPr>
              <a:t>mb for 925 </a:t>
            </a:r>
            <a:r>
              <a:rPr lang="en-US" sz="2000" dirty="0">
                <a:cs typeface="Times New Roman" panose="02020603050405020304" pitchFamily="18" charset="0"/>
              </a:rPr>
              <a:t>tests</a:t>
            </a:r>
            <a:endParaRPr lang="en-US" sz="2000" dirty="0">
              <a:solidFill>
                <a:srgbClr val="C00000"/>
              </a:solidFill>
              <a:cs typeface="Times New Roman" panose="02020603050405020304" pitchFamily="18" charset="0"/>
            </a:endParaRPr>
          </a:p>
          <a:p>
            <a:pPr marL="800100" lvl="1" indent="-342900">
              <a:buFont typeface="Arial" panose="020B0604020202020204" pitchFamily="34" charset="0"/>
              <a:buChar char="•"/>
            </a:pPr>
            <a:r>
              <a:rPr lang="en-US" sz="2000" dirty="0" err="1">
                <a:solidFill>
                  <a:srgbClr val="C00000"/>
                </a:solidFill>
                <a:cs typeface="Times New Roman" panose="02020603050405020304" pitchFamily="18" charset="0"/>
              </a:rPr>
              <a:t>Ms</a:t>
            </a:r>
            <a:r>
              <a:rPr lang="en-US" sz="2000" dirty="0">
                <a:solidFill>
                  <a:srgbClr val="C00000"/>
                </a:solidFill>
                <a:cs typeface="Times New Roman" panose="02020603050405020304" pitchFamily="18" charset="0"/>
              </a:rPr>
              <a:t> magnitude for 230 </a:t>
            </a:r>
            <a:r>
              <a:rPr lang="en-US" sz="2000" dirty="0">
                <a:cs typeface="Times New Roman" panose="02020603050405020304" pitchFamily="18" charset="0"/>
              </a:rPr>
              <a:t>tests </a:t>
            </a:r>
          </a:p>
          <a:p>
            <a:pPr marL="800100" lvl="1" indent="-342900">
              <a:buFont typeface="Arial" panose="020B0604020202020204" pitchFamily="34" charset="0"/>
              <a:buChar char="•"/>
            </a:pPr>
            <a:r>
              <a:rPr lang="en-US" sz="2000" dirty="0">
                <a:solidFill>
                  <a:srgbClr val="C00000"/>
                </a:solidFill>
                <a:cs typeface="Times New Roman" panose="02020603050405020304" pitchFamily="18" charset="0"/>
              </a:rPr>
              <a:t>yield for 2115 </a:t>
            </a:r>
            <a:r>
              <a:rPr lang="en-US" sz="2000" dirty="0">
                <a:cs typeface="Times New Roman" panose="02020603050405020304" pitchFamily="18" charset="0"/>
              </a:rPr>
              <a:t>nuclear explosions</a:t>
            </a:r>
          </a:p>
          <a:p>
            <a:pPr marL="342900" indent="-342900">
              <a:buFont typeface="Arial" panose="020B0604020202020204" pitchFamily="34" charset="0"/>
              <a:buChar char="•"/>
            </a:pPr>
            <a:r>
              <a:rPr lang="en-US" sz="2400" dirty="0">
                <a:cs typeface="Times New Roman" panose="02020603050405020304" pitchFamily="18" charset="0"/>
              </a:rPr>
              <a:t>Collect other </a:t>
            </a:r>
            <a:r>
              <a:rPr lang="en-US" sz="2400" b="1" dirty="0">
                <a:cs typeface="Times New Roman" panose="02020603050405020304" pitchFamily="18" charset="0"/>
              </a:rPr>
              <a:t>geophysical data</a:t>
            </a:r>
          </a:p>
          <a:p>
            <a:pPr marL="342900" indent="-342900">
              <a:buFont typeface="Arial" panose="020B0604020202020204" pitchFamily="34" charset="0"/>
              <a:buChar char="•"/>
            </a:pPr>
            <a:r>
              <a:rPr lang="en-US" sz="2400" dirty="0">
                <a:cs typeface="Times New Roman" panose="02020603050405020304" pitchFamily="18" charset="0"/>
              </a:rPr>
              <a:t>Collect </a:t>
            </a:r>
            <a:r>
              <a:rPr lang="en-US" sz="2400" b="1" dirty="0">
                <a:cs typeface="Times New Roman" panose="02020603050405020304" pitchFamily="18" charset="0"/>
              </a:rPr>
              <a:t>bulletin data </a:t>
            </a:r>
            <a:r>
              <a:rPr lang="en-US" sz="2400" dirty="0">
                <a:cs typeface="Times New Roman" panose="02020603050405020304" pitchFamily="18" charset="0"/>
              </a:rPr>
              <a:t>for 1155 tests: REB and ISC</a:t>
            </a:r>
            <a:endParaRPr lang="en-US" sz="2400" b="1" dirty="0">
              <a:cs typeface="Times New Roman" panose="02020603050405020304" pitchFamily="18" charset="0"/>
            </a:endParaRPr>
          </a:p>
          <a:p>
            <a:pPr marL="342900"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p:txBody>
      </p:sp>
      <p:grpSp>
        <p:nvGrpSpPr>
          <p:cNvPr id="29" name="Group 28">
            <a:extLst>
              <a:ext uri="{FF2B5EF4-FFF2-40B4-BE49-F238E27FC236}">
                <a16:creationId xmlns:a16="http://schemas.microsoft.com/office/drawing/2014/main" id="{99554194-5EB6-736F-E20A-338535AEC49F}"/>
              </a:ext>
            </a:extLst>
          </p:cNvPr>
          <p:cNvGrpSpPr/>
          <p:nvPr/>
        </p:nvGrpSpPr>
        <p:grpSpPr>
          <a:xfrm>
            <a:off x="7455159" y="3512225"/>
            <a:ext cx="2551125" cy="2637470"/>
            <a:chOff x="10268492" y="16743877"/>
            <a:chExt cx="8746701" cy="9302430"/>
          </a:xfrm>
        </p:grpSpPr>
        <p:pic>
          <p:nvPicPr>
            <p:cNvPr id="30" name="Picture 29">
              <a:extLst>
                <a:ext uri="{FF2B5EF4-FFF2-40B4-BE49-F238E27FC236}">
                  <a16:creationId xmlns:a16="http://schemas.microsoft.com/office/drawing/2014/main" id="{CF1C1C33-8407-6C12-8FD1-0A745C5829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50502" y="16743877"/>
              <a:ext cx="8664691" cy="883997"/>
            </a:xfrm>
            <a:prstGeom prst="rect">
              <a:avLst/>
            </a:prstGeom>
          </p:spPr>
        </p:pic>
        <p:pic>
          <p:nvPicPr>
            <p:cNvPr id="31" name="Picture 30" descr="A picture containing map&#10;&#10;Description automatically generated">
              <a:extLst>
                <a:ext uri="{FF2B5EF4-FFF2-40B4-BE49-F238E27FC236}">
                  <a16:creationId xmlns:a16="http://schemas.microsoft.com/office/drawing/2014/main" id="{91051B1E-0927-8CA1-C9CA-C18DF49CA3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37029" y="17469677"/>
              <a:ext cx="8641829" cy="5822185"/>
            </a:xfrm>
            <a:prstGeom prst="rect">
              <a:avLst/>
            </a:prstGeom>
          </p:spPr>
        </p:pic>
        <p:pic>
          <p:nvPicPr>
            <p:cNvPr id="32" name="Picture 31" descr="Graphical user interface, table&#10;&#10;Description automatically generated with medium confidence">
              <a:extLst>
                <a:ext uri="{FF2B5EF4-FFF2-40B4-BE49-F238E27FC236}">
                  <a16:creationId xmlns:a16="http://schemas.microsoft.com/office/drawing/2014/main" id="{2DA75C9B-40CF-F1C6-F092-20D6BBF906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68492" y="23386697"/>
              <a:ext cx="8649450" cy="2659610"/>
            </a:xfrm>
            <a:prstGeom prst="rect">
              <a:avLst/>
            </a:prstGeom>
          </p:spPr>
        </p:pic>
      </p:grpSp>
      <p:sp>
        <p:nvSpPr>
          <p:cNvPr id="36" name="TextBox 35">
            <a:extLst>
              <a:ext uri="{FF2B5EF4-FFF2-40B4-BE49-F238E27FC236}">
                <a16:creationId xmlns:a16="http://schemas.microsoft.com/office/drawing/2014/main" id="{A6B20CFB-DC33-320B-80A4-BF1FD9412F12}"/>
              </a:ext>
            </a:extLst>
          </p:cNvPr>
          <p:cNvSpPr txBox="1"/>
          <p:nvPr/>
        </p:nvSpPr>
        <p:spPr>
          <a:xfrm>
            <a:off x="7500811" y="6149695"/>
            <a:ext cx="2614443" cy="369332"/>
          </a:xfrm>
          <a:prstGeom prst="rect">
            <a:avLst/>
          </a:prstGeom>
          <a:noFill/>
        </p:spPr>
        <p:txBody>
          <a:bodyPr wrap="square" rtlCol="0">
            <a:spAutoFit/>
          </a:bodyPr>
          <a:lstStyle/>
          <a:p>
            <a:r>
              <a:rPr lang="en-US" i="1" dirty="0">
                <a:cs typeface="Times New Roman" panose="02020603050405020304" pitchFamily="18" charset="0"/>
              </a:rPr>
              <a:t>Bulletin and station map</a:t>
            </a:r>
          </a:p>
        </p:txBody>
      </p:sp>
    </p:spTree>
    <p:extLst>
      <p:ext uri="{BB962C8B-B14F-4D97-AF65-F5344CB8AC3E}">
        <p14:creationId xmlns:p14="http://schemas.microsoft.com/office/powerpoint/2010/main" val="2229705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mn-lt"/>
                <a:cs typeface="Arial" panose="020B0604020202020204" pitchFamily="34" charset="0"/>
              </a:rPr>
              <a:t>Data - 1 </a:t>
            </a:r>
            <a:endParaRPr lang="en-AT" sz="2000" dirty="0">
              <a:solidFill>
                <a:schemeClr val="bg1"/>
              </a:solidFill>
              <a:latin typeface="+mn-lt"/>
              <a:cs typeface="Arial" panose="020B0604020202020204" pitchFamily="34" charset="0"/>
            </a:endParaRP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P2.5-238</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descr="Logo&#10;&#10;Description automatically generated">
            <a:extLst>
              <a:ext uri="{FF2B5EF4-FFF2-40B4-BE49-F238E27FC236}">
                <a16:creationId xmlns:a16="http://schemas.microsoft.com/office/drawing/2014/main" id="{24D851FF-B39D-2194-3DE7-D8C56084FF34}"/>
              </a:ext>
            </a:extLst>
          </p:cNvPr>
          <p:cNvPicPr>
            <a:picLocks noChangeAspect="1"/>
          </p:cNvPicPr>
          <p:nvPr/>
        </p:nvPicPr>
        <p:blipFill>
          <a:blip r:embed="rId2"/>
          <a:stretch>
            <a:fillRect/>
          </a:stretch>
        </p:blipFill>
        <p:spPr>
          <a:xfrm>
            <a:off x="10258810" y="166895"/>
            <a:ext cx="1680429" cy="758162"/>
          </a:xfrm>
          <a:prstGeom prst="rect">
            <a:avLst/>
          </a:prstGeom>
        </p:spPr>
      </p:pic>
      <p:sp>
        <p:nvSpPr>
          <p:cNvPr id="3" name="TextBox 2">
            <a:extLst>
              <a:ext uri="{FF2B5EF4-FFF2-40B4-BE49-F238E27FC236}">
                <a16:creationId xmlns:a16="http://schemas.microsoft.com/office/drawing/2014/main" id="{FB48115D-3673-7265-B81A-D7626B0CC879}"/>
              </a:ext>
            </a:extLst>
          </p:cNvPr>
          <p:cNvSpPr txBox="1"/>
          <p:nvPr/>
        </p:nvSpPr>
        <p:spPr>
          <a:xfrm>
            <a:off x="250557" y="1294209"/>
            <a:ext cx="10321028" cy="5078313"/>
          </a:xfrm>
          <a:prstGeom prst="rect">
            <a:avLst/>
          </a:prstGeom>
          <a:noFill/>
        </p:spPr>
        <p:txBody>
          <a:bodyPr wrap="square" rtlCol="0">
            <a:spAutoFit/>
          </a:bodyPr>
          <a:lstStyle/>
          <a:p>
            <a:pPr marL="285750" indent="-285750">
              <a:buFont typeface="Arial" panose="020B0604020202020204" pitchFamily="34" charset="0"/>
              <a:buChar char="•"/>
            </a:pPr>
            <a:r>
              <a:rPr lang="en-US" sz="2400" dirty="0">
                <a:cs typeface="Times New Roman" panose="02020603050405020304" pitchFamily="18" charset="0"/>
              </a:rPr>
              <a:t>Waveform data and associated metadata collected from </a:t>
            </a:r>
            <a:r>
              <a:rPr lang="en-US" sz="2400" dirty="0">
                <a:solidFill>
                  <a:srgbClr val="C00000"/>
                </a:solidFill>
                <a:cs typeface="Times New Roman" panose="02020603050405020304" pitchFamily="18" charset="0"/>
              </a:rPr>
              <a:t>open data sources </a:t>
            </a:r>
            <a:r>
              <a:rPr lang="en-US" sz="2400" dirty="0">
                <a:cs typeface="Times New Roman" panose="02020603050405020304" pitchFamily="18" charset="0"/>
              </a:rPr>
              <a:t>:</a:t>
            </a:r>
          </a:p>
          <a:p>
            <a:pPr marL="742950" lvl="1" indent="-285750">
              <a:buFont typeface="Arial" panose="020B0604020202020204" pitchFamily="34" charset="0"/>
              <a:buChar char="•"/>
            </a:pPr>
            <a:r>
              <a:rPr lang="en-US" sz="2000" dirty="0">
                <a:cs typeface="Times New Roman" panose="02020603050405020304" pitchFamily="18" charset="0"/>
              </a:rPr>
              <a:t>FDSN data centers</a:t>
            </a:r>
          </a:p>
          <a:p>
            <a:pPr marL="742950" lvl="1" indent="-285750">
              <a:buFont typeface="Arial" panose="020B0604020202020204" pitchFamily="34" charset="0"/>
              <a:buChar char="•"/>
            </a:pPr>
            <a:r>
              <a:rPr lang="en-US" sz="2000" dirty="0">
                <a:cs typeface="Times New Roman" panose="02020603050405020304" pitchFamily="18" charset="0"/>
              </a:rPr>
              <a:t>IMS open stations</a:t>
            </a:r>
          </a:p>
          <a:p>
            <a:pPr marL="742950" lvl="1" indent="-285750">
              <a:buFont typeface="Arial" panose="020B0604020202020204" pitchFamily="34" charset="0"/>
              <a:buChar char="•"/>
            </a:pPr>
            <a:r>
              <a:rPr lang="en-US" sz="2000" dirty="0">
                <a:cs typeface="Times New Roman" panose="02020603050405020304" pitchFamily="18" charset="0"/>
              </a:rPr>
              <a:t>national institutions</a:t>
            </a:r>
          </a:p>
          <a:p>
            <a:pPr marL="742950" lvl="1" indent="-285750">
              <a:buFont typeface="Arial" panose="020B0604020202020204" pitchFamily="34" charset="0"/>
              <a:buChar char="•"/>
            </a:pPr>
            <a:r>
              <a:rPr lang="en-US" sz="2000" dirty="0">
                <a:cs typeface="Times New Roman" panose="02020603050405020304" pitchFamily="18" charset="0"/>
              </a:rPr>
              <a:t>published datasets</a:t>
            </a:r>
          </a:p>
          <a:p>
            <a:pPr marL="742950" lvl="1" indent="-285750">
              <a:buFont typeface="Arial" panose="020B0604020202020204" pitchFamily="34" charset="0"/>
              <a:buChar char="•"/>
            </a:pPr>
            <a:endParaRPr lang="en-US" sz="1200" dirty="0">
              <a:cs typeface="Times New Roman" panose="02020603050405020304" pitchFamily="18" charset="0"/>
            </a:endParaRPr>
          </a:p>
          <a:p>
            <a:pPr marL="285750" indent="-285750">
              <a:buFont typeface="Arial" panose="020B0604020202020204" pitchFamily="34" charset="0"/>
              <a:buChar char="•"/>
            </a:pPr>
            <a:r>
              <a:rPr lang="en-US" sz="2400" dirty="0">
                <a:cs typeface="Times New Roman" panose="02020603050405020304" pitchFamily="18" charset="0"/>
              </a:rPr>
              <a:t>802 nuclear explosions </a:t>
            </a:r>
          </a:p>
          <a:p>
            <a:r>
              <a:rPr lang="en-US" sz="2400" dirty="0">
                <a:cs typeface="Times New Roman" panose="02020603050405020304" pitchFamily="18" charset="0"/>
              </a:rPr>
              <a:t>with associated waveforms</a:t>
            </a:r>
          </a:p>
          <a:p>
            <a:pPr algn="ctr"/>
            <a:endParaRPr lang="en-US"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000" dirty="0">
                <a:cs typeface="Times New Roman" panose="02020603050405020304" pitchFamily="18" charset="0"/>
              </a:rPr>
              <a:t>Waveforms in CSS and SAC format</a:t>
            </a:r>
          </a:p>
          <a:p>
            <a:pPr marL="800100" lvl="1" indent="-342900">
              <a:buFont typeface="Arial" panose="020B0604020202020204" pitchFamily="34" charset="0"/>
              <a:buChar char="•"/>
            </a:pPr>
            <a:r>
              <a:rPr lang="en-US" sz="2000" dirty="0">
                <a:cs typeface="Times New Roman" panose="02020603050405020304" pitchFamily="18" charset="0"/>
              </a:rPr>
              <a:t>For each waveform, station / instrument metadata is stored in the WFNE repository</a:t>
            </a:r>
          </a:p>
          <a:p>
            <a:pPr marL="800100" lvl="1" indent="-342900">
              <a:buFont typeface="Arial" panose="020B0604020202020204" pitchFamily="34" charset="0"/>
              <a:buChar char="•"/>
            </a:pPr>
            <a:r>
              <a:rPr lang="en-US" sz="2000" dirty="0">
                <a:cs typeface="Times New Roman" panose="02020603050405020304" pitchFamily="18" charset="0"/>
              </a:rPr>
              <a:t>For each nuclear explosion origin information, bulletin data and geophysical data are stored in the repository</a:t>
            </a:r>
          </a:p>
          <a:p>
            <a:pPr algn="ctr"/>
            <a:r>
              <a:rPr lang="en-US" sz="2400" b="1" i="1" dirty="0">
                <a:solidFill>
                  <a:srgbClr val="C00000"/>
                </a:solidFill>
                <a:cs typeface="Times New Roman" panose="02020603050405020304" pitchFamily="18" charset="0"/>
              </a:rPr>
              <a:t>WFNE users are invited to contribute with data from </a:t>
            </a:r>
          </a:p>
          <a:p>
            <a:pPr algn="ctr"/>
            <a:r>
              <a:rPr lang="en-US" sz="2400" b="1" i="1" dirty="0">
                <a:solidFill>
                  <a:srgbClr val="C00000"/>
                </a:solidFill>
                <a:cs typeface="Times New Roman" panose="02020603050405020304" pitchFamily="18" charset="0"/>
              </a:rPr>
              <a:t>their institutions’ archives!</a:t>
            </a:r>
            <a:endParaRPr lang="en-US" sz="2400" dirty="0">
              <a:cs typeface="Times New Roman" panose="02020603050405020304" pitchFamily="18" charset="0"/>
            </a:endParaRPr>
          </a:p>
        </p:txBody>
      </p:sp>
      <p:graphicFrame>
        <p:nvGraphicFramePr>
          <p:cNvPr id="7" name="Chart 6">
            <a:extLst>
              <a:ext uri="{FF2B5EF4-FFF2-40B4-BE49-F238E27FC236}">
                <a16:creationId xmlns:a16="http://schemas.microsoft.com/office/drawing/2014/main" id="{EEF87D33-ADD7-F917-598D-7D04BC5A3841}"/>
              </a:ext>
            </a:extLst>
          </p:cNvPr>
          <p:cNvGraphicFramePr/>
          <p:nvPr>
            <p:extLst>
              <p:ext uri="{D42A27DB-BD31-4B8C-83A1-F6EECF244321}">
                <p14:modId xmlns:p14="http://schemas.microsoft.com/office/powerpoint/2010/main" val="2328091308"/>
              </p:ext>
            </p:extLst>
          </p:nvPr>
        </p:nvGraphicFramePr>
        <p:xfrm>
          <a:off x="3889526" y="1839719"/>
          <a:ext cx="2428296" cy="167481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C28D2165-D2DA-3D13-75E1-1DE29C3F4A51}"/>
              </a:ext>
            </a:extLst>
          </p:cNvPr>
          <p:cNvSpPr txBox="1"/>
          <p:nvPr/>
        </p:nvSpPr>
        <p:spPr>
          <a:xfrm>
            <a:off x="3319576" y="3577232"/>
            <a:ext cx="2998246" cy="523220"/>
          </a:xfrm>
          <a:prstGeom prst="rect">
            <a:avLst/>
          </a:prstGeom>
          <a:noFill/>
        </p:spPr>
        <p:txBody>
          <a:bodyPr wrap="square" rtlCol="0">
            <a:spAutoFit/>
          </a:bodyPr>
          <a:lstStyle/>
          <a:p>
            <a:pPr lvl="1" algn="ctr"/>
            <a:r>
              <a:rPr lang="en-US" sz="1400" i="1" dirty="0">
                <a:cs typeface="Times New Roman" panose="02020603050405020304" pitchFamily="18" charset="0"/>
              </a:rPr>
              <a:t>Number of nuclear explosions detonated each year</a:t>
            </a:r>
          </a:p>
        </p:txBody>
      </p:sp>
      <p:sp>
        <p:nvSpPr>
          <p:cNvPr id="10" name="TextBox 9">
            <a:extLst>
              <a:ext uri="{FF2B5EF4-FFF2-40B4-BE49-F238E27FC236}">
                <a16:creationId xmlns:a16="http://schemas.microsoft.com/office/drawing/2014/main" id="{11176A32-C6B3-5BBF-C903-C87B88861E1E}"/>
              </a:ext>
            </a:extLst>
          </p:cNvPr>
          <p:cNvSpPr txBox="1"/>
          <p:nvPr/>
        </p:nvSpPr>
        <p:spPr>
          <a:xfrm>
            <a:off x="6203763" y="3613787"/>
            <a:ext cx="3708918" cy="738664"/>
          </a:xfrm>
          <a:prstGeom prst="rect">
            <a:avLst/>
          </a:prstGeom>
          <a:noFill/>
        </p:spPr>
        <p:txBody>
          <a:bodyPr wrap="square" rtlCol="0">
            <a:spAutoFit/>
          </a:bodyPr>
          <a:lstStyle/>
          <a:p>
            <a:pPr lvl="1" algn="ctr"/>
            <a:r>
              <a:rPr lang="en-US" sz="1400" i="1" dirty="0">
                <a:cs typeface="Times New Roman" panose="02020603050405020304" pitchFamily="18" charset="0"/>
              </a:rPr>
              <a:t>Number of nuclear explosions </a:t>
            </a:r>
            <a:r>
              <a:rPr lang="en-US" sz="1400" i="1" dirty="0">
                <a:solidFill>
                  <a:srgbClr val="0070C0"/>
                </a:solidFill>
                <a:cs typeface="Times New Roman" panose="02020603050405020304" pitchFamily="18" charset="0"/>
              </a:rPr>
              <a:t>detonated by each country</a:t>
            </a:r>
            <a:r>
              <a:rPr lang="en-US" sz="1400" i="1" dirty="0">
                <a:cs typeface="Times New Roman" panose="02020603050405020304" pitchFamily="18" charset="0"/>
              </a:rPr>
              <a:t> and </a:t>
            </a:r>
            <a:r>
              <a:rPr lang="en-US" sz="1400" i="1" dirty="0">
                <a:solidFill>
                  <a:srgbClr val="FF6600"/>
                </a:solidFill>
                <a:cs typeface="Times New Roman" panose="02020603050405020304" pitchFamily="18" charset="0"/>
              </a:rPr>
              <a:t>number of tests </a:t>
            </a:r>
            <a:r>
              <a:rPr lang="en-US" sz="1400" i="1">
                <a:solidFill>
                  <a:srgbClr val="FF6600"/>
                </a:solidFill>
                <a:cs typeface="Times New Roman" panose="02020603050405020304" pitchFamily="18" charset="0"/>
              </a:rPr>
              <a:t>with waveforms in WFNE</a:t>
            </a:r>
            <a:endParaRPr lang="en-US" sz="1400" i="1" dirty="0">
              <a:solidFill>
                <a:srgbClr val="FF6600"/>
              </a:solidFill>
              <a:cs typeface="Times New Roman" panose="02020603050405020304" pitchFamily="18" charset="0"/>
            </a:endParaRPr>
          </a:p>
        </p:txBody>
      </p:sp>
      <p:graphicFrame>
        <p:nvGraphicFramePr>
          <p:cNvPr id="13" name="Chart 12">
            <a:extLst>
              <a:ext uri="{FF2B5EF4-FFF2-40B4-BE49-F238E27FC236}">
                <a16:creationId xmlns:a16="http://schemas.microsoft.com/office/drawing/2014/main" id="{68007224-8858-4A24-92D2-129D0560CE53}"/>
              </a:ext>
            </a:extLst>
          </p:cNvPr>
          <p:cNvGraphicFramePr>
            <a:graphicFrameLocks/>
          </p:cNvGraphicFramePr>
          <p:nvPr>
            <p:extLst>
              <p:ext uri="{D42A27DB-BD31-4B8C-83A1-F6EECF244321}">
                <p14:modId xmlns:p14="http://schemas.microsoft.com/office/powerpoint/2010/main" val="2734504510"/>
              </p:ext>
            </p:extLst>
          </p:nvPr>
        </p:nvGraphicFramePr>
        <p:xfrm>
          <a:off x="6372263" y="1813451"/>
          <a:ext cx="3842254" cy="19044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32286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mn-lt"/>
                <a:cs typeface="Arial" panose="020B0604020202020204" pitchFamily="34" charset="0"/>
              </a:rPr>
              <a:t>Data - 2</a:t>
            </a:r>
            <a:endParaRPr lang="en-AT" sz="2000" dirty="0">
              <a:solidFill>
                <a:schemeClr val="bg1"/>
              </a:solidFill>
              <a:latin typeface="+mn-lt"/>
              <a:cs typeface="Arial" panose="020B0604020202020204" pitchFamily="34" charset="0"/>
            </a:endParaRP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P2.5-238</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descr="Logo&#10;&#10;Description automatically generated">
            <a:extLst>
              <a:ext uri="{FF2B5EF4-FFF2-40B4-BE49-F238E27FC236}">
                <a16:creationId xmlns:a16="http://schemas.microsoft.com/office/drawing/2014/main" id="{24D851FF-B39D-2194-3DE7-D8C56084FF34}"/>
              </a:ext>
            </a:extLst>
          </p:cNvPr>
          <p:cNvPicPr>
            <a:picLocks noChangeAspect="1"/>
          </p:cNvPicPr>
          <p:nvPr/>
        </p:nvPicPr>
        <p:blipFill>
          <a:blip r:embed="rId2"/>
          <a:stretch>
            <a:fillRect/>
          </a:stretch>
        </p:blipFill>
        <p:spPr>
          <a:xfrm>
            <a:off x="10258810" y="166895"/>
            <a:ext cx="1680429" cy="758162"/>
          </a:xfrm>
          <a:prstGeom prst="rect">
            <a:avLst/>
          </a:prstGeom>
        </p:spPr>
      </p:pic>
      <p:sp>
        <p:nvSpPr>
          <p:cNvPr id="3" name="Content Placeholder 2">
            <a:extLst>
              <a:ext uri="{FF2B5EF4-FFF2-40B4-BE49-F238E27FC236}">
                <a16:creationId xmlns:a16="http://schemas.microsoft.com/office/drawing/2014/main" id="{1F9A799D-753B-E0AA-1157-CF265AC951CF}"/>
              </a:ext>
            </a:extLst>
          </p:cNvPr>
          <p:cNvSpPr txBox="1">
            <a:spLocks/>
          </p:cNvSpPr>
          <p:nvPr/>
        </p:nvSpPr>
        <p:spPr>
          <a:xfrm>
            <a:off x="250556" y="1324946"/>
            <a:ext cx="10460987" cy="5294483"/>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cs typeface="Times New Roman" panose="02020603050405020304" pitchFamily="18" charset="0"/>
              </a:rPr>
              <a:t>Data collection continues, including rescued legacy data.</a:t>
            </a:r>
          </a:p>
          <a:p>
            <a:pPr marL="342900" indent="-342900" algn="l">
              <a:buFont typeface="Arial" panose="020B0604020202020204" pitchFamily="34" charset="0"/>
              <a:buChar char="•"/>
            </a:pPr>
            <a:r>
              <a:rPr lang="en-US" dirty="0">
                <a:cs typeface="Times New Roman" panose="02020603050405020304" pitchFamily="18" charset="0"/>
              </a:rPr>
              <a:t>Recently added data:</a:t>
            </a:r>
          </a:p>
          <a:p>
            <a:pPr algn="ctr"/>
            <a:endParaRPr lang="en-US" sz="2400" b="1" i="1" dirty="0">
              <a:solidFill>
                <a:srgbClr val="C00000"/>
              </a:solidFill>
              <a:latin typeface="Times New Roman" panose="02020603050405020304" pitchFamily="18" charset="0"/>
              <a:cs typeface="Times New Roman" panose="02020603050405020304" pitchFamily="18" charset="0"/>
            </a:endParaRPr>
          </a:p>
          <a:p>
            <a:pPr algn="ctr"/>
            <a:endParaRPr lang="en-US" b="1" i="1" dirty="0">
              <a:solidFill>
                <a:srgbClr val="C00000"/>
              </a:solidFill>
              <a:latin typeface="Times New Roman" panose="02020603050405020304" pitchFamily="18" charset="0"/>
              <a:cs typeface="Times New Roman" panose="02020603050405020304" pitchFamily="18" charset="0"/>
            </a:endParaRPr>
          </a:p>
          <a:p>
            <a:pPr algn="ctr"/>
            <a:endParaRPr lang="en-US" sz="2400" b="1" i="1" dirty="0">
              <a:solidFill>
                <a:srgbClr val="C00000"/>
              </a:solidFill>
              <a:latin typeface="Times New Roman" panose="02020603050405020304" pitchFamily="18" charset="0"/>
              <a:cs typeface="Times New Roman" panose="02020603050405020304" pitchFamily="18" charset="0"/>
            </a:endParaRPr>
          </a:p>
          <a:p>
            <a:pPr algn="ctr"/>
            <a:endParaRPr lang="en-US" sz="1200" b="1" i="1" dirty="0">
              <a:solidFill>
                <a:srgbClr val="C00000"/>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dirty="0">
                <a:effectLst/>
                <a:ea typeface="Times New Roman" panose="02020603050405020304" pitchFamily="18" charset="0"/>
                <a:cs typeface="Times New Roman" panose="02020603050405020304" pitchFamily="18" charset="0"/>
              </a:rPr>
              <a:t>Recent efforts on rescue of pre-digital seismic data provide interesting data to be added</a:t>
            </a:r>
            <a:endParaRPr lang="en-US" dirty="0">
              <a:ea typeface="Times New Roman" panose="02020603050405020304" pitchFamily="18" charset="0"/>
              <a:cs typeface="Times New Roman" panose="02020603050405020304" pitchFamily="18" charset="0"/>
            </a:endParaRPr>
          </a:p>
          <a:p>
            <a:pPr algn="ctr"/>
            <a:endParaRPr lang="en-US" b="1" i="1" dirty="0">
              <a:solidFill>
                <a:srgbClr val="C00000"/>
              </a:solidFill>
              <a:latin typeface="Times New Roman" panose="02020603050405020304" pitchFamily="18" charset="0"/>
              <a:cs typeface="Times New Roman" panose="02020603050405020304" pitchFamily="18" charset="0"/>
            </a:endParaRPr>
          </a:p>
        </p:txBody>
      </p:sp>
      <p:pic>
        <p:nvPicPr>
          <p:cNvPr id="7" name="Picture 6" descr="A picture containing chart&#10;&#10;Description automatically generated">
            <a:extLst>
              <a:ext uri="{FF2B5EF4-FFF2-40B4-BE49-F238E27FC236}">
                <a16:creationId xmlns:a16="http://schemas.microsoft.com/office/drawing/2014/main" id="{86BF9C33-96C8-3A5C-F204-6B2D2C42AF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168" y="2194565"/>
            <a:ext cx="2388636" cy="1493383"/>
          </a:xfrm>
          <a:prstGeom prst="rect">
            <a:avLst/>
          </a:prstGeom>
        </p:spPr>
      </p:pic>
      <p:pic>
        <p:nvPicPr>
          <p:cNvPr id="8" name="Picture 7">
            <a:extLst>
              <a:ext uri="{FF2B5EF4-FFF2-40B4-BE49-F238E27FC236}">
                <a16:creationId xmlns:a16="http://schemas.microsoft.com/office/drawing/2014/main" id="{B52FD68B-F237-2E3D-5B26-D0957B10E8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416" y="2136709"/>
            <a:ext cx="2648376" cy="1624701"/>
          </a:xfrm>
          <a:prstGeom prst="rect">
            <a:avLst/>
          </a:prstGeom>
        </p:spPr>
      </p:pic>
      <p:sp>
        <p:nvSpPr>
          <p:cNvPr id="10" name="TextBox 9">
            <a:extLst>
              <a:ext uri="{FF2B5EF4-FFF2-40B4-BE49-F238E27FC236}">
                <a16:creationId xmlns:a16="http://schemas.microsoft.com/office/drawing/2014/main" id="{DBDDF343-58AA-054B-2B2D-B7733DD0B7DE}"/>
              </a:ext>
            </a:extLst>
          </p:cNvPr>
          <p:cNvSpPr txBox="1"/>
          <p:nvPr/>
        </p:nvSpPr>
        <p:spPr>
          <a:xfrm>
            <a:off x="6498771" y="2262655"/>
            <a:ext cx="3125756" cy="954107"/>
          </a:xfrm>
          <a:prstGeom prst="rect">
            <a:avLst/>
          </a:prstGeom>
          <a:noFill/>
        </p:spPr>
        <p:txBody>
          <a:bodyPr wrap="square" rtlCol="0">
            <a:spAutoFit/>
          </a:bodyPr>
          <a:lstStyle/>
          <a:p>
            <a:pPr marL="0" marR="0" fontAlgn="base">
              <a:spcBef>
                <a:spcPts val="480"/>
              </a:spcBef>
              <a:spcAft>
                <a:spcPts val="0"/>
              </a:spcAft>
            </a:pPr>
            <a:r>
              <a:rPr lang="en-US" sz="1400" i="1" kern="1200" dirty="0">
                <a:effectLst/>
                <a:ea typeface="Times New Roman" panose="02020603050405020304" pitchFamily="18" charset="0"/>
                <a:cs typeface="Times New Roman" panose="02020603050405020304" pitchFamily="18" charset="0"/>
              </a:rPr>
              <a:t>Waveforms from Western US dataset (Walter et al, 2004) – left , and from BRV deglitched dataset (Kim et al, 2010) – right.</a:t>
            </a:r>
            <a:endParaRPr lang="en-US" sz="1400" i="1" dirty="0">
              <a:effectLst/>
              <a:ea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698E131A-E99B-FEE8-536F-E022E354D9B9}"/>
              </a:ext>
            </a:extLst>
          </p:cNvPr>
          <p:cNvPicPr>
            <a:picLocks noChangeAspect="1"/>
          </p:cNvPicPr>
          <p:nvPr/>
        </p:nvPicPr>
        <p:blipFill>
          <a:blip r:embed="rId5">
            <a:lum contrast="10000"/>
          </a:blip>
          <a:stretch>
            <a:fillRect/>
          </a:stretch>
        </p:blipFill>
        <p:spPr>
          <a:xfrm>
            <a:off x="1893153" y="4302478"/>
            <a:ext cx="2766526" cy="1479280"/>
          </a:xfrm>
          <a:prstGeom prst="rect">
            <a:avLst/>
          </a:prstGeom>
        </p:spPr>
      </p:pic>
      <p:pic>
        <p:nvPicPr>
          <p:cNvPr id="14" name="Picture 13">
            <a:extLst>
              <a:ext uri="{FF2B5EF4-FFF2-40B4-BE49-F238E27FC236}">
                <a16:creationId xmlns:a16="http://schemas.microsoft.com/office/drawing/2014/main" id="{9C42AA75-CE8E-56CF-5BBF-F9D968ADB1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26495" y="4428445"/>
            <a:ext cx="3449216" cy="1227347"/>
          </a:xfrm>
          <a:prstGeom prst="rect">
            <a:avLst/>
          </a:prstGeom>
        </p:spPr>
      </p:pic>
      <p:sp>
        <p:nvSpPr>
          <p:cNvPr id="16" name="TextBox 15">
            <a:extLst>
              <a:ext uri="{FF2B5EF4-FFF2-40B4-BE49-F238E27FC236}">
                <a16:creationId xmlns:a16="http://schemas.microsoft.com/office/drawing/2014/main" id="{4E5B06D4-9A8E-0501-86A6-2C5C6D031083}"/>
              </a:ext>
            </a:extLst>
          </p:cNvPr>
          <p:cNvSpPr txBox="1"/>
          <p:nvPr/>
        </p:nvSpPr>
        <p:spPr>
          <a:xfrm>
            <a:off x="5485121" y="5473007"/>
            <a:ext cx="4853197" cy="1600438"/>
          </a:xfrm>
          <a:prstGeom prst="rect">
            <a:avLst/>
          </a:prstGeom>
          <a:noFill/>
        </p:spPr>
        <p:txBody>
          <a:bodyPr wrap="square" rtlCol="0">
            <a:spAutoFit/>
          </a:bodyPr>
          <a:lstStyle/>
          <a:p>
            <a:endParaRPr lang="en-US" sz="1400" i="1" dirty="0">
              <a:latin typeface="Times New Roman" panose="02020603050405020304" pitchFamily="18" charset="0"/>
              <a:ea typeface="Calibri" panose="020F0502020204030204" pitchFamily="34" charset="0"/>
              <a:cs typeface="Times New Roman" panose="02020603050405020304" pitchFamily="18" charset="0"/>
            </a:endParaRPr>
          </a:p>
          <a:p>
            <a:r>
              <a:rPr lang="en-US" sz="1400" i="1" dirty="0">
                <a:ea typeface="Calibri" panose="020F0502020204030204" pitchFamily="34" charset="0"/>
                <a:cs typeface="Times New Roman" panose="02020603050405020304" pitchFamily="18" charset="0"/>
              </a:rPr>
              <a:t>Result of analog data digitization: </a:t>
            </a:r>
            <a:r>
              <a:rPr lang="en-US" sz="1400" i="1" dirty="0">
                <a:effectLst/>
                <a:ea typeface="Calibri" panose="020F0502020204030204" pitchFamily="34" charset="0"/>
                <a:cs typeface="Times New Roman" panose="02020603050405020304" pitchFamily="18" charset="0"/>
              </a:rPr>
              <a:t>nuclear explosion in</a:t>
            </a:r>
          </a:p>
          <a:p>
            <a:r>
              <a:rPr lang="en-US" sz="1400" i="1" dirty="0">
                <a:effectLst/>
                <a:ea typeface="Calibri" panose="020F0502020204030204" pitchFamily="34" charset="0"/>
                <a:cs typeface="Times New Roman" panose="02020603050405020304" pitchFamily="18" charset="0"/>
              </a:rPr>
              <a:t>French Polynesia, May 25, 1983, mb 5.9</a:t>
            </a:r>
            <a:r>
              <a:rPr lang="en-US" sz="1400" i="1" dirty="0">
                <a:ea typeface="Calibri" panose="020F0502020204030204" pitchFamily="34" charset="0"/>
                <a:cs typeface="Times New Roman" panose="02020603050405020304" pitchFamily="18" charset="0"/>
              </a:rPr>
              <a:t>, </a:t>
            </a:r>
            <a:r>
              <a:rPr lang="en-US" sz="1400" i="1" dirty="0">
                <a:effectLst/>
                <a:ea typeface="Calibri" panose="020F0502020204030204" pitchFamily="34" charset="0"/>
                <a:cs typeface="Times New Roman" panose="02020603050405020304" pitchFamily="18" charset="0"/>
              </a:rPr>
              <a:t>Muntele Rosu (MLR) station in Romania, 153 degrees:  overlap - </a:t>
            </a:r>
            <a:r>
              <a:rPr lang="en-US" sz="1400" b="1" i="1" dirty="0">
                <a:effectLst/>
                <a:ea typeface="Calibri" panose="020F0502020204030204" pitchFamily="34" charset="0"/>
                <a:cs typeface="Times New Roman" panose="02020603050405020304" pitchFamily="18" charset="0"/>
              </a:rPr>
              <a:t>scanned analog seismogram </a:t>
            </a:r>
            <a:r>
              <a:rPr lang="en-US" sz="1400" i="1" dirty="0">
                <a:effectLst/>
                <a:ea typeface="Calibri" panose="020F0502020204030204" pitchFamily="34" charset="0"/>
                <a:cs typeface="Times New Roman" panose="02020603050405020304" pitchFamily="18" charset="0"/>
              </a:rPr>
              <a:t>and </a:t>
            </a:r>
            <a:r>
              <a:rPr lang="en-US" sz="1400" b="1" i="1" dirty="0">
                <a:solidFill>
                  <a:srgbClr val="C00000"/>
                </a:solidFill>
                <a:effectLst/>
                <a:ea typeface="Calibri" panose="020F0502020204030204" pitchFamily="34" charset="0"/>
                <a:cs typeface="Times New Roman" panose="02020603050405020304" pitchFamily="18" charset="0"/>
              </a:rPr>
              <a:t>digitized seismogram </a:t>
            </a:r>
            <a:r>
              <a:rPr lang="en-US" sz="1400" i="1" dirty="0">
                <a:effectLst/>
                <a:ea typeface="Calibri" panose="020F0502020204030204" pitchFamily="34" charset="0"/>
                <a:cs typeface="Times New Roman" panose="02020603050405020304" pitchFamily="18" charset="0"/>
              </a:rPr>
              <a:t>(Oancea et al., 2021).</a:t>
            </a:r>
          </a:p>
          <a:p>
            <a:endParaRPr lang="en-US" sz="1400" i="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180B38D1-4871-8D60-13CF-3EBB8FCA8210}"/>
              </a:ext>
            </a:extLst>
          </p:cNvPr>
          <p:cNvSpPr txBox="1"/>
          <p:nvPr/>
        </p:nvSpPr>
        <p:spPr>
          <a:xfrm>
            <a:off x="881706" y="5723540"/>
            <a:ext cx="4357396" cy="954107"/>
          </a:xfrm>
          <a:prstGeom prst="rect">
            <a:avLst/>
          </a:prstGeom>
          <a:noFill/>
        </p:spPr>
        <p:txBody>
          <a:bodyPr wrap="square" rtlCol="0">
            <a:spAutoFit/>
          </a:bodyPr>
          <a:lstStyle/>
          <a:p>
            <a:r>
              <a:rPr lang="en-US" sz="1400" i="1" dirty="0">
                <a:ea typeface="Calibri" panose="020F0502020204030204" pitchFamily="34" charset="0"/>
                <a:cs typeface="Times New Roman" panose="02020603050405020304" pitchFamily="18" charset="0"/>
              </a:rPr>
              <a:t>Result of analog data digitization: </a:t>
            </a:r>
            <a:r>
              <a:rPr lang="en-US" sz="1400" i="1" dirty="0">
                <a:effectLst/>
                <a:ea typeface="Calibri" panose="020F0502020204030204" pitchFamily="34" charset="0"/>
                <a:cs typeface="Times New Roman" panose="02020603050405020304" pitchFamily="18" charset="0"/>
              </a:rPr>
              <a:t>nuclear explosion in </a:t>
            </a:r>
            <a:r>
              <a:rPr lang="en-US" sz="1400" i="1" u="none" strike="noStrike" baseline="0" dirty="0">
                <a:cs typeface="Times New Roman" panose="02020603050405020304" pitchFamily="18" charset="0"/>
              </a:rPr>
              <a:t>Semipalatinsk, Dec. 27, 1987, mb 6.0, Ak-Kiya (AAK) station in Kyrgyzstan, 8 degrees </a:t>
            </a:r>
            <a:r>
              <a:rPr lang="en-US" sz="1400" i="1" dirty="0">
                <a:effectLst/>
                <a:ea typeface="Calibri" panose="020F0502020204030204" pitchFamily="34" charset="0"/>
                <a:cs typeface="Times New Roman" panose="02020603050405020304" pitchFamily="18" charset="0"/>
              </a:rPr>
              <a:t>(Richards et al., 2015).</a:t>
            </a:r>
          </a:p>
          <a:p>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0672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mn-lt"/>
                <a:cs typeface="Arial" panose="020B0604020202020204" pitchFamily="34" charset="0"/>
              </a:rPr>
              <a:t>Results – 1</a:t>
            </a:r>
            <a:endParaRPr lang="en-AT" sz="2000" dirty="0">
              <a:solidFill>
                <a:schemeClr val="bg1"/>
              </a:solidFill>
              <a:latin typeface="+mn-lt"/>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P2.5-238</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descr="Logo&#10;&#10;Description automatically generated">
            <a:extLst>
              <a:ext uri="{FF2B5EF4-FFF2-40B4-BE49-F238E27FC236}">
                <a16:creationId xmlns:a16="http://schemas.microsoft.com/office/drawing/2014/main" id="{3FCB4503-BF50-A417-6EF5-DCE981A77559}"/>
              </a:ext>
            </a:extLst>
          </p:cNvPr>
          <p:cNvPicPr>
            <a:picLocks noChangeAspect="1"/>
          </p:cNvPicPr>
          <p:nvPr/>
        </p:nvPicPr>
        <p:blipFill>
          <a:blip r:embed="rId2"/>
          <a:stretch>
            <a:fillRect/>
          </a:stretch>
        </p:blipFill>
        <p:spPr>
          <a:xfrm>
            <a:off x="10258810" y="166895"/>
            <a:ext cx="1680429" cy="758162"/>
          </a:xfrm>
          <a:prstGeom prst="rect">
            <a:avLst/>
          </a:prstGeom>
        </p:spPr>
      </p:pic>
      <p:sp>
        <p:nvSpPr>
          <p:cNvPr id="3" name="Content Placeholder 2">
            <a:extLst>
              <a:ext uri="{FF2B5EF4-FFF2-40B4-BE49-F238E27FC236}">
                <a16:creationId xmlns:a16="http://schemas.microsoft.com/office/drawing/2014/main" id="{DFFCDD9A-2A7D-40AD-6FF2-AF9606D114A3}"/>
              </a:ext>
            </a:extLst>
          </p:cNvPr>
          <p:cNvSpPr txBox="1">
            <a:spLocks/>
          </p:cNvSpPr>
          <p:nvPr/>
        </p:nvSpPr>
        <p:spPr>
          <a:xfrm>
            <a:off x="250555" y="1324948"/>
            <a:ext cx="9963961" cy="70285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400" dirty="0">
                <a:solidFill>
                  <a:srgbClr val="003192"/>
                </a:solidFill>
                <a:cs typeface="Times New Roman" panose="02020603050405020304" pitchFamily="18" charset="0"/>
              </a:rPr>
              <a:t>Archived waveform data </a:t>
            </a:r>
            <a:r>
              <a:rPr lang="en-US" sz="2400" dirty="0">
                <a:cs typeface="Times New Roman" panose="02020603050405020304" pitchFamily="18" charset="0"/>
              </a:rPr>
              <a:t>for 802 WFNE nuclear explosions (over 81,000 segments): search, visualize and download</a:t>
            </a:r>
          </a:p>
          <a:p>
            <a:pPr marL="457200" lvl="0" indent="-457200" algn="l">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C69D24D7-187C-3D86-3781-5E483AD932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6775" y="2047422"/>
            <a:ext cx="3275046" cy="816635"/>
          </a:xfrm>
          <a:prstGeom prst="rect">
            <a:avLst/>
          </a:prstGeom>
        </p:spPr>
      </p:pic>
      <p:pic>
        <p:nvPicPr>
          <p:cNvPr id="17" name="Picture 16">
            <a:extLst>
              <a:ext uri="{FF2B5EF4-FFF2-40B4-BE49-F238E27FC236}">
                <a16:creationId xmlns:a16="http://schemas.microsoft.com/office/drawing/2014/main" id="{35BCFB3B-174F-C654-A136-5E1792451C6B}"/>
              </a:ext>
            </a:extLst>
          </p:cNvPr>
          <p:cNvPicPr/>
          <p:nvPr/>
        </p:nvPicPr>
        <p:blipFill>
          <a:blip r:embed="rId4"/>
          <a:stretch>
            <a:fillRect/>
          </a:stretch>
        </p:blipFill>
        <p:spPr>
          <a:xfrm>
            <a:off x="7126775" y="2864057"/>
            <a:ext cx="3275046" cy="3151414"/>
          </a:xfrm>
          <a:prstGeom prst="rect">
            <a:avLst/>
          </a:prstGeom>
        </p:spPr>
      </p:pic>
      <p:pic>
        <p:nvPicPr>
          <p:cNvPr id="18" name="Picture 17" descr="Map&#10;&#10;Description automatically generated">
            <a:extLst>
              <a:ext uri="{FF2B5EF4-FFF2-40B4-BE49-F238E27FC236}">
                <a16:creationId xmlns:a16="http://schemas.microsoft.com/office/drawing/2014/main" id="{76CA1C59-D5DE-BAA5-4A32-DBCA4AF33D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457" y="3522307"/>
            <a:ext cx="3722493" cy="2311786"/>
          </a:xfrm>
          <a:prstGeom prst="rect">
            <a:avLst/>
          </a:prstGeom>
        </p:spPr>
      </p:pic>
      <p:sp>
        <p:nvSpPr>
          <p:cNvPr id="21" name="TextBox 20">
            <a:extLst>
              <a:ext uri="{FF2B5EF4-FFF2-40B4-BE49-F238E27FC236}">
                <a16:creationId xmlns:a16="http://schemas.microsoft.com/office/drawing/2014/main" id="{141DFAD0-28C4-1D8A-DC25-00550503AA2B}"/>
              </a:ext>
            </a:extLst>
          </p:cNvPr>
          <p:cNvSpPr txBox="1"/>
          <p:nvPr/>
        </p:nvSpPr>
        <p:spPr>
          <a:xfrm>
            <a:off x="1190820" y="5861583"/>
            <a:ext cx="2947308" cy="307777"/>
          </a:xfrm>
          <a:prstGeom prst="rect">
            <a:avLst/>
          </a:prstGeom>
          <a:noFill/>
        </p:spPr>
        <p:txBody>
          <a:bodyPr wrap="square">
            <a:spAutoFit/>
          </a:bodyPr>
          <a:lstStyle/>
          <a:p>
            <a:pPr lvl="0"/>
            <a:r>
              <a:rPr lang="en-US" sz="1400" i="1" dirty="0">
                <a:cs typeface="Times New Roman" panose="02020603050405020304" pitchFamily="18" charset="0"/>
              </a:rPr>
              <a:t>Map or tabular-based event selection</a:t>
            </a:r>
          </a:p>
        </p:txBody>
      </p:sp>
      <p:sp>
        <p:nvSpPr>
          <p:cNvPr id="23" name="TextBox 22">
            <a:extLst>
              <a:ext uri="{FF2B5EF4-FFF2-40B4-BE49-F238E27FC236}">
                <a16:creationId xmlns:a16="http://schemas.microsoft.com/office/drawing/2014/main" id="{04E84F61-D215-AA7C-3512-8A4A1E3B202D}"/>
              </a:ext>
            </a:extLst>
          </p:cNvPr>
          <p:cNvSpPr txBox="1"/>
          <p:nvPr/>
        </p:nvSpPr>
        <p:spPr>
          <a:xfrm>
            <a:off x="3573180" y="2240248"/>
            <a:ext cx="3410583" cy="954107"/>
          </a:xfrm>
          <a:prstGeom prst="rect">
            <a:avLst/>
          </a:prstGeom>
          <a:noFill/>
        </p:spPr>
        <p:txBody>
          <a:bodyPr wrap="square" rtlCol="0">
            <a:spAutoFit/>
          </a:bodyPr>
          <a:lstStyle/>
          <a:p>
            <a:pPr lvl="0" algn="l"/>
            <a:r>
              <a:rPr lang="en-US" sz="1400" i="1" dirty="0">
                <a:cs typeface="Times New Roman" panose="02020603050405020304" pitchFamily="18" charset="0"/>
              </a:rPr>
              <a:t>Availability of waveforms/station coverage</a:t>
            </a:r>
          </a:p>
          <a:p>
            <a:pPr lvl="0" algn="l"/>
            <a:r>
              <a:rPr lang="en-US" sz="1400" i="1" dirty="0">
                <a:cs typeface="Times New Roman" panose="02020603050405020304" pitchFamily="18" charset="0"/>
              </a:rPr>
              <a:t>- Waveform selection and preview options</a:t>
            </a:r>
          </a:p>
          <a:p>
            <a:pPr lvl="0" algn="l"/>
            <a:r>
              <a:rPr lang="en-US" sz="1400" i="1" dirty="0">
                <a:cs typeface="Times New Roman" panose="02020603050405020304" pitchFamily="18" charset="0"/>
              </a:rPr>
              <a:t>- Waveform and parametric data downloads (event bundles).</a:t>
            </a:r>
          </a:p>
        </p:txBody>
      </p:sp>
    </p:spTree>
    <p:extLst>
      <p:ext uri="{BB962C8B-B14F-4D97-AF65-F5344CB8AC3E}">
        <p14:creationId xmlns:p14="http://schemas.microsoft.com/office/powerpoint/2010/main" val="1598445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mn-lt"/>
                <a:cs typeface="Arial" panose="020B0604020202020204" pitchFamily="34" charset="0"/>
              </a:rPr>
              <a:t>Results - 2 </a:t>
            </a:r>
            <a:endParaRPr lang="en-AT" sz="2000" dirty="0">
              <a:solidFill>
                <a:schemeClr val="bg1"/>
              </a:solidFill>
              <a:latin typeface="+mn-lt"/>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P2.5-238</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descr="Logo&#10;&#10;Description automatically generated">
            <a:extLst>
              <a:ext uri="{FF2B5EF4-FFF2-40B4-BE49-F238E27FC236}">
                <a16:creationId xmlns:a16="http://schemas.microsoft.com/office/drawing/2014/main" id="{3FCB4503-BF50-A417-6EF5-DCE981A77559}"/>
              </a:ext>
            </a:extLst>
          </p:cNvPr>
          <p:cNvPicPr>
            <a:picLocks noChangeAspect="1"/>
          </p:cNvPicPr>
          <p:nvPr/>
        </p:nvPicPr>
        <p:blipFill>
          <a:blip r:embed="rId2"/>
          <a:stretch>
            <a:fillRect/>
          </a:stretch>
        </p:blipFill>
        <p:spPr>
          <a:xfrm>
            <a:off x="10258810" y="166895"/>
            <a:ext cx="1680429" cy="758162"/>
          </a:xfrm>
          <a:prstGeom prst="rect">
            <a:avLst/>
          </a:prstGeom>
        </p:spPr>
      </p:pic>
      <p:sp>
        <p:nvSpPr>
          <p:cNvPr id="3" name="Content Placeholder 2">
            <a:extLst>
              <a:ext uri="{FF2B5EF4-FFF2-40B4-BE49-F238E27FC236}">
                <a16:creationId xmlns:a16="http://schemas.microsoft.com/office/drawing/2014/main" id="{B4E4D148-6AA1-9347-9A2A-FB3A0EFD44A7}"/>
              </a:ext>
            </a:extLst>
          </p:cNvPr>
          <p:cNvSpPr txBox="1">
            <a:spLocks/>
          </p:cNvSpPr>
          <p:nvPr/>
        </p:nvSpPr>
        <p:spPr>
          <a:xfrm>
            <a:off x="250556" y="1324947"/>
            <a:ext cx="10515601" cy="4869474"/>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indent="-342900" algn="l">
              <a:lnSpc>
                <a:spcPct val="107000"/>
              </a:lnSpc>
              <a:spcBef>
                <a:spcPts val="0"/>
              </a:spcBef>
              <a:spcAft>
                <a:spcPts val="0"/>
              </a:spcAft>
              <a:buFont typeface="Arial" panose="020B0604020202020204" pitchFamily="34" charset="0"/>
              <a:buChar char="•"/>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Content Placeholder 4">
            <a:extLst>
              <a:ext uri="{FF2B5EF4-FFF2-40B4-BE49-F238E27FC236}">
                <a16:creationId xmlns:a16="http://schemas.microsoft.com/office/drawing/2014/main" id="{629AD160-D34C-D961-939E-927A2C82EA6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48526" y="2388691"/>
            <a:ext cx="3469821" cy="2202709"/>
          </a:xfrm>
          <a:prstGeom prst="rect">
            <a:avLst/>
          </a:prstGeom>
        </p:spPr>
      </p:pic>
      <p:sp>
        <p:nvSpPr>
          <p:cNvPr id="9" name="TextBox 8">
            <a:extLst>
              <a:ext uri="{FF2B5EF4-FFF2-40B4-BE49-F238E27FC236}">
                <a16:creationId xmlns:a16="http://schemas.microsoft.com/office/drawing/2014/main" id="{8EF24901-A9B9-5523-BED9-DA7C3DFBB762}"/>
              </a:ext>
            </a:extLst>
          </p:cNvPr>
          <p:cNvSpPr txBox="1"/>
          <p:nvPr/>
        </p:nvSpPr>
        <p:spPr>
          <a:xfrm>
            <a:off x="529627" y="4791345"/>
            <a:ext cx="5619821" cy="1938992"/>
          </a:xfrm>
          <a:prstGeom prst="rect">
            <a:avLst/>
          </a:prstGeom>
          <a:noFill/>
        </p:spPr>
        <p:txBody>
          <a:bodyPr wrap="square">
            <a:spAutoFit/>
          </a:bodyPr>
          <a:lstStyle/>
          <a:p>
            <a:pPr marL="457200" lvl="0" indent="-457200">
              <a:buFont typeface="Arial" panose="020B0604020202020204" pitchFamily="34" charset="0"/>
              <a:buChar char="•"/>
            </a:pPr>
            <a:r>
              <a:rPr lang="en-US" sz="2000" dirty="0">
                <a:solidFill>
                  <a:srgbClr val="003192"/>
                </a:solidFill>
                <a:cs typeface="Times New Roman" panose="02020603050405020304" pitchFamily="18" charset="0"/>
              </a:rPr>
              <a:t>REB or ISC bulletin and station map </a:t>
            </a:r>
            <a:r>
              <a:rPr lang="en-US" sz="2000" dirty="0">
                <a:cs typeface="Times New Roman" panose="02020603050405020304" pitchFamily="18" charset="0"/>
              </a:rPr>
              <a:t>can be visualized. </a:t>
            </a:r>
          </a:p>
          <a:p>
            <a:pPr marL="457200" indent="-457200">
              <a:buFont typeface="Arial" panose="020B0604020202020204" pitchFamily="34" charset="0"/>
              <a:buChar char="•"/>
            </a:pPr>
            <a:r>
              <a:rPr lang="en-US" sz="2000" dirty="0">
                <a:solidFill>
                  <a:srgbClr val="003192"/>
                </a:solidFill>
                <a:cs typeface="Times New Roman" panose="02020603050405020304" pitchFamily="18" charset="0"/>
              </a:rPr>
              <a:t>Seismic Travel Time Residuals </a:t>
            </a:r>
            <a:r>
              <a:rPr lang="en-US" sz="2000" dirty="0">
                <a:cs typeface="Times New Roman" panose="02020603050405020304" pitchFamily="18" charset="0"/>
              </a:rPr>
              <a:t>for ISC and REB initial P relative to predictions from preferred origins using IASP91 (table and map) can be visualized.</a:t>
            </a:r>
          </a:p>
        </p:txBody>
      </p:sp>
      <p:sp>
        <p:nvSpPr>
          <p:cNvPr id="12" name="TextBox 11">
            <a:extLst>
              <a:ext uri="{FF2B5EF4-FFF2-40B4-BE49-F238E27FC236}">
                <a16:creationId xmlns:a16="http://schemas.microsoft.com/office/drawing/2014/main" id="{8339F4A2-B257-B0B9-C01D-08755F345223}"/>
              </a:ext>
            </a:extLst>
          </p:cNvPr>
          <p:cNvSpPr txBox="1"/>
          <p:nvPr/>
        </p:nvSpPr>
        <p:spPr>
          <a:xfrm>
            <a:off x="5508356" y="1592158"/>
            <a:ext cx="4966106" cy="1661993"/>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003192"/>
                </a:solidFill>
                <a:latin typeface="Times New Roman" panose="02020603050405020304" pitchFamily="18" charset="0"/>
                <a:cs typeface="Times New Roman" panose="02020603050405020304" pitchFamily="18" charset="0"/>
              </a:rPr>
              <a:t> </a:t>
            </a:r>
            <a:r>
              <a:rPr lang="en-US" sz="2000" dirty="0">
                <a:solidFill>
                  <a:srgbClr val="003192"/>
                </a:solidFill>
                <a:cs typeface="Times New Roman" panose="02020603050405020304" pitchFamily="18" charset="0"/>
              </a:rPr>
              <a:t>Event Summaries for each region:</a:t>
            </a:r>
          </a:p>
          <a:p>
            <a:pPr marL="285750" lvl="0" indent="-285750">
              <a:buFont typeface="Arial" panose="020B0604020202020204" pitchFamily="34" charset="0"/>
              <a:buChar char="•"/>
            </a:pPr>
            <a:r>
              <a:rPr lang="en-US" sz="1600" dirty="0">
                <a:cs typeface="Times New Roman" panose="02020603050405020304" pitchFamily="18" charset="0"/>
              </a:rPr>
              <a:t>Summary of ground truth and historical information for the explosions detonated in the region</a:t>
            </a:r>
          </a:p>
          <a:p>
            <a:pPr marL="285750" lvl="0" indent="-285750">
              <a:buFont typeface="Arial" panose="020B0604020202020204" pitchFamily="34" charset="0"/>
              <a:buChar char="•"/>
            </a:pPr>
            <a:r>
              <a:rPr lang="en-US" sz="1600" dirty="0">
                <a:cs typeface="Times New Roman" panose="02020603050405020304" pitchFamily="18" charset="0"/>
              </a:rPr>
              <a:t>Discussion of geological information, imagery vs. the seismic locations, magnitude and yield estimate, etc.</a:t>
            </a:r>
          </a:p>
          <a:p>
            <a:pPr marL="285750" lvl="0" indent="-285750">
              <a:buFont typeface="Arial" panose="020B0604020202020204" pitchFamily="34" charset="0"/>
              <a:buChar char="•"/>
            </a:pPr>
            <a:r>
              <a:rPr lang="en-US" sz="1600" dirty="0">
                <a:cs typeface="Times New Roman" panose="02020603050405020304" pitchFamily="18" charset="0"/>
              </a:rPr>
              <a:t>References</a:t>
            </a:r>
          </a:p>
        </p:txBody>
      </p:sp>
      <p:pic>
        <p:nvPicPr>
          <p:cNvPr id="15" name="Picture 14" descr="Graphical user interface, text, application&#10;&#10;Description automatically generated">
            <a:extLst>
              <a:ext uri="{FF2B5EF4-FFF2-40B4-BE49-F238E27FC236}">
                <a16:creationId xmlns:a16="http://schemas.microsoft.com/office/drawing/2014/main" id="{0949BE97-92A1-FD34-8EC5-B51883DDFF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8999" y="3143055"/>
            <a:ext cx="2072838" cy="2680688"/>
          </a:xfrm>
          <a:prstGeom prst="rect">
            <a:avLst/>
          </a:prstGeom>
        </p:spPr>
      </p:pic>
      <p:pic>
        <p:nvPicPr>
          <p:cNvPr id="18" name="Picture 17" descr="Chart&#10;&#10;Description automatically generated">
            <a:extLst>
              <a:ext uri="{FF2B5EF4-FFF2-40B4-BE49-F238E27FC236}">
                <a16:creationId xmlns:a16="http://schemas.microsoft.com/office/drawing/2014/main" id="{7C1BD1BD-446C-DCD0-DF55-88FC07568B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6387" y="4699953"/>
            <a:ext cx="1428522" cy="1853989"/>
          </a:xfrm>
          <a:prstGeom prst="rect">
            <a:avLst/>
          </a:prstGeom>
        </p:spPr>
      </p:pic>
      <p:sp>
        <p:nvSpPr>
          <p:cNvPr id="20" name="TextBox 19">
            <a:extLst>
              <a:ext uri="{FF2B5EF4-FFF2-40B4-BE49-F238E27FC236}">
                <a16:creationId xmlns:a16="http://schemas.microsoft.com/office/drawing/2014/main" id="{5FE57B90-9D96-F6D2-E4D4-C18EB34F6061}"/>
              </a:ext>
            </a:extLst>
          </p:cNvPr>
          <p:cNvSpPr txBox="1"/>
          <p:nvPr/>
        </p:nvSpPr>
        <p:spPr>
          <a:xfrm>
            <a:off x="447868" y="1592158"/>
            <a:ext cx="4671139" cy="707886"/>
          </a:xfrm>
          <a:prstGeom prst="rect">
            <a:avLst/>
          </a:prstGeom>
          <a:noFill/>
        </p:spPr>
        <p:txBody>
          <a:bodyPr wrap="square">
            <a:spAutoFit/>
          </a:bodyPr>
          <a:lstStyle/>
          <a:p>
            <a:pPr marL="342900" indent="-342900">
              <a:buFont typeface="Arial" panose="020B0604020202020204" pitchFamily="34" charset="0"/>
              <a:buChar char="•"/>
            </a:pPr>
            <a:r>
              <a:rPr lang="en-US" sz="2000" dirty="0">
                <a:solidFill>
                  <a:srgbClr val="003192"/>
                </a:solidFill>
                <a:cs typeface="Times New Roman" panose="02020603050405020304" pitchFamily="18" charset="0"/>
              </a:rPr>
              <a:t>Associated geophysical metadata and references:</a:t>
            </a:r>
            <a:endParaRPr lang="en-US" sz="2000" dirty="0">
              <a:solidFill>
                <a:srgbClr val="003192"/>
              </a:solidFill>
              <a:cs typeface="Arial" panose="020B0604020202020204" pitchFamily="34" charset="0"/>
            </a:endParaRPr>
          </a:p>
        </p:txBody>
      </p:sp>
    </p:spTree>
    <p:extLst>
      <p:ext uri="{BB962C8B-B14F-4D97-AF65-F5344CB8AC3E}">
        <p14:creationId xmlns:p14="http://schemas.microsoft.com/office/powerpoint/2010/main" val="2067559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mn-lt"/>
                <a:cs typeface="Arial" panose="020B0604020202020204" pitchFamily="34" charset="0"/>
              </a:rPr>
              <a:t>Conclusion - 1</a:t>
            </a:r>
            <a:endParaRPr lang="en-AT" sz="2000" dirty="0">
              <a:solidFill>
                <a:schemeClr val="bg1"/>
              </a:solidFill>
              <a:latin typeface="+mn-lt"/>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P2.5-238</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descr="Logo&#10;&#10;Description automatically generated">
            <a:extLst>
              <a:ext uri="{FF2B5EF4-FFF2-40B4-BE49-F238E27FC236}">
                <a16:creationId xmlns:a16="http://schemas.microsoft.com/office/drawing/2014/main" id="{C9B9E21C-4FFE-31AC-A9CD-26EEF95CAD05}"/>
              </a:ext>
            </a:extLst>
          </p:cNvPr>
          <p:cNvPicPr>
            <a:picLocks noChangeAspect="1"/>
          </p:cNvPicPr>
          <p:nvPr/>
        </p:nvPicPr>
        <p:blipFill>
          <a:blip r:embed="rId3"/>
          <a:stretch>
            <a:fillRect/>
          </a:stretch>
        </p:blipFill>
        <p:spPr>
          <a:xfrm>
            <a:off x="10258810" y="166895"/>
            <a:ext cx="1680429" cy="758162"/>
          </a:xfrm>
          <a:prstGeom prst="rect">
            <a:avLst/>
          </a:prstGeom>
        </p:spPr>
      </p:pic>
      <p:sp>
        <p:nvSpPr>
          <p:cNvPr id="7" name="TextBox 6">
            <a:extLst>
              <a:ext uri="{FF2B5EF4-FFF2-40B4-BE49-F238E27FC236}">
                <a16:creationId xmlns:a16="http://schemas.microsoft.com/office/drawing/2014/main" id="{0C7AF28F-982B-4FF3-531A-9088324791BC}"/>
              </a:ext>
            </a:extLst>
          </p:cNvPr>
          <p:cNvSpPr txBox="1"/>
          <p:nvPr/>
        </p:nvSpPr>
        <p:spPr>
          <a:xfrm>
            <a:off x="466531" y="1380931"/>
            <a:ext cx="9747986" cy="4770537"/>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2800" dirty="0">
                <a:effectLst/>
                <a:ea typeface="Times New Roman" panose="02020603050405020304" pitchFamily="18" charset="0"/>
                <a:cs typeface="Times New Roman" panose="02020603050405020304" pitchFamily="18" charset="0"/>
              </a:rPr>
              <a:t>WFNE repository contains waveform segments and their associated metadata (station/instrument).</a:t>
            </a:r>
          </a:p>
          <a:p>
            <a:pPr marL="342900" marR="0" lvl="0" indent="-342900">
              <a:spcBef>
                <a:spcPts val="0"/>
              </a:spcBef>
              <a:spcAft>
                <a:spcPts val="0"/>
              </a:spcAft>
              <a:buFont typeface="Symbol" panose="05050102010706020507" pitchFamily="18" charset="2"/>
              <a:buChar char=""/>
            </a:pPr>
            <a:r>
              <a:rPr lang="en-US" sz="2800" dirty="0">
                <a:ea typeface="Times New Roman" panose="02020603050405020304" pitchFamily="18" charset="0"/>
                <a:cs typeface="Times New Roman" panose="02020603050405020304" pitchFamily="18" charset="0"/>
              </a:rPr>
              <a:t>For each nuclear explosion, </a:t>
            </a:r>
            <a:r>
              <a:rPr lang="en-US" sz="2800" dirty="0">
                <a:effectLst/>
                <a:ea typeface="Times New Roman" panose="02020603050405020304" pitchFamily="18" charset="0"/>
                <a:cs typeface="Times New Roman" panose="02020603050405020304" pitchFamily="18" charset="0"/>
              </a:rPr>
              <a:t>origin information, geophysical data and bulletin information is included. </a:t>
            </a:r>
          </a:p>
          <a:p>
            <a:pPr marL="342900" marR="0" lvl="0" indent="-342900">
              <a:spcBef>
                <a:spcPts val="0"/>
              </a:spcBef>
              <a:spcAft>
                <a:spcPts val="0"/>
              </a:spcAft>
              <a:buFont typeface="Symbol" panose="05050102010706020507" pitchFamily="18" charset="2"/>
              <a:buChar char=""/>
            </a:pPr>
            <a:r>
              <a:rPr lang="en-US" sz="2800" dirty="0">
                <a:effectLst/>
                <a:ea typeface="Times New Roman" panose="02020603050405020304" pitchFamily="18" charset="0"/>
                <a:cs typeface="Times New Roman" panose="02020603050405020304" pitchFamily="18" charset="0"/>
              </a:rPr>
              <a:t>Information from new sources is being collected and added.</a:t>
            </a:r>
          </a:p>
          <a:p>
            <a:pPr marL="342900" marR="0" lvl="0" indent="-342900">
              <a:spcBef>
                <a:spcPts val="0"/>
              </a:spcBef>
              <a:spcAft>
                <a:spcPts val="0"/>
              </a:spcAft>
              <a:buFont typeface="Symbol" panose="05050102010706020507" pitchFamily="18" charset="2"/>
              <a:buChar char=""/>
            </a:pPr>
            <a:r>
              <a:rPr lang="en-US" sz="2800" dirty="0">
                <a:effectLst/>
                <a:ea typeface="Times New Roman" panose="02020603050405020304" pitchFamily="18" charset="0"/>
                <a:cs typeface="Times New Roman" panose="02020603050405020304" pitchFamily="18" charset="0"/>
              </a:rPr>
              <a:t>WFNE Web interface allows selection and display of repository data.</a:t>
            </a:r>
          </a:p>
          <a:p>
            <a:pPr marL="342900" indent="-342900">
              <a:buFont typeface="Symbol" panose="05050102010706020507" pitchFamily="18" charset="2"/>
              <a:buChar char=""/>
            </a:pPr>
            <a:r>
              <a:rPr lang="en-US" sz="2800" dirty="0">
                <a:effectLst/>
                <a:ea typeface="Times New Roman" panose="02020603050405020304" pitchFamily="18" charset="0"/>
                <a:cs typeface="Times New Roman" panose="02020603050405020304" pitchFamily="18" charset="0"/>
              </a:rPr>
              <a:t>Event bundles can be downloaded. Bundles include parametric data, waveforms (in CSS and SAC format) and their associated metadata for each nuclear explosion.</a:t>
            </a:r>
          </a:p>
          <a:p>
            <a:pPr marR="0" lvl="0">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220530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3560</TotalTime>
  <Words>1203</Words>
  <Application>Microsoft Office PowerPoint</Application>
  <PresentationFormat>Widescreen</PresentationFormat>
  <Paragraphs>120</Paragraphs>
  <Slides>10</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Calibri Light</vt:lpstr>
      <vt:lpstr>Symbol</vt:lpstr>
      <vt:lpstr>Times New Roman</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Oancea, Victoria [US-US]</cp:lastModifiedBy>
  <cp:revision>93</cp:revision>
  <dcterms:created xsi:type="dcterms:W3CDTF">2023-04-18T13:25:54Z</dcterms:created>
  <dcterms:modified xsi:type="dcterms:W3CDTF">2023-06-09T11:56:45Z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968a81f-7ed4-4faa-9408-9652e001dd96_Enabled">
    <vt:lpwstr>true</vt:lpwstr>
  </property>
  <property fmtid="{D5CDD505-2E9C-101B-9397-08002B2CF9AE}" pid="3" name="MSIP_Label_c968a81f-7ed4-4faa-9408-9652e001dd96_SetDate">
    <vt:lpwstr>2023-05-22T21:56:12Z</vt:lpwstr>
  </property>
  <property fmtid="{D5CDD505-2E9C-101B-9397-08002B2CF9AE}" pid="4" name="MSIP_Label_c968a81f-7ed4-4faa-9408-9652e001dd96_Method">
    <vt:lpwstr>Privileged</vt:lpwstr>
  </property>
  <property fmtid="{D5CDD505-2E9C-101B-9397-08002B2CF9AE}" pid="5" name="MSIP_Label_c968a81f-7ed4-4faa-9408-9652e001dd96_Name">
    <vt:lpwstr>Unrestricted</vt:lpwstr>
  </property>
  <property fmtid="{D5CDD505-2E9C-101B-9397-08002B2CF9AE}" pid="6" name="MSIP_Label_c968a81f-7ed4-4faa-9408-9652e001dd96_SiteId">
    <vt:lpwstr>b64da4ac-e800-4cfc-8931-e607f720a1b8</vt:lpwstr>
  </property>
  <property fmtid="{D5CDD505-2E9C-101B-9397-08002B2CF9AE}" pid="7" name="MSIP_Label_c968a81f-7ed4-4faa-9408-9652e001dd96_ActionId">
    <vt:lpwstr>f6d05ee9-987d-4430-9f06-91668575277b</vt:lpwstr>
  </property>
  <property fmtid="{D5CDD505-2E9C-101B-9397-08002B2CF9AE}" pid="8" name="MSIP_Label_c968a81f-7ed4-4faa-9408-9652e001dd96_ContentBits">
    <vt:lpwstr>0</vt:lpwstr>
  </property>
</Properties>
</file>