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7" r:id="rId7"/>
    <p:sldId id="264" r:id="rId8"/>
    <p:sldId id="268" r:id="rId9"/>
    <p:sldId id="265" r:id="rId10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7"/>
            <p14:sldId id="264"/>
            <p14:sldId id="268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1"/>
    <p:restoredTop sz="94703"/>
  </p:normalViewPr>
  <p:slideViewPr>
    <p:cSldViewPr snapToGrid="0">
      <p:cViewPr varScale="1">
        <p:scale>
          <a:sx n="138" d="100"/>
          <a:sy n="138" d="100"/>
        </p:scale>
        <p:origin x="9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8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8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6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Air Force Technical Application Center (AFTAC) Efforts to Collect, Preserve and Integrate Historic Geophysical Data</a:t>
            </a:r>
            <a:r>
              <a:rPr lang="en-A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Lillian Soto-Cordero, Michael Jezard, Alan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Poffenberger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Geophysical Capabilities and Assessments, AFTAC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provide an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overview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AFTAC’s work to rescue and preserve legacy data through two separate efforts: one focused on historic nuclear test data already digitized and a second one on analog data.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P2.5-439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seek to create a curated reference database and identify continuously operating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stations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be integrated into our systems.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implemented quality control criteria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Slide 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Slide 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for our analysis of digitized data.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We are investigating our analog data holdings to identify its content and preservation needs.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identified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couple of dozen continuously operating stations by using QC measures as part of our analysis of data from ~300 stations.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AFTAC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analog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holdings show a diverse volume of media. Emphasis was placed on assessing the level of deterioration and how to slow-down the vinegar syndrome affecting some of our microfiches.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Emphasis on waveform &amp; station metadata QC supports the development of a curated reference database for historic nuclear explosions, as well as other products.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 effort to inventory AFTAC’s analog geophysical nuclear test data identify various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challenges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that need to be considered when developing strategies for the preservation of our data.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3AC3353-C94A-42DE-147D-307205B53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7538" y="278271"/>
            <a:ext cx="1284890" cy="12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AFTAC’s Legacy Data Efforts – Present and Future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P2.5-439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57DB726-B92A-3E2A-EA22-04F350CB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298" y="93266"/>
            <a:ext cx="1140626" cy="1140626"/>
          </a:xfrm>
          <a:prstGeom prst="rect">
            <a:avLst/>
          </a:prstGeom>
        </p:spPr>
      </p:pic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5FCF40F-EAEA-24BB-CA14-255FC16290F9}"/>
              </a:ext>
            </a:extLst>
          </p:cNvPr>
          <p:cNvGrpSpPr/>
          <p:nvPr/>
        </p:nvGrpSpPr>
        <p:grpSpPr>
          <a:xfrm>
            <a:off x="0" y="1315825"/>
            <a:ext cx="10738773" cy="5432995"/>
            <a:chOff x="873645" y="1452183"/>
            <a:chExt cx="10738773" cy="5432995"/>
          </a:xfrm>
        </p:grpSpPr>
        <p:sp>
          <p:nvSpPr>
            <p:cNvPr id="126" name="Google Shape;187;p38">
              <a:extLst>
                <a:ext uri="{FF2B5EF4-FFF2-40B4-BE49-F238E27FC236}">
                  <a16:creationId xmlns:a16="http://schemas.microsoft.com/office/drawing/2014/main" id="{2AD96738-0547-F8F8-7FEC-FFD23B5CCABB}"/>
                </a:ext>
              </a:extLst>
            </p:cNvPr>
            <p:cNvSpPr txBox="1">
              <a:spLocks/>
            </p:cNvSpPr>
            <p:nvPr/>
          </p:nvSpPr>
          <p:spPr>
            <a:xfrm>
              <a:off x="873645" y="1530748"/>
              <a:ext cx="10738773" cy="5354430"/>
            </a:xfrm>
            <a:prstGeom prst="rect">
              <a:avLst/>
            </a:prstGeom>
            <a:solidFill>
              <a:schemeClr val="bg1"/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t" anchorCtr="0"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12387"/>
                </a:buClr>
                <a:buFont typeface="Arial" pitchFamily="34" charset="0"/>
                <a:defRPr sz="1400" b="1" kern="1200">
                  <a:solidFill>
                    <a:schemeClr val="tx1"/>
                  </a:solidFill>
                  <a:latin typeface="Futura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812387"/>
                </a:buClr>
                <a:buSzPts val="1000"/>
                <a:buFont typeface="Arial" pitchFamily="34" charset="0"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8E917B8-509E-A007-ECA3-32C764391F02}"/>
                </a:ext>
              </a:extLst>
            </p:cNvPr>
            <p:cNvGrpSpPr/>
            <p:nvPr/>
          </p:nvGrpSpPr>
          <p:grpSpPr>
            <a:xfrm>
              <a:off x="9821187" y="2721334"/>
              <a:ext cx="1539467" cy="566928"/>
              <a:chOff x="5865399" y="4427930"/>
              <a:chExt cx="1539467" cy="581025"/>
            </a:xfrm>
            <a:pattFill prst="wdDnDiag">
              <a:fgClr>
                <a:srgbClr val="DFEDE5"/>
              </a:fgClr>
              <a:bgClr>
                <a:schemeClr val="bg1"/>
              </a:bgClr>
            </a:pattFill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EE077A98-D09D-A6F6-D034-4AE87029EE65}"/>
                  </a:ext>
                </a:extLst>
              </p:cNvPr>
              <p:cNvSpPr/>
              <p:nvPr/>
            </p:nvSpPr>
            <p:spPr>
              <a:xfrm>
                <a:off x="5915791" y="4427930"/>
                <a:ext cx="1463040" cy="58102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B886BF1C-896C-31F1-3E27-7D1483162A9E}"/>
                  </a:ext>
                </a:extLst>
              </p:cNvPr>
              <p:cNvSpPr txBox="1"/>
              <p:nvPr/>
            </p:nvSpPr>
            <p:spPr>
              <a:xfrm>
                <a:off x="5865399" y="4515022"/>
                <a:ext cx="1539467" cy="3785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Triage</a:t>
                </a:r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3BBDFDE-4245-3E6B-B12C-FBC009D21A68}"/>
                </a:ext>
              </a:extLst>
            </p:cNvPr>
            <p:cNvSpPr txBox="1"/>
            <p:nvPr/>
          </p:nvSpPr>
          <p:spPr>
            <a:xfrm>
              <a:off x="3143608" y="4766489"/>
              <a:ext cx="1864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Data Collection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26FD945-27E3-5BDC-79F1-803BAF8C9CFC}"/>
                </a:ext>
              </a:extLst>
            </p:cNvPr>
            <p:cNvGrpSpPr/>
            <p:nvPr/>
          </p:nvGrpSpPr>
          <p:grpSpPr>
            <a:xfrm>
              <a:off x="9767551" y="3477887"/>
              <a:ext cx="1717304" cy="1477327"/>
              <a:chOff x="7761794" y="4395231"/>
              <a:chExt cx="1197343" cy="868229"/>
            </a:xfrm>
            <a:pattFill prst="wdDnDiag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88BDD891-A619-8278-3F6F-352ACFB883CB}"/>
                  </a:ext>
                </a:extLst>
              </p:cNvPr>
              <p:cNvSpPr/>
              <p:nvPr/>
            </p:nvSpPr>
            <p:spPr>
              <a:xfrm>
                <a:off x="7793672" y="4427929"/>
                <a:ext cx="1155821" cy="809451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5F4C451-9E0F-5390-C305-22F0D1936DD2}"/>
                  </a:ext>
                </a:extLst>
              </p:cNvPr>
              <p:cNvSpPr txBox="1"/>
              <p:nvPr/>
            </p:nvSpPr>
            <p:spPr>
              <a:xfrm>
                <a:off x="7761794" y="4395231"/>
                <a:ext cx="1197343" cy="86822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Assess methodologies &amp; equipment to scan and digitize</a:t>
                </a:r>
                <a:endParaRPr kumimoji="0" lang="en-US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738C222-1026-EF2B-AD36-D17DBB11B060}"/>
                </a:ext>
              </a:extLst>
            </p:cNvPr>
            <p:cNvSpPr/>
            <p:nvPr/>
          </p:nvSpPr>
          <p:spPr>
            <a:xfrm>
              <a:off x="8113164" y="3512159"/>
              <a:ext cx="1463040" cy="640080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D17A72C1-771D-D4C0-1121-2297E12FC97E}"/>
                </a:ext>
              </a:extLst>
            </p:cNvPr>
            <p:cNvGrpSpPr/>
            <p:nvPr/>
          </p:nvGrpSpPr>
          <p:grpSpPr>
            <a:xfrm>
              <a:off x="8010030" y="2724908"/>
              <a:ext cx="1463040" cy="564533"/>
              <a:chOff x="6030091" y="4427930"/>
              <a:chExt cx="1463040" cy="581025"/>
            </a:xfrm>
            <a:pattFill prst="wdDnDiag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8416909-174E-661D-24F8-68FDE70C5EE9}"/>
                  </a:ext>
                </a:extLst>
              </p:cNvPr>
              <p:cNvSpPr/>
              <p:nvPr/>
            </p:nvSpPr>
            <p:spPr>
              <a:xfrm>
                <a:off x="6030091" y="4427930"/>
                <a:ext cx="1463040" cy="581025"/>
              </a:xfrm>
              <a:prstGeom prst="rect">
                <a:avLst/>
              </a:prstGeom>
              <a:grp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2ED4143F-FC20-B7C6-221E-1E7FE87844A6}"/>
                  </a:ext>
                </a:extLst>
              </p:cNvPr>
              <p:cNvSpPr txBox="1"/>
              <p:nvPr/>
            </p:nvSpPr>
            <p:spPr>
              <a:xfrm>
                <a:off x="6098163" y="4558823"/>
                <a:ext cx="1371600" cy="298594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Inventory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CB48982-1905-5CC5-04D4-FBE5C3BCE906}"/>
                </a:ext>
              </a:extLst>
            </p:cNvPr>
            <p:cNvSpPr txBox="1"/>
            <p:nvPr/>
          </p:nvSpPr>
          <p:spPr>
            <a:xfrm>
              <a:off x="1875270" y="200854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i="1" dirty="0">
                  <a:solidFill>
                    <a:schemeClr val="accent2"/>
                  </a:solidFill>
                  <a:latin typeface="Arial" panose="020B0604020202020204" pitchFamily="34" charset="0"/>
                  <a:cs typeface="Arial" pitchFamily="34" charset="0"/>
                </a:rPr>
                <a:t>Products</a:t>
              </a:r>
              <a:endPara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endParaRP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0AA7157-97F1-1E41-F6B6-005E95A1224B}"/>
                </a:ext>
              </a:extLst>
            </p:cNvPr>
            <p:cNvGrpSpPr/>
            <p:nvPr/>
          </p:nvGrpSpPr>
          <p:grpSpPr>
            <a:xfrm>
              <a:off x="1802675" y="3289447"/>
              <a:ext cx="1554480" cy="858469"/>
              <a:chOff x="5160321" y="4427930"/>
              <a:chExt cx="1490472" cy="451508"/>
            </a:xfrm>
            <a:noFill/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953D86E-F925-6177-4EC0-2FF74F22182F}"/>
                  </a:ext>
                </a:extLst>
              </p:cNvPr>
              <p:cNvSpPr/>
              <p:nvPr/>
            </p:nvSpPr>
            <p:spPr>
              <a:xfrm>
                <a:off x="5160321" y="4427930"/>
                <a:ext cx="1463040" cy="451508"/>
              </a:xfrm>
              <a:prstGeom prst="rect">
                <a:avLst/>
              </a:prstGeom>
              <a:pattFill prst="wdDn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A51497D3-4D99-A177-D737-D4941385DED8}"/>
                  </a:ext>
                </a:extLst>
              </p:cNvPr>
              <p:cNvSpPr txBox="1"/>
              <p:nvPr/>
            </p:nvSpPr>
            <p:spPr>
              <a:xfrm>
                <a:off x="5160321" y="4478899"/>
                <a:ext cx="1490472" cy="33993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Curated  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database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D7B18678-B640-F316-C933-F4352E80B9AB}"/>
                </a:ext>
              </a:extLst>
            </p:cNvPr>
            <p:cNvGrpSpPr/>
            <p:nvPr/>
          </p:nvGrpSpPr>
          <p:grpSpPr>
            <a:xfrm>
              <a:off x="9866616" y="5127000"/>
              <a:ext cx="1500641" cy="718672"/>
              <a:chOff x="5964022" y="5642447"/>
              <a:chExt cx="1500641" cy="581025"/>
            </a:xfrm>
            <a:pattFill prst="wdDnDiag">
              <a:fgClr>
                <a:srgbClr val="DFEDE5"/>
              </a:fgClr>
              <a:bgClr>
                <a:schemeClr val="bg1"/>
              </a:bgClr>
            </a:pattFill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179916F4-D68F-78BA-60FC-B12532B144B7}"/>
                  </a:ext>
                </a:extLst>
              </p:cNvPr>
              <p:cNvSpPr/>
              <p:nvPr/>
            </p:nvSpPr>
            <p:spPr>
              <a:xfrm>
                <a:off x="6001623" y="5642447"/>
                <a:ext cx="1463040" cy="58102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C9ADFDC2-5FCF-C866-760B-8349F818B78C}"/>
                  </a:ext>
                </a:extLst>
              </p:cNvPr>
              <p:cNvSpPr txBox="1"/>
              <p:nvPr/>
            </p:nvSpPr>
            <p:spPr>
              <a:xfrm>
                <a:off x="5964022" y="5654874"/>
                <a:ext cx="1490472" cy="5225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Scanning &amp; digitization</a:t>
                </a:r>
                <a:endParaRPr kumimoji="0" lang="en-US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A5BF0EB-3C03-CBE9-EF66-B63D8FF6DB1E}"/>
                </a:ext>
              </a:extLst>
            </p:cNvPr>
            <p:cNvGrpSpPr/>
            <p:nvPr/>
          </p:nvGrpSpPr>
          <p:grpSpPr>
            <a:xfrm>
              <a:off x="4365022" y="2424731"/>
              <a:ext cx="1490472" cy="923330"/>
              <a:chOff x="5966118" y="4366958"/>
              <a:chExt cx="1490472" cy="577111"/>
            </a:xfrm>
            <a:no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CDE8D20-0641-F8B8-4FDE-839166E1218A}"/>
                  </a:ext>
                </a:extLst>
              </p:cNvPr>
              <p:cNvSpPr/>
              <p:nvPr/>
            </p:nvSpPr>
            <p:spPr>
              <a:xfrm>
                <a:off x="5976751" y="4427930"/>
                <a:ext cx="1463040" cy="45150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BC13AADF-7FEC-41B5-4D5B-DA708D99B4FB}"/>
                  </a:ext>
                </a:extLst>
              </p:cNvPr>
              <p:cNvSpPr txBox="1"/>
              <p:nvPr/>
            </p:nvSpPr>
            <p:spPr>
              <a:xfrm>
                <a:off x="5966118" y="4366958"/>
                <a:ext cx="1490472" cy="5771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Develop Waveform QC criteria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AF5233E-0906-06C0-452E-B0A323CCB9D2}"/>
                </a:ext>
              </a:extLst>
            </p:cNvPr>
            <p:cNvGrpSpPr/>
            <p:nvPr/>
          </p:nvGrpSpPr>
          <p:grpSpPr>
            <a:xfrm>
              <a:off x="956243" y="2415840"/>
              <a:ext cx="1588720" cy="727821"/>
              <a:chOff x="5915239" y="4427931"/>
              <a:chExt cx="1588720" cy="581025"/>
            </a:xfrm>
            <a:pattFill prst="wdDnDiag">
              <a:fgClr>
                <a:srgbClr val="DFEDE5"/>
              </a:fgClr>
              <a:bgClr>
                <a:schemeClr val="bg1"/>
              </a:bgClr>
            </a:patt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75BC26DE-F237-6348-33EA-540889DE2C1B}"/>
                  </a:ext>
                </a:extLst>
              </p:cNvPr>
              <p:cNvSpPr/>
              <p:nvPr/>
            </p:nvSpPr>
            <p:spPr>
              <a:xfrm>
                <a:off x="5976751" y="4427931"/>
                <a:ext cx="1463040" cy="581025"/>
              </a:xfrm>
              <a:prstGeom prst="rect">
                <a:avLst/>
              </a:prstGeom>
              <a:pattFill prst="wdDn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156AC06-1F37-34CC-D1EB-30591CBC6FB0}"/>
                  </a:ext>
                </a:extLst>
              </p:cNvPr>
              <p:cNvSpPr txBox="1"/>
              <p:nvPr/>
            </p:nvSpPr>
            <p:spPr>
              <a:xfrm>
                <a:off x="5915239" y="4460161"/>
                <a:ext cx="1588720" cy="5159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itchFamily="34" charset="0"/>
                  </a:rPr>
                  <a:t>Inventory &amp; interface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407342B-722B-4CCC-71F2-6B5EA393B021}"/>
                </a:ext>
              </a:extLst>
            </p:cNvPr>
            <p:cNvGrpSpPr/>
            <p:nvPr/>
          </p:nvGrpSpPr>
          <p:grpSpPr>
            <a:xfrm>
              <a:off x="4190272" y="5206526"/>
              <a:ext cx="1913754" cy="646331"/>
              <a:chOff x="7568048" y="4417405"/>
              <a:chExt cx="1605646" cy="449496"/>
            </a:xfrm>
            <a:pattFill prst="wdDnDiag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D70B0AA-24AA-47A6-E224-080084E4A908}"/>
                  </a:ext>
                </a:extLst>
              </p:cNvPr>
              <p:cNvSpPr/>
              <p:nvPr/>
            </p:nvSpPr>
            <p:spPr>
              <a:xfrm>
                <a:off x="7642265" y="4427930"/>
                <a:ext cx="1463040" cy="432430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9BA6EBDA-3E27-BDFD-B824-23B9F363EB42}"/>
                  </a:ext>
                </a:extLst>
              </p:cNvPr>
              <p:cNvSpPr txBox="1"/>
              <p:nvPr/>
            </p:nvSpPr>
            <p:spPr>
              <a:xfrm>
                <a:off x="7568048" y="4417405"/>
                <a:ext cx="1605646" cy="449496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Collect 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itchFamily="34" charset="0"/>
                  </a:rPr>
                  <a:t>data from external sources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118BB68-B137-AE91-CBF7-2599A2245A24}"/>
                </a:ext>
              </a:extLst>
            </p:cNvPr>
            <p:cNvGrpSpPr/>
            <p:nvPr/>
          </p:nvGrpSpPr>
          <p:grpSpPr>
            <a:xfrm>
              <a:off x="2608472" y="2421060"/>
              <a:ext cx="1490472" cy="722376"/>
              <a:chOff x="5966118" y="4427930"/>
              <a:chExt cx="1490472" cy="451508"/>
            </a:xfrm>
            <a:noFill/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3A41606-F166-3C6C-5D05-0CDEEE7F38C8}"/>
                  </a:ext>
                </a:extLst>
              </p:cNvPr>
              <p:cNvSpPr/>
              <p:nvPr/>
            </p:nvSpPr>
            <p:spPr>
              <a:xfrm>
                <a:off x="5976751" y="4427930"/>
                <a:ext cx="1463040" cy="451508"/>
              </a:xfrm>
              <a:prstGeom prst="rect">
                <a:avLst/>
              </a:prstGeom>
              <a:pattFill prst="wdDn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8BAD66B-710F-FD35-24CC-B170FFDB25F6}"/>
                  </a:ext>
                </a:extLst>
              </p:cNvPr>
              <p:cNvSpPr txBox="1"/>
              <p:nvPr/>
            </p:nvSpPr>
            <p:spPr>
              <a:xfrm>
                <a:off x="5966118" y="4453522"/>
                <a:ext cx="1490472" cy="4039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itchFamily="34" charset="0"/>
                  </a:rPr>
                  <a:t>Continuous Stations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85173BD-0E4E-0A7A-1CED-C9CED960A019}"/>
                </a:ext>
              </a:extLst>
            </p:cNvPr>
            <p:cNvGrpSpPr/>
            <p:nvPr/>
          </p:nvGrpSpPr>
          <p:grpSpPr>
            <a:xfrm>
              <a:off x="6044595" y="2435368"/>
              <a:ext cx="1490472" cy="923330"/>
              <a:chOff x="5966118" y="4366961"/>
              <a:chExt cx="1490472" cy="577111"/>
            </a:xfrm>
            <a:noFill/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2E9D5A2-1EE9-F94E-9D7C-510B02D6D34B}"/>
                  </a:ext>
                </a:extLst>
              </p:cNvPr>
              <p:cNvSpPr/>
              <p:nvPr/>
            </p:nvSpPr>
            <p:spPr>
              <a:xfrm>
                <a:off x="5976751" y="4427930"/>
                <a:ext cx="1463040" cy="45150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FF47879B-A46C-C36B-7594-41707C5306EF}"/>
                  </a:ext>
                </a:extLst>
              </p:cNvPr>
              <p:cNvSpPr txBox="1"/>
              <p:nvPr/>
            </p:nvSpPr>
            <p:spPr>
              <a:xfrm>
                <a:off x="5966118" y="4366961"/>
                <a:ext cx="1490472" cy="5771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92D05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Develop metadata QC criteria</a:t>
                </a: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E9F891C-2A0D-AA9E-276F-072AC71D9A96}"/>
                </a:ext>
              </a:extLst>
            </p:cNvPr>
            <p:cNvGrpSpPr/>
            <p:nvPr/>
          </p:nvGrpSpPr>
          <p:grpSpPr>
            <a:xfrm>
              <a:off x="4365022" y="3566897"/>
              <a:ext cx="1490472" cy="923330"/>
              <a:chOff x="5966118" y="4366960"/>
              <a:chExt cx="1490472" cy="577111"/>
            </a:xfrm>
            <a:noFill/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2BDEF8B8-19DA-8F75-3685-54F67EA453C7}"/>
                  </a:ext>
                </a:extLst>
              </p:cNvPr>
              <p:cNvSpPr/>
              <p:nvPr/>
            </p:nvSpPr>
            <p:spPr>
              <a:xfrm>
                <a:off x="5976751" y="4427930"/>
                <a:ext cx="1463040" cy="45150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87ECF32-CE23-99DE-4C3B-8604CD850753}"/>
                  </a:ext>
                </a:extLst>
              </p:cNvPr>
              <p:cNvSpPr txBox="1"/>
              <p:nvPr/>
            </p:nvSpPr>
            <p:spPr>
              <a:xfrm>
                <a:off x="5966118" y="4366960"/>
                <a:ext cx="1490472" cy="5771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92D05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itchFamily="34" charset="0"/>
                  </a:rPr>
                  <a:t>Present day conditions assessment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6F76C20-D35A-F635-9B3F-2E3FCA60D247}"/>
                </a:ext>
              </a:extLst>
            </p:cNvPr>
            <p:cNvGrpSpPr/>
            <p:nvPr/>
          </p:nvGrpSpPr>
          <p:grpSpPr>
            <a:xfrm>
              <a:off x="6062820" y="3566462"/>
              <a:ext cx="1490472" cy="923330"/>
              <a:chOff x="5966118" y="4366963"/>
              <a:chExt cx="1490472" cy="577111"/>
            </a:xfrm>
            <a:noFill/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FDA48CB9-7701-2EFD-95D6-25E882BBC2CE}"/>
                  </a:ext>
                </a:extLst>
              </p:cNvPr>
              <p:cNvSpPr/>
              <p:nvPr/>
            </p:nvSpPr>
            <p:spPr>
              <a:xfrm>
                <a:off x="5976751" y="4427930"/>
                <a:ext cx="1463040" cy="451508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FF3CD82-239C-591B-492C-8FEC619E4C72}"/>
                  </a:ext>
                </a:extLst>
              </p:cNvPr>
              <p:cNvSpPr txBox="1"/>
              <p:nvPr/>
            </p:nvSpPr>
            <p:spPr>
              <a:xfrm>
                <a:off x="5966118" y="4366963"/>
                <a:ext cx="1490472" cy="577111"/>
              </a:xfrm>
              <a:prstGeom prst="rect">
                <a:avLst/>
              </a:prstGeom>
              <a:pattFill prst="wdDnDiag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Develop QC assessment GUI</a:t>
                </a:r>
              </a:p>
            </p:txBody>
          </p:sp>
        </p:grp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116514A-94C5-8EE5-1EB8-F3E938427DF2}"/>
                </a:ext>
              </a:extLst>
            </p:cNvPr>
            <p:cNvCxnSpPr>
              <a:cxnSpLocks/>
            </p:cNvCxnSpPr>
            <p:nvPr/>
          </p:nvCxnSpPr>
          <p:spPr>
            <a:xfrm>
              <a:off x="7793432" y="1530748"/>
              <a:ext cx="0" cy="5294760"/>
            </a:xfrm>
            <a:prstGeom prst="line">
              <a:avLst/>
            </a:prstGeom>
            <a:ln w="47625">
              <a:solidFill>
                <a:schemeClr val="accent6">
                  <a:lumMod val="60000"/>
                  <a:lumOff val="4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4011B9C2-5533-E1A4-2E7E-779A24DC739A}"/>
                </a:ext>
              </a:extLst>
            </p:cNvPr>
            <p:cNvGrpSpPr/>
            <p:nvPr/>
          </p:nvGrpSpPr>
          <p:grpSpPr>
            <a:xfrm>
              <a:off x="2156367" y="5187080"/>
              <a:ext cx="1913758" cy="659965"/>
              <a:chOff x="2156367" y="5359600"/>
              <a:chExt cx="1913758" cy="659965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4612DD6E-2D5F-0465-00BB-66380CD549A1}"/>
                  </a:ext>
                </a:extLst>
              </p:cNvPr>
              <p:cNvSpPr/>
              <p:nvPr/>
            </p:nvSpPr>
            <p:spPr>
              <a:xfrm>
                <a:off x="2326872" y="5401829"/>
                <a:ext cx="1653213" cy="617736"/>
              </a:xfrm>
              <a:prstGeom prst="rect">
                <a:avLst/>
              </a:prstGeom>
              <a:pattFill prst="wdDnDiag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0EBEBFBD-63FC-CEDC-E7E3-A92BA1DF3372}"/>
                  </a:ext>
                </a:extLst>
              </p:cNvPr>
              <p:cNvSpPr txBox="1"/>
              <p:nvPr/>
            </p:nvSpPr>
            <p:spPr>
              <a:xfrm>
                <a:off x="2156367" y="5359600"/>
                <a:ext cx="1913758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Collect AFTAC digitized data</a:t>
                </a:r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C333220-3518-7A20-C813-72CBF9495819}"/>
                </a:ext>
              </a:extLst>
            </p:cNvPr>
            <p:cNvSpPr txBox="1"/>
            <p:nvPr/>
          </p:nvSpPr>
          <p:spPr>
            <a:xfrm>
              <a:off x="4865429" y="2017976"/>
              <a:ext cx="2416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i="1" dirty="0">
                  <a:solidFill>
                    <a:srgbClr val="92D050"/>
                  </a:solidFill>
                  <a:latin typeface="Arial" panose="020B0604020202020204" pitchFamily="34" charset="0"/>
                  <a:cs typeface="Arial" pitchFamily="34" charset="0"/>
                </a:rPr>
                <a:t>Quality Control (QC)</a:t>
              </a:r>
              <a:endPara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AFFF5E7-D75D-4E82-ED10-A8C4D046973C}"/>
                </a:ext>
              </a:extLst>
            </p:cNvPr>
            <p:cNvSpPr txBox="1"/>
            <p:nvPr/>
          </p:nvSpPr>
          <p:spPr>
            <a:xfrm>
              <a:off x="2619105" y="1452183"/>
              <a:ext cx="34740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Digitized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Geophysical Data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173E43F-9536-80CB-72A9-CEB18106B3E9}"/>
                </a:ext>
              </a:extLst>
            </p:cNvPr>
            <p:cNvSpPr txBox="1"/>
            <p:nvPr/>
          </p:nvSpPr>
          <p:spPr>
            <a:xfrm>
              <a:off x="8163992" y="1452183"/>
              <a:ext cx="32768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Analog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Geophysical Data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70421BE-892A-FDF3-7A5D-E845431D1801}"/>
                </a:ext>
              </a:extLst>
            </p:cNvPr>
            <p:cNvSpPr txBox="1"/>
            <p:nvPr/>
          </p:nvSpPr>
          <p:spPr>
            <a:xfrm>
              <a:off x="8006087" y="3528771"/>
              <a:ext cx="149047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Apply for funding</a:t>
              </a:r>
              <a:endParaRPr kumimoji="0" lang="en-US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BF55C792-6263-1448-3FFF-699632039015}"/>
                </a:ext>
              </a:extLst>
            </p:cNvPr>
            <p:cNvSpPr txBox="1"/>
            <p:nvPr/>
          </p:nvSpPr>
          <p:spPr>
            <a:xfrm>
              <a:off x="8183225" y="2314331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i="1" dirty="0">
                  <a:solidFill>
                    <a:schemeClr val="accent2"/>
                  </a:solidFill>
                  <a:latin typeface="Arial" panose="020B0604020202020204" pitchFamily="34" charset="0"/>
                  <a:cs typeface="Arial" pitchFamily="34" charset="0"/>
                </a:rPr>
                <a:t>Product</a:t>
              </a:r>
              <a:endPara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07C0366-F3BC-6B13-57BC-1E5F6BD522B0}"/>
                </a:ext>
              </a:extLst>
            </p:cNvPr>
            <p:cNvSpPr txBox="1"/>
            <p:nvPr/>
          </p:nvSpPr>
          <p:spPr>
            <a:xfrm>
              <a:off x="9725358" y="2309513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1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Future needs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C6DCDAD-5C84-DDF9-C3CF-6B7DB144A56B}"/>
                </a:ext>
              </a:extLst>
            </p:cNvPr>
            <p:cNvSpPr txBox="1"/>
            <p:nvPr/>
          </p:nvSpPr>
          <p:spPr>
            <a:xfrm>
              <a:off x="873645" y="6435382"/>
              <a:ext cx="2938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Legend for task/product status: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7554A3A-B9D8-9A38-AC9C-C6B48BE63659}"/>
                </a:ext>
              </a:extLst>
            </p:cNvPr>
            <p:cNvSpPr txBox="1"/>
            <p:nvPr/>
          </p:nvSpPr>
          <p:spPr>
            <a:xfrm>
              <a:off x="3835047" y="6453414"/>
              <a:ext cx="1212436" cy="32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itchFamily="34" charset="0"/>
                </a:rPr>
                <a:t>Not started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9C0019E-8213-CB3C-A988-9B3413F77A2D}"/>
                </a:ext>
              </a:extLst>
            </p:cNvPr>
            <p:cNvGrpSpPr/>
            <p:nvPr/>
          </p:nvGrpSpPr>
          <p:grpSpPr>
            <a:xfrm>
              <a:off x="5137136" y="6442911"/>
              <a:ext cx="1199298" cy="320040"/>
              <a:chOff x="10287814" y="5159462"/>
              <a:chExt cx="881881" cy="347472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AC433F8A-59E5-FBD1-F0C9-E5BAB65B21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287814" y="5159462"/>
                <a:ext cx="876155" cy="347472"/>
              </a:xfrm>
              <a:prstGeom prst="rect">
                <a:avLst/>
              </a:prstGeom>
              <a:pattFill prst="wdDnDiag">
                <a:fgClr>
                  <a:schemeClr val="accent6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168E379-1674-7010-FAAB-32FAF49EBFBA}"/>
                  </a:ext>
                </a:extLst>
              </p:cNvPr>
              <p:cNvSpPr txBox="1"/>
              <p:nvPr/>
            </p:nvSpPr>
            <p:spPr>
              <a:xfrm>
                <a:off x="10307397" y="5165095"/>
                <a:ext cx="862298" cy="32004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In progress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6670325-D58F-7022-0D06-CB1B3771A4D3}"/>
                </a:ext>
              </a:extLst>
            </p:cNvPr>
            <p:cNvGrpSpPr/>
            <p:nvPr/>
          </p:nvGrpSpPr>
          <p:grpSpPr>
            <a:xfrm>
              <a:off x="6433526" y="6449431"/>
              <a:ext cx="1097278" cy="320203"/>
              <a:chOff x="10527345" y="5655510"/>
              <a:chExt cx="919109" cy="320203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3B51191-E5B4-4BDE-DD86-5FBBC2E5FD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27345" y="5655510"/>
                <a:ext cx="919109" cy="3200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591CEEF-CA2B-8183-3391-C56ADB3040F1}"/>
                  </a:ext>
                </a:extLst>
              </p:cNvPr>
              <p:cNvSpPr txBox="1"/>
              <p:nvPr/>
            </p:nvSpPr>
            <p:spPr>
              <a:xfrm>
                <a:off x="10528834" y="5667936"/>
                <a:ext cx="898147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itchFamily="34" charset="0"/>
                  </a:rPr>
                  <a:t>Completed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A9AA9E-CA79-E06C-D225-C918FE84BB34}"/>
              </a:ext>
            </a:extLst>
          </p:cNvPr>
          <p:cNvSpPr txBox="1"/>
          <p:nvPr/>
        </p:nvSpPr>
        <p:spPr>
          <a:xfrm>
            <a:off x="7045288" y="6325336"/>
            <a:ext cx="256031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Green=task; 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orange=products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P2.5-439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F9AFB56-42A8-9347-5085-DC15547F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298" y="93266"/>
            <a:ext cx="1140626" cy="11406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555945-5BEC-30F9-5113-A39B5CF67E2D}"/>
              </a:ext>
            </a:extLst>
          </p:cNvPr>
          <p:cNvSpPr/>
          <p:nvPr/>
        </p:nvSpPr>
        <p:spPr>
          <a:xfrm>
            <a:off x="44436" y="1568361"/>
            <a:ext cx="63082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35000"/>
            </a:pPr>
            <a:r>
              <a:rPr lang="en-US" sz="2000" b="1" i="1" dirty="0"/>
              <a:t>Digitized geophysical data:</a:t>
            </a:r>
          </a:p>
          <a:p>
            <a:pPr>
              <a:buSzPct val="135000"/>
            </a:pPr>
            <a:endParaRPr lang="en-US" sz="2000" dirty="0">
              <a:solidFill>
                <a:srgbClr val="003366"/>
              </a:solidFill>
            </a:endParaRPr>
          </a:p>
          <a:p>
            <a:pPr>
              <a:buSzPct val="135000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1. Development of Quality Control (QC) criteria for: </a:t>
            </a:r>
          </a:p>
          <a:p>
            <a:pPr marL="1141412" lvl="3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legacy waveforms</a:t>
            </a:r>
          </a:p>
          <a:p>
            <a:pPr marL="1141412" lvl="3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metadata</a:t>
            </a:r>
          </a:p>
          <a:p>
            <a:pPr marL="1141412" lvl="3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present-day stations conditions</a:t>
            </a:r>
          </a:p>
          <a:p>
            <a:pPr>
              <a:buSzPct val="135000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SzPct val="135000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2. Application of QC criteria to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identify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Continuous Stations that:</a:t>
            </a:r>
          </a:p>
          <a:p>
            <a:pPr marL="1141412" lvl="3" indent="-457200"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have recorded legacy events</a:t>
            </a:r>
          </a:p>
          <a:p>
            <a:pPr marL="1141412" lvl="3" indent="-457200"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have documented instrument information during the legacy time period</a:t>
            </a:r>
          </a:p>
          <a:p>
            <a:pPr marL="1141412" lvl="3" indent="-457200"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continue to operate at the present</a:t>
            </a:r>
          </a:p>
          <a:p>
            <a:pPr marL="1141412" lvl="3" indent="-457200"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and have current station metadata and instrument information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047D5B-94AB-EF50-56A2-40FB7F383FFC}"/>
              </a:ext>
            </a:extLst>
          </p:cNvPr>
          <p:cNvCxnSpPr>
            <a:cxnSpLocks/>
          </p:cNvCxnSpPr>
          <p:nvPr/>
        </p:nvCxnSpPr>
        <p:spPr>
          <a:xfrm>
            <a:off x="6482266" y="1356201"/>
            <a:ext cx="0" cy="5294760"/>
          </a:xfrm>
          <a:prstGeom prst="line">
            <a:avLst/>
          </a:prstGeom>
          <a:ln w="4762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EF46B65-F830-3CB9-6ABB-CBA71DAE5855}"/>
              </a:ext>
            </a:extLst>
          </p:cNvPr>
          <p:cNvSpPr/>
          <p:nvPr/>
        </p:nvSpPr>
        <p:spPr>
          <a:xfrm>
            <a:off x="6734063" y="1568361"/>
            <a:ext cx="39313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35000"/>
            </a:pPr>
            <a:r>
              <a:rPr lang="en-US" sz="2000" b="1" i="1" dirty="0"/>
              <a:t>Analog geophysical data:</a:t>
            </a:r>
          </a:p>
          <a:p>
            <a:pPr>
              <a:buSzPct val="135000"/>
            </a:pPr>
            <a:endParaRPr lang="en-US" sz="2000" dirty="0">
              <a:solidFill>
                <a:srgbClr val="003366"/>
              </a:solidFill>
            </a:endParaRPr>
          </a:p>
          <a:p>
            <a:pPr>
              <a:buSzPct val="135000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1. Fact-finding mission for identification of: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media types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location and accessibility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volume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level of deterioration 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prioritization criteria for rescue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– Digitized Geophysical Data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P2.5-439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5D2502-3C1A-C0FF-17EF-9E8DE4529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298" y="93266"/>
            <a:ext cx="1140626" cy="114062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FF153F-E66E-B44D-D262-B44EA323F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93960"/>
              </p:ext>
            </p:extLst>
          </p:nvPr>
        </p:nvGraphicFramePr>
        <p:xfrm>
          <a:off x="63063" y="1549204"/>
          <a:ext cx="10255469" cy="525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165">
                  <a:extLst>
                    <a:ext uri="{9D8B030D-6E8A-4147-A177-3AD203B41FA5}">
                      <a16:colId xmlns:a16="http://schemas.microsoft.com/office/drawing/2014/main" val="2152689338"/>
                    </a:ext>
                  </a:extLst>
                </a:gridCol>
                <a:gridCol w="3767959">
                  <a:extLst>
                    <a:ext uri="{9D8B030D-6E8A-4147-A177-3AD203B41FA5}">
                      <a16:colId xmlns:a16="http://schemas.microsoft.com/office/drawing/2014/main" val="2404631468"/>
                    </a:ext>
                  </a:extLst>
                </a:gridCol>
                <a:gridCol w="4422228">
                  <a:extLst>
                    <a:ext uri="{9D8B030D-6E8A-4147-A177-3AD203B41FA5}">
                      <a16:colId xmlns:a16="http://schemas.microsoft.com/office/drawing/2014/main" val="802528869"/>
                    </a:ext>
                  </a:extLst>
                </a:gridCol>
                <a:gridCol w="903117">
                  <a:extLst>
                    <a:ext uri="{9D8B030D-6E8A-4147-A177-3AD203B41FA5}">
                      <a16:colId xmlns:a16="http://schemas.microsoft.com/office/drawing/2014/main" val="406122209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Criteria 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Weight</a:t>
                      </a:r>
                      <a:r>
                        <a:rPr lang="en-US" sz="1600" baseline="0" dirty="0"/>
                        <a:t> (%)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963135"/>
                  </a:ext>
                </a:extLst>
              </a:tr>
              <a:tr h="62037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Phase Onset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Clear,</a:t>
                      </a:r>
                      <a:r>
                        <a:rPr lang="en-US" sz="1200" baseline="0" dirty="0"/>
                        <a:t> well-defined, easily identifiable onset of seismic waves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– Clear P &amp; S/Lg waves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onsets</a:t>
                      </a:r>
                    </a:p>
                    <a:p>
                      <a:pPr algn="l"/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– Clear P wave onset, ambiguous S onset; vice versa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– Ambiguous/imperceptible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P &amp; S onsets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281200"/>
                  </a:ext>
                </a:extLst>
              </a:tr>
              <a:tr h="1034879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Whole Waveform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</a:t>
                      </a:r>
                      <a:r>
                        <a:rPr lang="en-US" sz="1200" baseline="0" dirty="0"/>
                        <a:t> s</a:t>
                      </a:r>
                      <a:r>
                        <a:rPr lang="en-US" sz="1200" dirty="0"/>
                        <a:t>ubstantial</a:t>
                      </a:r>
                      <a:r>
                        <a:rPr lang="en-US" sz="1200" baseline="0" dirty="0"/>
                        <a:t> part of the wave train present which will potentially support CodaMag calculations and/or waveform modeling</a:t>
                      </a:r>
                      <a:r>
                        <a:rPr lang="en-US" sz="12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200" dirty="0"/>
                        <a:t> – Entirety of the signal present; Signal duration</a:t>
                      </a:r>
                      <a:r>
                        <a:rPr lang="en-US" sz="1200" baseline="0" dirty="0"/>
                        <a:t> for regional events: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200" baseline="0" dirty="0"/>
                        <a:t>     a. 10 minutes from Origin Time (surface waves)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200" baseline="0" dirty="0"/>
                        <a:t>      b. 5 minutes from Lg (for CodaMag calculations)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sz="1200" dirty="0"/>
                        <a:t> – Segment of waveform</a:t>
                      </a:r>
                      <a:r>
                        <a:rPr lang="en-US" sz="1200" baseline="0" dirty="0"/>
                        <a:t> including a phase (P, S, Lg)</a:t>
                      </a:r>
                      <a:endParaRPr lang="en-US" sz="1200" dirty="0"/>
                    </a:p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 </a:t>
                      </a:r>
                      <a:r>
                        <a:rPr lang="en-US" sz="1200" dirty="0"/>
                        <a:t>– Small segment</a:t>
                      </a:r>
                      <a:r>
                        <a:rPr lang="en-US" sz="1200" baseline="0" dirty="0"/>
                        <a:t> of waveform with no clear phase arrival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508223"/>
                  </a:ext>
                </a:extLst>
              </a:tr>
              <a:tr h="44312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Clipping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Lack of clipped</a:t>
                      </a:r>
                      <a:r>
                        <a:rPr lang="en-US" sz="1200" baseline="0" dirty="0"/>
                        <a:t> signals; signal amplitude greater than the instrument dynamic range.  Shown as cut across trace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200" dirty="0"/>
                        <a:t> – No clipping identified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1200" dirty="0"/>
                        <a:t> – Clipping observed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211909"/>
                  </a:ext>
                </a:extLst>
              </a:tr>
              <a:tr h="44312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Spurious</a:t>
                      </a:r>
                      <a:r>
                        <a:rPr lang="en-US" sz="1600" b="0" baseline="0" dirty="0"/>
                        <a:t> Signal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Lack of spurious signals (e.g., data spikes)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200" dirty="0"/>
                        <a:t> – No spurious signals present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1200" dirty="0"/>
                        <a:t> – Spurious</a:t>
                      </a:r>
                      <a:r>
                        <a:rPr lang="en-US" sz="1200" baseline="0" dirty="0"/>
                        <a:t> signals present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003554"/>
                  </a:ext>
                </a:extLst>
              </a:tr>
              <a:tr h="79762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Anomalous Recording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Lack of anomalies</a:t>
                      </a:r>
                      <a:r>
                        <a:rPr lang="en-US" sz="1200" baseline="0" dirty="0"/>
                        <a:t> such as: error with sensor/recorder, DC offset, jumps(steps), multiple arrivals (constructive/deconstructive interference from other sources)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200" dirty="0"/>
                        <a:t> – No anomalies identified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1200" dirty="0"/>
                        <a:t> – Anomalies observed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5523499"/>
                  </a:ext>
                </a:extLst>
              </a:tr>
              <a:tr h="64364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Background</a:t>
                      </a:r>
                      <a:r>
                        <a:rPr lang="en-US" sz="1600" b="0" baseline="0" dirty="0"/>
                        <a:t> Signal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Length of background signal</a:t>
                      </a:r>
                      <a:r>
                        <a:rPr lang="en-US" sz="1200" baseline="0" dirty="0"/>
                        <a:t> before P onset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1200" dirty="0"/>
                        <a:t>-  10 or</a:t>
                      </a:r>
                      <a:r>
                        <a:rPr lang="en-US" sz="1200" baseline="0" dirty="0"/>
                        <a:t> more seconds of background signal present</a:t>
                      </a:r>
                      <a:endParaRPr lang="en-US" sz="1200" dirty="0"/>
                    </a:p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1200" dirty="0"/>
                        <a:t> -  Less than 10 seconds</a:t>
                      </a:r>
                      <a:r>
                        <a:rPr lang="en-US" sz="1200" baseline="0" dirty="0"/>
                        <a:t> of background signal present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6930154"/>
                  </a:ext>
                </a:extLst>
              </a:tr>
              <a:tr h="494671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Data Gap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Lack of data gaps</a:t>
                      </a:r>
                    </a:p>
                    <a:p>
                      <a:pPr algn="l"/>
                      <a:r>
                        <a:rPr lang="en-US" sz="1200" dirty="0"/>
                        <a:t>A</a:t>
                      </a:r>
                      <a:r>
                        <a:rPr lang="en-US" sz="1200" baseline="0" dirty="0"/>
                        <a:t> gap is defined as missing data </a:t>
                      </a:r>
                      <a:r>
                        <a:rPr lang="en-US" sz="1200" b="1" u="sng" baseline="0" dirty="0"/>
                        <a:t>for more than 1 second</a:t>
                      </a:r>
                      <a:endParaRPr lang="en-US" sz="12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200" dirty="0"/>
                        <a:t> – No gaps identified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1200" dirty="0"/>
                        <a:t> –</a:t>
                      </a:r>
                      <a:r>
                        <a:rPr lang="en-US" sz="1200" baseline="0" dirty="0"/>
                        <a:t> Data gaps present as defined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38063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7019D8F-F5B4-74CF-99A5-B993DA1A466E}"/>
              </a:ext>
            </a:extLst>
          </p:cNvPr>
          <p:cNvSpPr txBox="1"/>
          <p:nvPr/>
        </p:nvSpPr>
        <p:spPr>
          <a:xfrm>
            <a:off x="2927411" y="1123725"/>
            <a:ext cx="47006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35000"/>
            </a:pPr>
            <a:r>
              <a:rPr lang="en-US" sz="2000" b="1" i="1" u="sng" dirty="0"/>
              <a:t>Digitized</a:t>
            </a:r>
            <a:r>
              <a:rPr lang="en-US" sz="2000" b="1" i="1" dirty="0"/>
              <a:t> geophysical data – Waveform QC</a:t>
            </a: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– Digitized Geophysical Data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P2.5-439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5D2502-3C1A-C0FF-17EF-9E8DE4529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298" y="93266"/>
            <a:ext cx="1140626" cy="11406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66208B-B0FF-9E8B-A9DF-A8B3583BCFB6}"/>
              </a:ext>
            </a:extLst>
          </p:cNvPr>
          <p:cNvSpPr txBox="1"/>
          <p:nvPr/>
        </p:nvSpPr>
        <p:spPr>
          <a:xfrm>
            <a:off x="3216167" y="1124209"/>
            <a:ext cx="4644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35000"/>
            </a:pPr>
            <a:r>
              <a:rPr lang="en-US" sz="2000" b="1" i="1" u="sng" dirty="0"/>
              <a:t>Digitized</a:t>
            </a:r>
            <a:r>
              <a:rPr lang="en-US" sz="2000" b="1" i="1" dirty="0"/>
              <a:t> geophysical data – Metadata QC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10D279-2C6F-3D94-E0DD-18DBE1F69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27971"/>
              </p:ext>
            </p:extLst>
          </p:nvPr>
        </p:nvGraphicFramePr>
        <p:xfrm>
          <a:off x="531032" y="1532431"/>
          <a:ext cx="9627848" cy="2071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96">
                  <a:extLst>
                    <a:ext uri="{9D8B030D-6E8A-4147-A177-3AD203B41FA5}">
                      <a16:colId xmlns:a16="http://schemas.microsoft.com/office/drawing/2014/main" val="122685756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52831341"/>
                    </a:ext>
                  </a:extLst>
                </a:gridCol>
                <a:gridCol w="3531476">
                  <a:extLst>
                    <a:ext uri="{9D8B030D-6E8A-4147-A177-3AD203B41FA5}">
                      <a16:colId xmlns:a16="http://schemas.microsoft.com/office/drawing/2014/main" val="1474295424"/>
                    </a:ext>
                  </a:extLst>
                </a:gridCol>
                <a:gridCol w="788276">
                  <a:extLst>
                    <a:ext uri="{9D8B030D-6E8A-4147-A177-3AD203B41FA5}">
                      <a16:colId xmlns:a16="http://schemas.microsoft.com/office/drawing/2014/main" val="2767162193"/>
                    </a:ext>
                  </a:extLst>
                </a:gridCol>
              </a:tblGrid>
              <a:tr h="352330">
                <a:tc>
                  <a:txBody>
                    <a:bodyPr/>
                    <a:lstStyle/>
                    <a:p>
                      <a:r>
                        <a:rPr lang="en-US" sz="1600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315174"/>
                  </a:ext>
                </a:extLst>
              </a:tr>
              <a:tr h="675298">
                <a:tc>
                  <a:txBody>
                    <a:bodyPr/>
                    <a:lstStyle/>
                    <a:p>
                      <a:r>
                        <a:rPr lang="en-US" sz="1600" b="0" dirty="0"/>
                        <a:t>Station Coordinates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Station latitude, longitude,</a:t>
                      </a:r>
                      <a:r>
                        <a:rPr lang="en-US" sz="1200" baseline="0" dirty="0"/>
                        <a:t> and elevation during legacy 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1200" dirty="0"/>
                        <a:t>- All</a:t>
                      </a:r>
                      <a:r>
                        <a:rPr lang="en-US" sz="1200" baseline="0" dirty="0"/>
                        <a:t> three parameters provided</a:t>
                      </a:r>
                      <a:br>
                        <a:rPr lang="en-US" sz="1200" dirty="0"/>
                      </a:b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 </a:t>
                      </a:r>
                      <a:r>
                        <a:rPr lang="en-US" sz="1200" dirty="0"/>
                        <a:t>- Missing</a:t>
                      </a:r>
                      <a:r>
                        <a:rPr lang="en-US" sz="1200" baseline="0" dirty="0"/>
                        <a:t> at least one parameter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04486"/>
                  </a:ext>
                </a:extLst>
              </a:tr>
              <a:tr h="586921">
                <a:tc>
                  <a:txBody>
                    <a:bodyPr/>
                    <a:lstStyle/>
                    <a:p>
                      <a:r>
                        <a:rPr lang="en-US" sz="1600" b="0" dirty="0"/>
                        <a:t>Instrument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Instrument</a:t>
                      </a:r>
                      <a:r>
                        <a:rPr lang="en-US" sz="1200" baseline="0" dirty="0"/>
                        <a:t> response available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1200" dirty="0"/>
                        <a:t>- Instrument response is available for the station</a:t>
                      </a:r>
                      <a:br>
                        <a:rPr lang="en-US" sz="1200" dirty="0"/>
                      </a:b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 </a:t>
                      </a:r>
                      <a:r>
                        <a:rPr lang="en-US" sz="1200" dirty="0"/>
                        <a:t>- No instrument</a:t>
                      </a:r>
                      <a:r>
                        <a:rPr lang="en-US" sz="1200" baseline="0" dirty="0"/>
                        <a:t> information available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9561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b="0" dirty="0"/>
                        <a:t>Corrections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Documentation of corrections during digitization: time corrections, corrections</a:t>
                      </a:r>
                      <a:r>
                        <a:rPr lang="en-US" sz="1200" baseline="0" dirty="0"/>
                        <a:t> for curvilinearity, etc.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1200" dirty="0"/>
                        <a:t>- Documentation</a:t>
                      </a:r>
                      <a:r>
                        <a:rPr lang="en-US" sz="1200" baseline="0" dirty="0"/>
                        <a:t> of corrections applied is available</a:t>
                      </a:r>
                    </a:p>
                    <a:p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0 </a:t>
                      </a:r>
                      <a:r>
                        <a:rPr lang="en-US" sz="1200" baseline="0" dirty="0"/>
                        <a:t>- No corrections documented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9195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46076AE-BFAC-6310-E81A-9191B7ED1C9E}"/>
              </a:ext>
            </a:extLst>
          </p:cNvPr>
          <p:cNvSpPr txBox="1"/>
          <p:nvPr/>
        </p:nvSpPr>
        <p:spPr>
          <a:xfrm>
            <a:off x="1163056" y="3896423"/>
            <a:ext cx="77002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35000"/>
            </a:pPr>
            <a:r>
              <a:rPr lang="en-US" sz="2000" b="1" i="1" u="sng" dirty="0"/>
              <a:t>Digitized</a:t>
            </a:r>
            <a:r>
              <a:rPr lang="en-US" sz="2000" b="1" i="1" dirty="0"/>
              <a:t> geophysical data – Present-day station conditions assessment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B8C11-453B-18BC-DBA5-CBF3399E65BD}"/>
              </a:ext>
            </a:extLst>
          </p:cNvPr>
          <p:cNvSpPr/>
          <p:nvPr/>
        </p:nvSpPr>
        <p:spPr>
          <a:xfrm>
            <a:off x="134893" y="4404404"/>
            <a:ext cx="4461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3" indent="-231775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</a:rPr>
              <a:t>Station data availability &gt;70%</a:t>
            </a:r>
            <a:endParaRPr lang="en-US" sz="1600" b="1" dirty="0">
              <a:solidFill>
                <a:srgbClr val="003366"/>
              </a:solidFill>
            </a:endParaRPr>
          </a:p>
          <a:p>
            <a:pPr marL="233363" lvl="3" indent="-231775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</a:rPr>
              <a:t>Seismic power spectral density function:</a:t>
            </a:r>
          </a:p>
          <a:p>
            <a:pPr marL="690563" lvl="5" indent="-231775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</a:rPr>
              <a:t>station minimum power below -155 dB</a:t>
            </a:r>
          </a:p>
          <a:p>
            <a:pPr marL="690563" lvl="5" indent="-231775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</a:rPr>
              <a:t>mode below -135 dB; for the 1-10 Hz range</a:t>
            </a:r>
          </a:p>
          <a:p>
            <a:pPr marL="233363" lvl="3" indent="-231775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</a:rPr>
              <a:t>1- and 10-year period evaluated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C27269-7102-99C7-1668-8C837B628A7A}"/>
              </a:ext>
            </a:extLst>
          </p:cNvPr>
          <p:cNvGrpSpPr/>
          <p:nvPr/>
        </p:nvGrpSpPr>
        <p:grpSpPr>
          <a:xfrm>
            <a:off x="-48139" y="5701224"/>
            <a:ext cx="4876814" cy="1109599"/>
            <a:chOff x="129924" y="3546436"/>
            <a:chExt cx="4876814" cy="12688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105AC0-FDC4-280B-DAE1-572624363E14}"/>
                </a:ext>
              </a:extLst>
            </p:cNvPr>
            <p:cNvSpPr/>
            <p:nvPr/>
          </p:nvSpPr>
          <p:spPr>
            <a:xfrm>
              <a:off x="469090" y="3775701"/>
              <a:ext cx="4537648" cy="9410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0" lvl="2">
                <a:buSzPct val="100000"/>
              </a:pPr>
              <a:r>
                <a:rPr lang="en-US" sz="1600" dirty="0">
                  <a:solidFill>
                    <a:srgbClr val="FF0000"/>
                  </a:solidFill>
                </a:rPr>
                <a:t>Bad</a:t>
              </a:r>
              <a:r>
                <a:rPr lang="en-US" sz="1600" dirty="0">
                  <a:solidFill>
                    <a:srgbClr val="003366"/>
                  </a:solidFill>
                </a:rPr>
                <a:t>   	      &lt;70% data availability</a:t>
              </a:r>
            </a:p>
            <a:p>
              <a:pPr marL="0" lvl="2">
                <a:buSzPct val="100000"/>
              </a:pPr>
              <a:r>
                <a:rPr lang="en-US" sz="1600" dirty="0">
                  <a:solidFill>
                    <a:srgbClr val="FFFF00"/>
                  </a:solidFill>
                </a:rPr>
                <a:t>Acceptable</a:t>
              </a:r>
              <a:r>
                <a:rPr lang="en-US" sz="1600" dirty="0">
                  <a:solidFill>
                    <a:srgbClr val="003366"/>
                  </a:solidFill>
                </a:rPr>
                <a:t>    &gt;70% availability &amp; 1 noise threshold </a:t>
              </a:r>
            </a:p>
            <a:p>
              <a:pPr marL="0" lvl="2">
                <a:buSzPct val="100000"/>
              </a:pPr>
              <a:r>
                <a:rPr lang="en-US" sz="1600" dirty="0">
                  <a:solidFill>
                    <a:srgbClr val="00B050"/>
                  </a:solidFill>
                </a:rPr>
                <a:t>Good </a:t>
              </a:r>
              <a:r>
                <a:rPr lang="en-US" sz="1600" dirty="0">
                  <a:solidFill>
                    <a:srgbClr val="003366"/>
                  </a:solidFill>
                </a:rPr>
                <a:t>	      &gt;70% availability &amp; 2 noise thresholds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CB3120-8E1C-7C8B-F5C3-CF08FB4414E2}"/>
                </a:ext>
              </a:extLst>
            </p:cNvPr>
            <p:cNvSpPr/>
            <p:nvPr/>
          </p:nvSpPr>
          <p:spPr>
            <a:xfrm rot="16200000">
              <a:off x="-335227" y="4011587"/>
              <a:ext cx="12688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SzPct val="100000"/>
              </a:pPr>
              <a:r>
                <a:rPr lang="en-US" sz="1600" b="1" dirty="0">
                  <a:solidFill>
                    <a:srgbClr val="003366"/>
                  </a:solidFill>
                </a:rPr>
                <a:t>Categories</a:t>
              </a:r>
            </a:p>
          </p:txBody>
        </p:sp>
      </p:grp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390B18B2-9C94-A10E-CB93-07A52A78F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43" y="4255684"/>
            <a:ext cx="3364626" cy="25824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1C0112-7A58-5906-8B89-BF3CE6E643B4}"/>
              </a:ext>
            </a:extLst>
          </p:cNvPr>
          <p:cNvSpPr txBox="1"/>
          <p:nvPr/>
        </p:nvSpPr>
        <p:spPr>
          <a:xfrm rot="5400000">
            <a:off x="9770727" y="5507381"/>
            <a:ext cx="172835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McNamara and Boaz, 2005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6F3E53-CF83-1018-5DA5-695D76998163}"/>
              </a:ext>
            </a:extLst>
          </p:cNvPr>
          <p:cNvSpPr txBox="1"/>
          <p:nvPr/>
        </p:nvSpPr>
        <p:spPr>
          <a:xfrm>
            <a:off x="5118614" y="4955829"/>
            <a:ext cx="1904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 algn="ctr">
              <a:buSzPct val="100000"/>
            </a:pPr>
            <a:r>
              <a:rPr lang="en-US" sz="1800" b="1" dirty="0">
                <a:solidFill>
                  <a:srgbClr val="003366"/>
                </a:solidFill>
              </a:rPr>
              <a:t>Use of IRIS LASSO &amp; </a:t>
            </a:r>
          </a:p>
          <a:p>
            <a:pPr marL="0" lvl="3" algn="ctr">
              <a:buSzPct val="100000"/>
            </a:pPr>
            <a:r>
              <a:rPr lang="en-US" sz="1800" b="1" dirty="0">
                <a:solidFill>
                  <a:srgbClr val="003366"/>
                </a:solidFill>
              </a:rPr>
              <a:t>MUSTANG tools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DE9467-3899-6CB6-68ED-EC67F9807B87}"/>
              </a:ext>
            </a:extLst>
          </p:cNvPr>
          <p:cNvCxnSpPr>
            <a:cxnSpLocks/>
          </p:cNvCxnSpPr>
          <p:nvPr/>
        </p:nvCxnSpPr>
        <p:spPr>
          <a:xfrm flipV="1">
            <a:off x="134893" y="3783874"/>
            <a:ext cx="10509708" cy="1655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Digitized Geophysical Data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P2.5-439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1E52992-94A3-9B0B-96E3-05C2E050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298" y="93266"/>
            <a:ext cx="1140626" cy="1140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9A4974-3D8C-554D-D6A5-44756C0C8E1B}"/>
              </a:ext>
            </a:extLst>
          </p:cNvPr>
          <p:cNvSpPr txBox="1"/>
          <p:nvPr/>
        </p:nvSpPr>
        <p:spPr>
          <a:xfrm>
            <a:off x="7761229" y="2671568"/>
            <a:ext cx="2995773" cy="20313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2">
              <a:buSzPct val="100000"/>
            </a:pPr>
            <a:r>
              <a:rPr lang="en-US" b="1" dirty="0">
                <a:solidFill>
                  <a:srgbClr val="003366"/>
                </a:solidFill>
              </a:rPr>
              <a:t>Analysis of over 300 stations from 1 dataset with respect to a region of interest (ROI):</a:t>
            </a:r>
          </a:p>
          <a:p>
            <a:pPr marL="344488" lvl="3" indent="-168275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3366"/>
                </a:solidFill>
              </a:rPr>
              <a:t>A couple of dozen stations identified for potential integration into our systems.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90BB7-559F-9514-FC27-4632E47FBC96}"/>
              </a:ext>
            </a:extLst>
          </p:cNvPr>
          <p:cNvSpPr txBox="1"/>
          <p:nvPr/>
        </p:nvSpPr>
        <p:spPr>
          <a:xfrm>
            <a:off x="259495" y="1116730"/>
            <a:ext cx="10379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35000"/>
            </a:pPr>
            <a:r>
              <a:rPr lang="en-US" sz="2000" b="1" i="1" u="sng" dirty="0"/>
              <a:t>Digitized</a:t>
            </a:r>
            <a:r>
              <a:rPr lang="en-US" sz="2000" b="1" i="1" dirty="0"/>
              <a:t> geophysical data  -- integration of QC results for Continuous Stations identification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F9D88A-CC17-A0DE-0BE9-91BD1ADD4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81591"/>
              </p:ext>
            </p:extLst>
          </p:nvPr>
        </p:nvGraphicFramePr>
        <p:xfrm>
          <a:off x="331685" y="1606736"/>
          <a:ext cx="7111166" cy="2835924"/>
        </p:xfrm>
        <a:graphic>
          <a:graphicData uri="http://schemas.openxmlformats.org/drawingml/2006/table">
            <a:tbl>
              <a:tblPr/>
              <a:tblGrid>
                <a:gridCol w="936560">
                  <a:extLst>
                    <a:ext uri="{9D8B030D-6E8A-4147-A177-3AD203B41FA5}">
                      <a16:colId xmlns:a16="http://schemas.microsoft.com/office/drawing/2014/main" val="121315923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2793754102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1261900374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554850965"/>
                    </a:ext>
                  </a:extLst>
                </a:gridCol>
              </a:tblGrid>
              <a:tr h="3022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Conditions Station Quality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Legacy Data Quality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06403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5914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7903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23968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 (borderline acceptable)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3564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Acceptable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85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7212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 recommend. Current station quality=Good &amp; Legacy data quality=Good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883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Likely to recommend. Current station quality=Good &amp; Legacy data quality=Acceptable or vice versa.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8384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not recommend. Current station quality=Acceptable &amp; Legacy data quality=Acceptable.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824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not recommend. Current station quality or Legacy data quality=Bad.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948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1B069B3-8E0A-4882-246E-98A6D78243FF}"/>
              </a:ext>
            </a:extLst>
          </p:cNvPr>
          <p:cNvSpPr txBox="1"/>
          <p:nvPr/>
        </p:nvSpPr>
        <p:spPr>
          <a:xfrm rot="18100339">
            <a:off x="-426125" y="1954665"/>
            <a:ext cx="1945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Example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1E41E-9CF9-8BBA-777C-B2B68CE9ED87}"/>
              </a:ext>
            </a:extLst>
          </p:cNvPr>
          <p:cNvSpPr/>
          <p:nvPr/>
        </p:nvSpPr>
        <p:spPr>
          <a:xfrm>
            <a:off x="259495" y="4853955"/>
            <a:ext cx="89996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35000"/>
            </a:pPr>
            <a:r>
              <a:rPr lang="en-US" sz="2000" dirty="0">
                <a:solidFill>
                  <a:srgbClr val="003366"/>
                </a:solidFill>
              </a:rPr>
              <a:t>Additional Considerations:   </a:t>
            </a:r>
          </a:p>
          <a:p>
            <a:pPr marL="569913" lvl="2" indent="-342900"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3366"/>
                </a:solidFill>
              </a:rPr>
              <a:t>Each dataset is evaluated by a single analyst</a:t>
            </a:r>
          </a:p>
          <a:p>
            <a:pPr marL="569913" lvl="2" indent="-342900"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3366"/>
                </a:solidFill>
              </a:rPr>
              <a:t>Project analysts undergo a period of training</a:t>
            </a:r>
          </a:p>
          <a:p>
            <a:pPr marL="569913" lvl="2" indent="-342900"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3366"/>
                </a:solidFill>
              </a:rPr>
              <a:t>A guide with examples for each quality control criteria is used as a training tool</a:t>
            </a:r>
          </a:p>
          <a:p>
            <a:pPr marL="569913" lvl="2" indent="-342900"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3366"/>
                </a:solidFill>
              </a:rPr>
              <a:t>Document describing continuous station procedures facilitates replicability   </a:t>
            </a: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50288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– Analog Geophysical Data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P2.5-439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1E52992-94A3-9B0B-96E3-05C2E050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298" y="93266"/>
            <a:ext cx="1140626" cy="1140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B90BB7-559F-9514-FC27-4632E47FBC96}"/>
              </a:ext>
            </a:extLst>
          </p:cNvPr>
          <p:cNvSpPr txBox="1"/>
          <p:nvPr/>
        </p:nvSpPr>
        <p:spPr>
          <a:xfrm>
            <a:off x="32690" y="1125482"/>
            <a:ext cx="2844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35000"/>
            </a:pPr>
            <a:r>
              <a:rPr lang="en-US" sz="2000" b="1" i="1" u="sng" dirty="0"/>
              <a:t>Analog</a:t>
            </a:r>
            <a:r>
              <a:rPr lang="en-US" sz="2000" b="1" i="1" dirty="0"/>
              <a:t> geophysical data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937FC9-56CF-ECBA-8498-DD49BA1C353D}"/>
              </a:ext>
            </a:extLst>
          </p:cNvPr>
          <p:cNvSpPr/>
          <p:nvPr/>
        </p:nvSpPr>
        <p:spPr>
          <a:xfrm>
            <a:off x="0" y="1562696"/>
            <a:ext cx="107757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35000"/>
            </a:pPr>
            <a:r>
              <a:rPr lang="en-US" sz="2000" dirty="0">
                <a:solidFill>
                  <a:srgbClr val="003366"/>
                </a:solidFill>
              </a:rPr>
              <a:t>Some Challenges:</a:t>
            </a:r>
          </a:p>
          <a:p>
            <a:pPr marL="571500" lvl="2" indent="-342900">
              <a:buSzPct val="100000"/>
              <a:buFont typeface="+mj-lt"/>
              <a:buAutoNum type="alphaLcPeriod"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Data volume - 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~ ¼ to ½ million 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microfiches, 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thousands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 of films and magnetic tapes, countless paper records </a:t>
            </a:r>
          </a:p>
          <a:p>
            <a:pPr marL="571500" lvl="2" indent="-342900">
              <a:buSzPct val="100000"/>
              <a:buFont typeface="+mj-lt"/>
              <a:buAutoNum type="alphaLcPeriod"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Vinegar syndrome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- a chemical reaction (</a:t>
            </a:r>
            <a:r>
              <a:rPr lang="en-US" dirty="0">
                <a:solidFill>
                  <a:srgbClr val="003366"/>
                </a:solidFill>
              </a:rPr>
              <a:t>temperature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 and relative </a:t>
            </a:r>
            <a:r>
              <a:rPr lang="en-US" dirty="0">
                <a:solidFill>
                  <a:srgbClr val="003366"/>
                </a:solidFill>
              </a:rPr>
              <a:t>humidity (Rh)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 dependent) that deteriorates acetate film/microfiche over time.  It releases acetic acid which, in turn, accelerates degradation.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49093E-88C8-3A55-5A93-2CC306DFFF2D}"/>
              </a:ext>
            </a:extLst>
          </p:cNvPr>
          <p:cNvSpPr/>
          <p:nvPr/>
        </p:nvSpPr>
        <p:spPr>
          <a:xfrm>
            <a:off x="268017" y="3771327"/>
            <a:ext cx="219928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>
              <a:buSzPct val="100000"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of deterioration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80D82C-6294-6C12-BADA-109B3C1DDEF8}"/>
              </a:ext>
            </a:extLst>
          </p:cNvPr>
          <p:cNvSpPr/>
          <p:nvPr/>
        </p:nvSpPr>
        <p:spPr>
          <a:xfrm>
            <a:off x="3716931" y="3770643"/>
            <a:ext cx="29485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2">
              <a:buSzPct val="100000"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 handling &amp; storage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B26E64-A6F5-9FA7-0FD2-05301BC2F836}"/>
              </a:ext>
            </a:extLst>
          </p:cNvPr>
          <p:cNvSpPr/>
          <p:nvPr/>
        </p:nvSpPr>
        <p:spPr>
          <a:xfrm>
            <a:off x="7728808" y="3770643"/>
            <a:ext cx="234563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2">
              <a:buSzPct val="100000"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health &amp; safety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65A757-CF03-AF6C-CC67-274DFF569A60}"/>
              </a:ext>
            </a:extLst>
          </p:cNvPr>
          <p:cNvSpPr txBox="1"/>
          <p:nvPr/>
        </p:nvSpPr>
        <p:spPr>
          <a:xfrm>
            <a:off x="31102" y="4238487"/>
            <a:ext cx="32395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A-D </a:t>
            </a: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trips testing 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</a:t>
            </a: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containers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are Ok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2  – low level of degradation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F4DC82-0477-B668-C0A8-FD5CA477666B}"/>
              </a:ext>
            </a:extLst>
          </p:cNvPr>
          <p:cNvSpPr txBox="1"/>
          <p:nvPr/>
        </p:nvSpPr>
        <p:spPr>
          <a:xfrm>
            <a:off x="3716931" y="4284748"/>
            <a:ext cx="33807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Adopted procedures from Film Industry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Daily T and Rh monitoring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Air purifier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Gloves use</a:t>
            </a:r>
          </a:p>
          <a:p>
            <a:pPr marL="342900" lvl="2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Use different rooms for microfiche storage and QC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8FC30B-9995-1DFA-B64D-415FC11FB8B6}"/>
              </a:ext>
            </a:extLst>
          </p:cNvPr>
          <p:cNvSpPr txBox="1"/>
          <p:nvPr/>
        </p:nvSpPr>
        <p:spPr>
          <a:xfrm>
            <a:off x="7490583" y="4363578"/>
            <a:ext cx="31669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AFTAC Safety Office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Independent air quality assessments 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Results much lower than the irritative threshold for acetic acid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366"/>
                </a:solidFill>
                <a:latin typeface="Calibri" panose="020F0502020204030204"/>
              </a:rPr>
              <a:t>Granted Ok to continue work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967C401-385C-B136-A32B-9FA2D79E9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19" y="5114925"/>
            <a:ext cx="1104900" cy="17145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7CDCEFD-028D-5409-7C0D-183681D299B4}"/>
              </a:ext>
            </a:extLst>
          </p:cNvPr>
          <p:cNvSpPr txBox="1"/>
          <p:nvPr/>
        </p:nvSpPr>
        <p:spPr>
          <a:xfrm>
            <a:off x="31102" y="3290536"/>
            <a:ext cx="34500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Vinegar syndrome assessment: </a:t>
            </a: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007AAC-3547-E129-914A-588085BD890D}"/>
              </a:ext>
            </a:extLst>
          </p:cNvPr>
          <p:cNvCxnSpPr>
            <a:cxnSpLocks/>
          </p:cNvCxnSpPr>
          <p:nvPr/>
        </p:nvCxnSpPr>
        <p:spPr>
          <a:xfrm flipV="1">
            <a:off x="147782" y="3172397"/>
            <a:ext cx="10509708" cy="1655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20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P2.5-439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2B40038-D2F0-C40F-9010-45F030A7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298" y="93266"/>
            <a:ext cx="1140626" cy="11406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EC510C-9ABE-1993-875D-D1DDDC469076}"/>
              </a:ext>
            </a:extLst>
          </p:cNvPr>
          <p:cNvSpPr txBox="1">
            <a:spLocks/>
          </p:cNvSpPr>
          <p:nvPr/>
        </p:nvSpPr>
        <p:spPr>
          <a:xfrm>
            <a:off x="148887" y="1522386"/>
            <a:ext cx="10108997" cy="4734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takeaways:</a:t>
            </a:r>
          </a:p>
          <a:p>
            <a:pPr marL="4572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AFTAC’s efforts with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digitized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legacy data is focused on developing products  that support our research &amp; operational needs: continuous stations identification, curated reference database and inventory &amp; interface.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AFTAC is developing 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uniform and systematic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criteria for event inclusion into a </a:t>
            </a:r>
            <a:r>
              <a:rPr kumimoji="0" lang="en-US" sz="1800" i="1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curated reference database.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Emphasis on waveform &amp; station metadata QC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effort recently started to inventory, rescue and preserve AFTAC’s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analog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geophysical nuclear test data.   We are confronting the following challenges: data volume, impact of and need to slow-down vinegar syndrome affecting microfiches, limited resources and funding.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1450</Words>
  <Application>Microsoft Macintosh PowerPoint</Application>
  <PresentationFormat>Widescreen</PresentationFormat>
  <Paragraphs>231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Lillian Soto-Cordero</cp:lastModifiedBy>
  <cp:revision>35</cp:revision>
  <dcterms:created xsi:type="dcterms:W3CDTF">2023-04-18T13:25:54Z</dcterms:created>
  <dcterms:modified xsi:type="dcterms:W3CDTF">2023-06-10T15:01:28Z</dcterms:modified>
</cp:coreProperties>
</file>