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8" r:id="rId7"/>
    <p:sldId id="264" r:id="rId8"/>
    <p:sldId id="267" r:id="rId9"/>
    <p:sldId id="265" r:id="rId10"/>
    <p:sldId id="266"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8"/>
            <p14:sldId id="264"/>
            <p14:sldId id="267"/>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57"/>
    <p:restoredTop sz="94694"/>
  </p:normalViewPr>
  <p:slideViewPr>
    <p:cSldViewPr snapToGrid="0">
      <p:cViewPr varScale="1">
        <p:scale>
          <a:sx n="117" d="100"/>
          <a:sy n="117" d="100"/>
        </p:scale>
        <p:origin x="9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5/11/23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433113" y="340838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57923" y="413228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315433" y="413228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9896909" y="340838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249739" y="136757"/>
            <a:ext cx="7873974" cy="2687915"/>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Relocation of the Central Asia Comprehensive Seismic Bulletin</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err="1">
                <a:solidFill>
                  <a:schemeClr val="bg1"/>
                </a:solidFill>
                <a:latin typeface="Arial" panose="020B0604020202020204" pitchFamily="34" charset="0"/>
                <a:cs typeface="Arial" panose="020B0604020202020204" pitchFamily="34" charset="0"/>
              </a:rPr>
              <a:t>István</a:t>
            </a:r>
            <a:r>
              <a:rPr lang="en-US" dirty="0">
                <a:solidFill>
                  <a:schemeClr val="bg1"/>
                </a:solidFill>
                <a:latin typeface="Arial" panose="020B0604020202020204" pitchFamily="34" charset="0"/>
                <a:cs typeface="Arial" panose="020B0604020202020204" pitchFamily="34" charset="0"/>
              </a:rPr>
              <a:t> Bondár</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Kevin Mackey</a:t>
            </a:r>
            <a:r>
              <a:rPr lang="en-US" baseline="30000" dirty="0">
                <a:solidFill>
                  <a:schemeClr val="bg1"/>
                </a:solidFill>
                <a:latin typeface="Arial" panose="020B0604020202020204" pitchFamily="34" charset="0"/>
                <a:cs typeface="Arial" panose="020B0604020202020204" pitchFamily="34" charset="0"/>
              </a:rPr>
              <a:t>2</a:t>
            </a:r>
            <a:r>
              <a:rPr lang="en-US" dirty="0">
                <a:solidFill>
                  <a:schemeClr val="bg1"/>
                </a:solidFill>
                <a:latin typeface="Arial" panose="020B0604020202020204" pitchFamily="34" charset="0"/>
                <a:cs typeface="Arial" panose="020B0604020202020204" pitchFamily="34" charset="0"/>
              </a:rPr>
              <a:t>, Anna Berezina</a:t>
            </a:r>
            <a:r>
              <a:rPr lang="en-US" baseline="30000" dirty="0">
                <a:solidFill>
                  <a:schemeClr val="bg1"/>
                </a:solidFill>
                <a:latin typeface="Arial" panose="020B0604020202020204" pitchFamily="34" charset="0"/>
                <a:cs typeface="Arial" panose="020B0604020202020204" pitchFamily="34" charset="0"/>
              </a:rPr>
              <a:t>3</a:t>
            </a:r>
            <a:r>
              <a:rPr lang="en-US" dirty="0">
                <a:solidFill>
                  <a:schemeClr val="bg1"/>
                </a:solidFill>
                <a:latin typeface="Arial" panose="020B0604020202020204" pitchFamily="34" charset="0"/>
                <a:cs typeface="Arial" panose="020B0604020202020204" pitchFamily="34" charset="0"/>
              </a:rPr>
              <a:t>, Natalia Mikhalova</a:t>
            </a:r>
            <a:r>
              <a:rPr lang="en-US" baseline="30000" dirty="0">
                <a:solidFill>
                  <a:schemeClr val="bg1"/>
                </a:solidFill>
                <a:latin typeface="Arial" panose="020B0604020202020204" pitchFamily="34" charset="0"/>
                <a:cs typeface="Arial" panose="020B0604020202020204" pitchFamily="34" charset="0"/>
              </a:rPr>
              <a:t>4</a:t>
            </a:r>
            <a:r>
              <a:rPr lang="en-US" dirty="0">
                <a:solidFill>
                  <a:schemeClr val="bg1"/>
                </a:solidFill>
                <a:latin typeface="Arial" panose="020B0604020202020204" pitchFamily="34" charset="0"/>
                <a:cs typeface="Arial" panose="020B0604020202020204" pitchFamily="34" charset="0"/>
              </a:rPr>
              <a:t>, </a:t>
            </a:r>
            <a:br>
              <a:rPr lang="en-US" dirty="0">
                <a:solidFill>
                  <a:schemeClr val="bg1"/>
                </a:solidFill>
                <a:latin typeface="Arial" panose="020B0604020202020204" pitchFamily="34" charset="0"/>
                <a:cs typeface="Arial" panose="020B0604020202020204" pitchFamily="34" charset="0"/>
              </a:rPr>
            </a:br>
            <a:r>
              <a:rPr kumimoji="0" lang="en-US"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Rengin</a:t>
            </a: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Gök</a:t>
            </a:r>
            <a:r>
              <a:rPr kumimoji="0" lang="en-US"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5</a:t>
            </a: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Andrea Chiang</a:t>
            </a:r>
            <a:r>
              <a:rPr kumimoji="0" lang="en-US"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5</a:t>
            </a:r>
          </a:p>
          <a:p>
            <a:pPr algn="ctr"/>
            <a:endParaRPr lang="en-US" sz="1600" baseline="30000" dirty="0">
              <a:solidFill>
                <a:schemeClr val="bg1"/>
              </a:solidFill>
              <a:latin typeface="Arial" panose="020B0604020202020204" pitchFamily="34" charset="0"/>
              <a:cs typeface="Arial" panose="020B0604020202020204" pitchFamily="34" charset="0"/>
            </a:endParaRPr>
          </a:p>
          <a:p>
            <a:pPr algn="ctr"/>
            <a:r>
              <a:rPr lang="en-GB" sz="1400" baseline="30000" dirty="0">
                <a:solidFill>
                  <a:schemeClr val="bg1"/>
                </a:solidFill>
                <a:latin typeface="Arial" panose="020B0604020202020204" pitchFamily="34" charset="0"/>
                <a:cs typeface="Arial" panose="020B0604020202020204" pitchFamily="34" charset="0"/>
              </a:rPr>
              <a:t>1</a:t>
            </a:r>
            <a:r>
              <a:rPr lang="en-GB" sz="1400" dirty="0">
                <a:solidFill>
                  <a:schemeClr val="bg1"/>
                </a:solidFill>
                <a:latin typeface="Arial" panose="020B0604020202020204" pitchFamily="34" charset="0"/>
                <a:cs typeface="Arial" panose="020B0604020202020204" pitchFamily="34" charset="0"/>
              </a:rPr>
              <a:t>Institute for Geological and Geochemical Research, Research Centre for Astronomy and Earth Sciences, ELKH, Budapest, Hungary</a:t>
            </a:r>
            <a:endParaRPr lang="en-US" sz="14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Michigan State University, East Lansing, MI, USA</a:t>
            </a:r>
          </a:p>
          <a:p>
            <a:pPr algn="ctr">
              <a:defRPr/>
            </a:pPr>
            <a:r>
              <a:rPr kumimoji="0" lang="en-GB" sz="14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3</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Institute of Seismology NAS KR, Bishkek, Kyrgyzstan</a:t>
            </a:r>
          </a:p>
          <a:p>
            <a:pPr algn="ctr">
              <a:defRPr/>
            </a:pPr>
            <a:r>
              <a:rPr kumimoji="0" lang="en-GB" sz="14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Kazakhstan National Data </a:t>
            </a: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Center</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Almaty, Kazakhstan</a:t>
            </a:r>
          </a:p>
          <a:p>
            <a:pPr algn="ctr">
              <a:defRPr/>
            </a:pPr>
            <a:r>
              <a:rPr kumimoji="0" lang="en-GB" sz="14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5</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Lawrence Livermore National Laboratory, Livermore, CA, USA</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P2.5-186</a:t>
            </a:r>
            <a:endParaRPr lang="en-AT"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AB04CB3-713F-836C-5EB0-3054E6F7BF97}"/>
              </a:ext>
            </a:extLst>
          </p:cNvPr>
          <p:cNvSpPr txBox="1">
            <a:spLocks/>
          </p:cNvSpPr>
          <p:nvPr/>
        </p:nvSpPr>
        <p:spPr>
          <a:xfrm>
            <a:off x="5687120" y="5158597"/>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4050F5ED-7E6B-D67A-D659-5ECC352775A1}"/>
              </a:ext>
            </a:extLst>
          </p:cNvPr>
          <p:cNvPicPr>
            <a:picLocks noChangeAspect="1"/>
          </p:cNvPicPr>
          <p:nvPr/>
        </p:nvPicPr>
        <p:blipFill>
          <a:blip r:embed="rId2"/>
          <a:stretch>
            <a:fillRect/>
          </a:stretch>
        </p:blipFill>
        <p:spPr>
          <a:xfrm>
            <a:off x="10262726" y="136757"/>
            <a:ext cx="707257" cy="720000"/>
          </a:xfrm>
          <a:prstGeom prst="rect">
            <a:avLst/>
          </a:prstGeom>
        </p:spPr>
      </p:pic>
      <p:pic>
        <p:nvPicPr>
          <p:cNvPr id="13" name="Picture 12" descr="Icon&#10;&#10;Description automatically generated">
            <a:extLst>
              <a:ext uri="{FF2B5EF4-FFF2-40B4-BE49-F238E27FC236}">
                <a16:creationId xmlns:a16="http://schemas.microsoft.com/office/drawing/2014/main" id="{3C116779-77FA-3707-215F-DBB827478340}"/>
              </a:ext>
            </a:extLst>
          </p:cNvPr>
          <p:cNvPicPr>
            <a:picLocks noChangeAspect="1"/>
          </p:cNvPicPr>
          <p:nvPr/>
        </p:nvPicPr>
        <p:blipFill>
          <a:blip r:embed="rId3"/>
          <a:stretch>
            <a:fillRect/>
          </a:stretch>
        </p:blipFill>
        <p:spPr>
          <a:xfrm>
            <a:off x="11187697" y="136757"/>
            <a:ext cx="720000" cy="720000"/>
          </a:xfrm>
          <a:prstGeom prst="rect">
            <a:avLst/>
          </a:prstGeom>
        </p:spPr>
      </p:pic>
      <p:pic>
        <p:nvPicPr>
          <p:cNvPr id="5" name="Picture 4" descr="Logo, company name&#10;&#10;Description automatically generated">
            <a:extLst>
              <a:ext uri="{FF2B5EF4-FFF2-40B4-BE49-F238E27FC236}">
                <a16:creationId xmlns:a16="http://schemas.microsoft.com/office/drawing/2014/main" id="{E9B8FE72-81B6-1F7B-6824-60EBD060BC16}"/>
              </a:ext>
            </a:extLst>
          </p:cNvPr>
          <p:cNvPicPr>
            <a:picLocks noChangeAspect="1"/>
          </p:cNvPicPr>
          <p:nvPr/>
        </p:nvPicPr>
        <p:blipFill>
          <a:blip r:embed="rId4"/>
          <a:stretch>
            <a:fillRect/>
          </a:stretch>
        </p:blipFill>
        <p:spPr>
          <a:xfrm>
            <a:off x="9987728" y="943719"/>
            <a:ext cx="2182500" cy="720000"/>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D592C6D7-4E20-0FAD-D427-3A75D66EC917}"/>
              </a:ext>
            </a:extLst>
          </p:cNvPr>
          <p:cNvPicPr>
            <a:picLocks noChangeAspect="1"/>
          </p:cNvPicPr>
          <p:nvPr/>
        </p:nvPicPr>
        <p:blipFill>
          <a:blip r:embed="rId5"/>
          <a:stretch>
            <a:fillRect/>
          </a:stretch>
        </p:blipFill>
        <p:spPr>
          <a:xfrm>
            <a:off x="10082208" y="1722839"/>
            <a:ext cx="731613" cy="72000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0111E37-B3B8-C6B9-3952-D7FD34E6D028}"/>
              </a:ext>
            </a:extLst>
          </p:cNvPr>
          <p:cNvSpPr txBox="1"/>
          <p:nvPr/>
        </p:nvSpPr>
        <p:spPr>
          <a:xfrm>
            <a:off x="256478" y="1295399"/>
            <a:ext cx="5981036" cy="5262979"/>
          </a:xfrm>
          <a:prstGeom prst="rect">
            <a:avLst/>
          </a:prstGeom>
          <a:noFill/>
        </p:spPr>
        <p:txBody>
          <a:bodyPr wrap="square">
            <a:spAutoFit/>
          </a:bodyPr>
          <a:lstStyle/>
          <a:p>
            <a:r>
              <a:rPr lang="en-PT" sz="1600" dirty="0">
                <a:effectLst/>
                <a:latin typeface="Calibri" panose="020F0502020204030204" pitchFamily="34" charset="0"/>
                <a:ea typeface="Calibri" panose="020F0502020204030204" pitchFamily="34" charset="0"/>
                <a:cs typeface="Times New Roman" panose="02020603050405020304" pitchFamily="18" charset="0"/>
              </a:rPr>
              <a:t>The Lawrence Livermore National Laboratory, Michigan State University, and </a:t>
            </a:r>
            <a:r>
              <a:rPr lang="en-US" sz="1600" dirty="0">
                <a:effectLst/>
                <a:latin typeface="Calibri" panose="020F0502020204030204" pitchFamily="34" charset="0"/>
                <a:ea typeface="Calibri" panose="020F0502020204030204" pitchFamily="34" charset="0"/>
                <a:cs typeface="Times New Roman" panose="02020603050405020304" pitchFamily="18" charset="0"/>
              </a:rPr>
              <a:t>NDCs</a:t>
            </a:r>
            <a:r>
              <a:rPr lang="en-PT" sz="1600" dirty="0">
                <a:effectLst/>
                <a:latin typeface="Calibri" panose="020F0502020204030204" pitchFamily="34" charset="0"/>
                <a:ea typeface="Calibri" panose="020F0502020204030204" pitchFamily="34" charset="0"/>
                <a:cs typeface="Times New Roman" panose="02020603050405020304" pitchFamily="18" charset="0"/>
              </a:rPr>
              <a:t> in Central Asia (Kazakhstan, Kyrgyzstan and Tajikistan) digitized seismic bulletins of analog stations </a:t>
            </a:r>
            <a:r>
              <a:rPr lang="en-US" sz="1600" dirty="0">
                <a:effectLst/>
                <a:latin typeface="Calibri" panose="020F0502020204030204" pitchFamily="34" charset="0"/>
                <a:ea typeface="Calibri" panose="020F0502020204030204" pitchFamily="34" charset="0"/>
                <a:cs typeface="Times New Roman" panose="02020603050405020304" pitchFamily="18" charset="0"/>
              </a:rPr>
              <a:t>between 1951 and 1992</a:t>
            </a:r>
            <a:r>
              <a:rPr lang="en-PT"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metadata of all seismic stations of that period were also collected. </a:t>
            </a:r>
            <a:r>
              <a:rPr lang="en-PT" sz="1600" dirty="0">
                <a:effectLst/>
                <a:latin typeface="Calibri" panose="020F0502020204030204" pitchFamily="34" charset="0"/>
                <a:ea typeface="Calibri" panose="020F0502020204030204" pitchFamily="34" charset="0"/>
                <a:cs typeface="Times New Roman" panose="02020603050405020304" pitchFamily="18" charset="0"/>
              </a:rPr>
              <a:t>The national network bulletin data </a:t>
            </a:r>
            <a:r>
              <a:rPr lang="en-US" sz="1600" dirty="0">
                <a:effectLst/>
                <a:latin typeface="Calibri" panose="020F0502020204030204" pitchFamily="34" charset="0"/>
                <a:ea typeface="Calibri" panose="020F0502020204030204" pitchFamily="34" charset="0"/>
                <a:cs typeface="Times New Roman" panose="02020603050405020304" pitchFamily="18" charset="0"/>
              </a:rPr>
              <a:t>we</a:t>
            </a:r>
            <a:r>
              <a:rPr lang="en-PT" sz="1600" dirty="0">
                <a:effectLst/>
                <a:latin typeface="Calibri" panose="020F0502020204030204" pitchFamily="34" charset="0"/>
                <a:ea typeface="Calibri" panose="020F0502020204030204" pitchFamily="34" charset="0"/>
                <a:cs typeface="Times New Roman" panose="02020603050405020304" pitchFamily="18" charset="0"/>
              </a:rPr>
              <a:t>re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then combined with </a:t>
            </a:r>
            <a:r>
              <a:rPr lang="en-PT" sz="1600" dirty="0">
                <a:effectLst/>
                <a:latin typeface="Calibri" panose="020F0502020204030204" pitchFamily="34" charset="0"/>
                <a:ea typeface="Calibri" panose="020F0502020204030204" pitchFamily="34" charset="0"/>
                <a:cs typeface="Calibri" panose="020F0502020204030204" pitchFamily="34" charset="0"/>
              </a:rPr>
              <a:t>the International Seismological Centre bulletin</a:t>
            </a:r>
            <a:r>
              <a:rPr lang="en-US" sz="1600" dirty="0">
                <a:effectLst/>
                <a:latin typeface="Calibri" panose="020F0502020204030204" pitchFamily="34" charset="0"/>
                <a:ea typeface="Calibri" panose="020F0502020204030204" pitchFamily="34" charset="0"/>
                <a:cs typeface="Calibri" panose="020F0502020204030204" pitchFamily="34" charset="0"/>
              </a:rPr>
              <a:t> to form the comprehensive bulletin for Central Asia between 1951 and 2017. The bulletin consists of ~400,000 events and will serve the basis of the new probabilistic seismic hazard analysis for the region</a:t>
            </a:r>
            <a:r>
              <a:rPr lang="en-PT" sz="1600" dirty="0">
                <a:effectLst/>
                <a:latin typeface="Calibri" panose="020F0502020204030204" pitchFamily="34" charset="0"/>
                <a:ea typeface="Calibri" panose="020F0502020204030204" pitchFamily="34" charset="0"/>
                <a:cs typeface="Calibri" panose="020F0502020204030204" pitchFamily="34" charset="0"/>
              </a:rPr>
              <a:t>. </a:t>
            </a:r>
            <a:endParaRPr lang="en-PT" sz="1600" dirty="0">
              <a:effectLst/>
              <a:latin typeface="Calibri" panose="020F0502020204030204" pitchFamily="34" charset="0"/>
              <a:ea typeface="Calibri" panose="020F0502020204030204" pitchFamily="34" charset="0"/>
              <a:cs typeface="Times New Roman" panose="02020603050405020304" pitchFamily="18" charset="0"/>
            </a:endParaRPr>
          </a:p>
          <a:p>
            <a:r>
              <a:rPr lang="en-PT" sz="1600" dirty="0">
                <a:effectLst/>
                <a:latin typeface="Calibri" panose="020F0502020204030204" pitchFamily="34" charset="0"/>
                <a:ea typeface="Calibri" panose="020F0502020204030204" pitchFamily="34" charset="0"/>
                <a:cs typeface="Calibri" panose="020F0502020204030204" pitchFamily="34" charset="0"/>
              </a:rPr>
              <a:t>We present the relocation results of </a:t>
            </a:r>
            <a:r>
              <a:rPr lang="en-US" sz="1600" dirty="0">
                <a:effectLst/>
                <a:latin typeface="Calibri" panose="020F0502020204030204" pitchFamily="34" charset="0"/>
                <a:ea typeface="Calibri" panose="020F0502020204030204" pitchFamily="34" charset="0"/>
                <a:cs typeface="Calibri" panose="020F0502020204030204" pitchFamily="34" charset="0"/>
              </a:rPr>
              <a:t>the comprehensive Central Asia bulletin</a:t>
            </a:r>
            <a:r>
              <a:rPr lang="en-PT"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We selected events with less than 355° secondary azimuthal gap, and using the MSU High Performance Computing facilities, we relocated ~250,000 events </a:t>
            </a:r>
            <a:r>
              <a:rPr lang="en-PT" sz="1600" dirty="0">
                <a:effectLst/>
                <a:latin typeface="Calibri" panose="020F0502020204030204" pitchFamily="34" charset="0"/>
                <a:ea typeface="Calibri" panose="020F0502020204030204" pitchFamily="34" charset="0"/>
                <a:cs typeface="Calibri" panose="020F0502020204030204" pitchFamily="34" charset="0"/>
              </a:rPr>
              <a:t>with iLoc, a single event location algorithm using RSTT predictions to improve locations</a:t>
            </a:r>
            <a:r>
              <a:rPr lang="en-US" sz="1600" dirty="0">
                <a:effectLst/>
                <a:latin typeface="Calibri" panose="020F0502020204030204" pitchFamily="34" charset="0"/>
                <a:ea typeface="Calibri" panose="020F0502020204030204" pitchFamily="34" charset="0"/>
                <a:cs typeface="Calibri" panose="020F0502020204030204" pitchFamily="34" charset="0"/>
              </a:rPr>
              <a:t>. We developed a hierarchical review strategy to perform a thorough manual review with strict quality control. We show that each stage of the manual review brings incremental improvements. We also identified new Ground Truth and anthropogenic events in the region</a:t>
            </a:r>
            <a:r>
              <a:rPr lang="en-PT" sz="1600" dirty="0">
                <a:effectLst/>
                <a:latin typeface="Calibri" panose="020F0502020204030204" pitchFamily="34" charset="0"/>
                <a:ea typeface="Calibri" panose="020F0502020204030204" pitchFamily="34" charset="0"/>
                <a:cs typeface="Calibri" panose="020F0502020204030204" pitchFamily="34" charset="0"/>
              </a:rPr>
              <a:t>. </a:t>
            </a:r>
            <a:endParaRPr lang="en-PT"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The results show significant</a:t>
            </a:r>
            <a:r>
              <a:rPr lang="en-PT" sz="1600" dirty="0">
                <a:effectLst/>
                <a:latin typeface="Calibri" panose="020F0502020204030204" pitchFamily="34" charset="0"/>
                <a:ea typeface="Calibri" panose="020F0502020204030204" pitchFamily="34" charset="0"/>
                <a:cs typeface="Calibri" panose="020F0502020204030204" pitchFamily="34" charset="0"/>
              </a:rPr>
              <a:t> improvements in the </a:t>
            </a:r>
            <a:r>
              <a:rPr lang="en-US" sz="1600" dirty="0">
                <a:effectLst/>
                <a:latin typeface="Calibri" panose="020F0502020204030204" pitchFamily="34" charset="0"/>
                <a:ea typeface="Calibri" panose="020F0502020204030204" pitchFamily="34" charset="0"/>
                <a:cs typeface="Calibri" panose="020F0502020204030204" pitchFamily="34" charset="0"/>
              </a:rPr>
              <a:t>view of</a:t>
            </a:r>
            <a:r>
              <a:rPr lang="en-PT" sz="1600" dirty="0">
                <a:effectLst/>
                <a:latin typeface="Calibri" panose="020F0502020204030204" pitchFamily="34" charset="0"/>
                <a:ea typeface="Calibri" panose="020F0502020204030204" pitchFamily="34" charset="0"/>
                <a:cs typeface="Calibri" panose="020F0502020204030204" pitchFamily="34" charset="0"/>
              </a:rPr>
              <a:t> seismicity</a:t>
            </a:r>
            <a:r>
              <a:rPr lang="en-US" sz="1600" dirty="0">
                <a:effectLst/>
                <a:latin typeface="Calibri" panose="020F0502020204030204" pitchFamily="34" charset="0"/>
                <a:ea typeface="Calibri" panose="020F0502020204030204" pitchFamily="34" charset="0"/>
                <a:cs typeface="Calibri" panose="020F0502020204030204" pitchFamily="34" charset="0"/>
              </a:rPr>
              <a:t>, providing reliable input for the PSHA and allowing for a more accurate determination of active seismic zone boundaries.</a:t>
            </a:r>
            <a:endParaRPr lang="en-P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Graphical user interface, chart, scatter chart&#10;&#10;Description automatically generated">
            <a:extLst>
              <a:ext uri="{FF2B5EF4-FFF2-40B4-BE49-F238E27FC236}">
                <a16:creationId xmlns:a16="http://schemas.microsoft.com/office/drawing/2014/main" id="{7500CA1B-CEFA-5ABE-A18F-923978C4C053}"/>
              </a:ext>
            </a:extLst>
          </p:cNvPr>
          <p:cNvPicPr>
            <a:picLocks noChangeAspect="1"/>
          </p:cNvPicPr>
          <p:nvPr/>
        </p:nvPicPr>
        <p:blipFill>
          <a:blip r:embed="rId2"/>
          <a:stretch>
            <a:fillRect/>
          </a:stretch>
        </p:blipFill>
        <p:spPr>
          <a:xfrm>
            <a:off x="6877640" y="1124448"/>
            <a:ext cx="3600000" cy="3047690"/>
          </a:xfrm>
          <a:prstGeom prst="rect">
            <a:avLst/>
          </a:prstGeom>
        </p:spPr>
      </p:pic>
      <p:pic>
        <p:nvPicPr>
          <p:cNvPr id="11" name="Picture 10" descr="Chart, histogram&#10;&#10;Description automatically generated">
            <a:extLst>
              <a:ext uri="{FF2B5EF4-FFF2-40B4-BE49-F238E27FC236}">
                <a16:creationId xmlns:a16="http://schemas.microsoft.com/office/drawing/2014/main" id="{83040098-BAF2-7B60-15F4-228F8815420A}"/>
              </a:ext>
            </a:extLst>
          </p:cNvPr>
          <p:cNvPicPr>
            <a:picLocks noChangeAspect="1"/>
          </p:cNvPicPr>
          <p:nvPr/>
        </p:nvPicPr>
        <p:blipFill>
          <a:blip r:embed="rId3"/>
          <a:stretch>
            <a:fillRect/>
          </a:stretch>
        </p:blipFill>
        <p:spPr>
          <a:xfrm>
            <a:off x="6877640" y="4214986"/>
            <a:ext cx="3600000" cy="2614737"/>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ECDB884-DEF8-53B5-3152-301F4164EE6A}"/>
              </a:ext>
            </a:extLst>
          </p:cNvPr>
          <p:cNvSpPr txBox="1"/>
          <p:nvPr/>
        </p:nvSpPr>
        <p:spPr>
          <a:xfrm>
            <a:off x="762000" y="1665514"/>
            <a:ext cx="945251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Compile a comprehensive seismic bulletin for Central Asia in cooperation with the NDCs in Kazakhstan, Kyrgyzstan and Tajikistan by digitizing and adding data not yet reported to the ISC</a:t>
            </a:r>
          </a:p>
          <a:p>
            <a:pPr marL="285750" indent="-285750">
              <a:buFont typeface="Arial" panose="020B0604020202020204" pitchFamily="34" charset="0"/>
              <a:buChar char="•"/>
            </a:pPr>
            <a:r>
              <a:rPr lang="en-US" dirty="0"/>
              <a:t>Relocate the events with </a:t>
            </a:r>
            <a:r>
              <a:rPr lang="en-US" dirty="0" err="1"/>
              <a:t>iLoc</a:t>
            </a:r>
            <a:r>
              <a:rPr lang="en-US" dirty="0"/>
              <a:t> using the three-dimensional RSTT velocity model travel time predictions</a:t>
            </a:r>
          </a:p>
          <a:p>
            <a:pPr marL="285750" indent="-285750">
              <a:buFont typeface="Arial" panose="020B0604020202020204" pitchFamily="34" charset="0"/>
              <a:buChar char="•"/>
            </a:pPr>
            <a:r>
              <a:rPr lang="en-US" dirty="0"/>
              <a:t>Review the automatic </a:t>
            </a:r>
            <a:r>
              <a:rPr lang="en-US" dirty="0" err="1"/>
              <a:t>iLoc</a:t>
            </a:r>
            <a:r>
              <a:rPr lang="en-US" dirty="0"/>
              <a:t> locations to improve the bulletin</a:t>
            </a:r>
          </a:p>
          <a:p>
            <a:pPr marL="285750" indent="-285750">
              <a:buFont typeface="Arial" panose="020B0604020202020204" pitchFamily="34" charset="0"/>
              <a:buChar char="•"/>
            </a:pPr>
            <a:r>
              <a:rPr lang="en-US" dirty="0"/>
              <a:t>Identify new ground truth events</a:t>
            </a:r>
          </a:p>
          <a:p>
            <a:pPr marL="285750" indent="-285750">
              <a:buFont typeface="Arial" panose="020B0604020202020204" pitchFamily="34" charset="0"/>
              <a:buChar char="•"/>
            </a:pPr>
            <a:r>
              <a:rPr lang="en-US" dirty="0"/>
              <a:t>The results shall serve as input for Probabilistic Seismic Hazard Analysis in the region as well as for seismic tomography studies</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65CC7517-D2D2-DDD1-1028-3FBA622A6FF1}"/>
              </a:ext>
            </a:extLst>
          </p:cNvPr>
          <p:cNvPicPr>
            <a:picLocks noChangeAspect="1"/>
          </p:cNvPicPr>
          <p:nvPr/>
        </p:nvPicPr>
        <p:blipFill>
          <a:blip r:embed="rId2"/>
          <a:stretch>
            <a:fillRect/>
          </a:stretch>
        </p:blipFill>
        <p:spPr>
          <a:xfrm>
            <a:off x="100729" y="1500674"/>
            <a:ext cx="6935421" cy="5090996"/>
          </a:xfrm>
          <a:prstGeom prst="rect">
            <a:avLst/>
          </a:prstGeom>
        </p:spPr>
      </p:pic>
      <p:sp>
        <p:nvSpPr>
          <p:cNvPr id="23" name="TextBox 22">
            <a:extLst>
              <a:ext uri="{FF2B5EF4-FFF2-40B4-BE49-F238E27FC236}">
                <a16:creationId xmlns:a16="http://schemas.microsoft.com/office/drawing/2014/main" id="{A0113414-0DB0-2949-4E5B-F864538A91C7}"/>
              </a:ext>
            </a:extLst>
          </p:cNvPr>
          <p:cNvSpPr txBox="1"/>
          <p:nvPr/>
        </p:nvSpPr>
        <p:spPr>
          <a:xfrm>
            <a:off x="6950806" y="1266536"/>
            <a:ext cx="3731672" cy="5355312"/>
          </a:xfrm>
          <a:prstGeom prst="rect">
            <a:avLst/>
          </a:prstGeom>
          <a:noFill/>
        </p:spPr>
        <p:txBody>
          <a:bodyPr wrap="square" rtlCol="0">
            <a:spAutoFit/>
          </a:bodyPr>
          <a:lstStyle/>
          <a:p>
            <a:pPr marL="247644" indent="-247644">
              <a:buFont typeface="Arial" panose="020B0604020202020204" pitchFamily="34" charset="0"/>
              <a:buChar char="•"/>
            </a:pPr>
            <a:r>
              <a:rPr lang="en-US" dirty="0"/>
              <a:t>The number of events to be reviewed is almost exponentially increasing with time. </a:t>
            </a:r>
            <a:r>
              <a:rPr lang="en-US" sz="1800" dirty="0"/>
              <a:t>Automatic solutions may get stuck in a local minima, produced </a:t>
            </a:r>
            <a:r>
              <a:rPr lang="en-US" sz="1800" dirty="0" err="1"/>
              <a:t>airquakes</a:t>
            </a:r>
            <a:r>
              <a:rPr lang="en-US" sz="1800" dirty="0"/>
              <a:t> or the default depth value was not the best choice for depth. A manual review may also detect split/joined or fake events. No automatic procedure can deal with these issues. </a:t>
            </a:r>
          </a:p>
          <a:p>
            <a:pPr marL="247644" indent="-247644">
              <a:buFont typeface="Arial" panose="020B0604020202020204" pitchFamily="34" charset="0"/>
              <a:buChar char="•"/>
            </a:pPr>
            <a:r>
              <a:rPr lang="en-US" sz="1800" dirty="0"/>
              <a:t>We devised a strategy for the manual review that prioritizes the events by the potential severity of location problems</a:t>
            </a:r>
            <a:endParaRPr lang="en-US" dirty="0"/>
          </a:p>
          <a:p>
            <a:pPr marL="247644" indent="-247644">
              <a:buFont typeface="Arial" panose="020B0604020202020204" pitchFamily="34" charset="0"/>
              <a:buChar char="•"/>
            </a:pPr>
            <a:r>
              <a:rPr lang="en-US" dirty="0"/>
              <a:t>During the manual review we improved locations, threw out poorly located events, and paid special attention to deep events.</a:t>
            </a: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Progress in manual review</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pic>
        <p:nvPicPr>
          <p:cNvPr id="7" name="Picture 6" descr="Chart&#10;&#10;Description automatically generated">
            <a:extLst>
              <a:ext uri="{FF2B5EF4-FFF2-40B4-BE49-F238E27FC236}">
                <a16:creationId xmlns:a16="http://schemas.microsoft.com/office/drawing/2014/main" id="{7F79396C-8D8B-35BF-6ED1-0574B73A1F87}"/>
              </a:ext>
            </a:extLst>
          </p:cNvPr>
          <p:cNvPicPr>
            <a:picLocks noChangeAspect="1"/>
          </p:cNvPicPr>
          <p:nvPr/>
        </p:nvPicPr>
        <p:blipFill>
          <a:blip r:embed="rId2"/>
          <a:stretch>
            <a:fillRect/>
          </a:stretch>
        </p:blipFill>
        <p:spPr>
          <a:xfrm>
            <a:off x="395369" y="1155256"/>
            <a:ext cx="2160000" cy="2648669"/>
          </a:xfrm>
          <a:prstGeom prst="rect">
            <a:avLst/>
          </a:prstGeom>
        </p:spPr>
      </p:pic>
      <p:pic>
        <p:nvPicPr>
          <p:cNvPr id="9" name="Picture 8" descr="Chart&#10;&#10;Description automatically generated">
            <a:extLst>
              <a:ext uri="{FF2B5EF4-FFF2-40B4-BE49-F238E27FC236}">
                <a16:creationId xmlns:a16="http://schemas.microsoft.com/office/drawing/2014/main" id="{2056F3B9-99D8-E79E-E2F8-EA3C7A07B01A}"/>
              </a:ext>
            </a:extLst>
          </p:cNvPr>
          <p:cNvPicPr>
            <a:picLocks noChangeAspect="1"/>
          </p:cNvPicPr>
          <p:nvPr/>
        </p:nvPicPr>
        <p:blipFill>
          <a:blip r:embed="rId3"/>
          <a:stretch>
            <a:fillRect/>
          </a:stretch>
        </p:blipFill>
        <p:spPr>
          <a:xfrm>
            <a:off x="3176931" y="1155256"/>
            <a:ext cx="2160000" cy="2648669"/>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3ABB0723-34CD-7BFB-DEA3-D372D030E35A}"/>
              </a:ext>
            </a:extLst>
          </p:cNvPr>
          <p:cNvPicPr>
            <a:picLocks noChangeAspect="1"/>
          </p:cNvPicPr>
          <p:nvPr/>
        </p:nvPicPr>
        <p:blipFill>
          <a:blip r:embed="rId4"/>
          <a:stretch>
            <a:fillRect/>
          </a:stretch>
        </p:blipFill>
        <p:spPr>
          <a:xfrm>
            <a:off x="8369314" y="3936866"/>
            <a:ext cx="2160000" cy="2648669"/>
          </a:xfrm>
          <a:prstGeom prst="rect">
            <a:avLst/>
          </a:prstGeom>
        </p:spPr>
      </p:pic>
      <p:pic>
        <p:nvPicPr>
          <p:cNvPr id="13" name="Picture 12" descr="Chart&#10;&#10;Description automatically generated">
            <a:extLst>
              <a:ext uri="{FF2B5EF4-FFF2-40B4-BE49-F238E27FC236}">
                <a16:creationId xmlns:a16="http://schemas.microsoft.com/office/drawing/2014/main" id="{250CABA4-F1FE-0358-6EA7-88F335E2A21C}"/>
              </a:ext>
            </a:extLst>
          </p:cNvPr>
          <p:cNvPicPr>
            <a:picLocks noChangeAspect="1"/>
          </p:cNvPicPr>
          <p:nvPr/>
        </p:nvPicPr>
        <p:blipFill>
          <a:blip r:embed="rId5"/>
          <a:stretch>
            <a:fillRect/>
          </a:stretch>
        </p:blipFill>
        <p:spPr>
          <a:xfrm>
            <a:off x="5775071" y="1155256"/>
            <a:ext cx="2160000" cy="2648669"/>
          </a:xfrm>
          <a:prstGeom prst="rect">
            <a:avLst/>
          </a:prstGeom>
        </p:spPr>
      </p:pic>
      <p:pic>
        <p:nvPicPr>
          <p:cNvPr id="15" name="Picture 14" descr="Chart&#10;&#10;Description automatically generated">
            <a:extLst>
              <a:ext uri="{FF2B5EF4-FFF2-40B4-BE49-F238E27FC236}">
                <a16:creationId xmlns:a16="http://schemas.microsoft.com/office/drawing/2014/main" id="{9667FF43-399D-9F57-FBC7-E2FC81C06E2B}"/>
              </a:ext>
            </a:extLst>
          </p:cNvPr>
          <p:cNvPicPr>
            <a:picLocks noChangeAspect="1"/>
          </p:cNvPicPr>
          <p:nvPr/>
        </p:nvPicPr>
        <p:blipFill>
          <a:blip r:embed="rId6"/>
          <a:stretch>
            <a:fillRect/>
          </a:stretch>
        </p:blipFill>
        <p:spPr>
          <a:xfrm>
            <a:off x="8369314" y="1155256"/>
            <a:ext cx="2160000" cy="2648669"/>
          </a:xfrm>
          <a:prstGeom prst="rect">
            <a:avLst/>
          </a:prstGeom>
        </p:spPr>
      </p:pic>
      <p:pic>
        <p:nvPicPr>
          <p:cNvPr id="17" name="Picture 16" descr="Chart&#10;&#10;Description automatically generated with medium confidence">
            <a:extLst>
              <a:ext uri="{FF2B5EF4-FFF2-40B4-BE49-F238E27FC236}">
                <a16:creationId xmlns:a16="http://schemas.microsoft.com/office/drawing/2014/main" id="{E77662E2-3B93-9023-5854-34F69C9E4845}"/>
              </a:ext>
            </a:extLst>
          </p:cNvPr>
          <p:cNvPicPr>
            <a:picLocks noChangeAspect="1"/>
          </p:cNvPicPr>
          <p:nvPr/>
        </p:nvPicPr>
        <p:blipFill>
          <a:blip r:embed="rId7"/>
          <a:stretch>
            <a:fillRect/>
          </a:stretch>
        </p:blipFill>
        <p:spPr>
          <a:xfrm>
            <a:off x="395369" y="3942998"/>
            <a:ext cx="2160000" cy="2648669"/>
          </a:xfrm>
          <a:prstGeom prst="rect">
            <a:avLst/>
          </a:prstGeom>
        </p:spPr>
      </p:pic>
      <p:pic>
        <p:nvPicPr>
          <p:cNvPr id="19" name="Picture 18" descr="Chart&#10;&#10;Description automatically generated with medium confidence">
            <a:extLst>
              <a:ext uri="{FF2B5EF4-FFF2-40B4-BE49-F238E27FC236}">
                <a16:creationId xmlns:a16="http://schemas.microsoft.com/office/drawing/2014/main" id="{6361E7E4-1CA6-88CE-3B53-5E7FC1D254FF}"/>
              </a:ext>
            </a:extLst>
          </p:cNvPr>
          <p:cNvPicPr>
            <a:picLocks noChangeAspect="1"/>
          </p:cNvPicPr>
          <p:nvPr/>
        </p:nvPicPr>
        <p:blipFill>
          <a:blip r:embed="rId8"/>
          <a:stretch>
            <a:fillRect/>
          </a:stretch>
        </p:blipFill>
        <p:spPr>
          <a:xfrm>
            <a:off x="3082140" y="3942997"/>
            <a:ext cx="2160000" cy="2648669"/>
          </a:xfrm>
          <a:prstGeom prst="rect">
            <a:avLst/>
          </a:prstGeom>
        </p:spPr>
      </p:pic>
      <p:pic>
        <p:nvPicPr>
          <p:cNvPr id="21" name="Picture 20" descr="Chart&#10;&#10;Description automatically generated with medium confidence">
            <a:extLst>
              <a:ext uri="{FF2B5EF4-FFF2-40B4-BE49-F238E27FC236}">
                <a16:creationId xmlns:a16="http://schemas.microsoft.com/office/drawing/2014/main" id="{15619CEE-96CE-AB9F-61CC-FEFD7B3981DC}"/>
              </a:ext>
            </a:extLst>
          </p:cNvPr>
          <p:cNvPicPr>
            <a:picLocks noChangeAspect="1"/>
          </p:cNvPicPr>
          <p:nvPr/>
        </p:nvPicPr>
        <p:blipFill>
          <a:blip r:embed="rId9"/>
          <a:stretch>
            <a:fillRect/>
          </a:stretch>
        </p:blipFill>
        <p:spPr>
          <a:xfrm>
            <a:off x="5775071" y="3942997"/>
            <a:ext cx="2160000" cy="2648669"/>
          </a:xfrm>
          <a:prstGeom prst="rect">
            <a:avLst/>
          </a:prstGeom>
        </p:spPr>
      </p:pic>
      <p:sp>
        <p:nvSpPr>
          <p:cNvPr id="6" name="Right Arrow 5">
            <a:extLst>
              <a:ext uri="{FF2B5EF4-FFF2-40B4-BE49-F238E27FC236}">
                <a16:creationId xmlns:a16="http://schemas.microsoft.com/office/drawing/2014/main" id="{9938005F-108E-B51A-2F83-99A60D15CB2D}"/>
              </a:ext>
            </a:extLst>
          </p:cNvPr>
          <p:cNvSpPr/>
          <p:nvPr/>
        </p:nvSpPr>
        <p:spPr>
          <a:xfrm>
            <a:off x="2622310" y="1438656"/>
            <a:ext cx="487680" cy="23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9964B570-68DE-D964-8D19-3F51F1628FD6}"/>
              </a:ext>
            </a:extLst>
          </p:cNvPr>
          <p:cNvSpPr/>
          <p:nvPr/>
        </p:nvSpPr>
        <p:spPr>
          <a:xfrm>
            <a:off x="5281419" y="1438656"/>
            <a:ext cx="487680" cy="23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7A81A914-3882-AE6F-AC2F-BDD06D9DB841}"/>
              </a:ext>
            </a:extLst>
          </p:cNvPr>
          <p:cNvSpPr/>
          <p:nvPr/>
        </p:nvSpPr>
        <p:spPr>
          <a:xfrm>
            <a:off x="7859320" y="1438656"/>
            <a:ext cx="487680" cy="23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02E3E93F-5344-99E7-B286-48F873AE364E}"/>
              </a:ext>
            </a:extLst>
          </p:cNvPr>
          <p:cNvSpPr/>
          <p:nvPr/>
        </p:nvSpPr>
        <p:spPr>
          <a:xfrm>
            <a:off x="2528646" y="4072598"/>
            <a:ext cx="487680" cy="23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54A661C9-6B9C-2662-F3CD-96F8E8A4D2DC}"/>
              </a:ext>
            </a:extLst>
          </p:cNvPr>
          <p:cNvSpPr/>
          <p:nvPr/>
        </p:nvSpPr>
        <p:spPr>
          <a:xfrm>
            <a:off x="5215422" y="4072598"/>
            <a:ext cx="487680" cy="23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E585304D-DFA6-CA1D-C3BB-A908C5DF9B64}"/>
              </a:ext>
            </a:extLst>
          </p:cNvPr>
          <p:cNvSpPr/>
          <p:nvPr/>
        </p:nvSpPr>
        <p:spPr>
          <a:xfrm>
            <a:off x="7859320" y="4145974"/>
            <a:ext cx="487680" cy="23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1DFC08B5-5519-A428-F017-9BEA6B8EA1AC}"/>
              </a:ext>
            </a:extLst>
          </p:cNvPr>
          <p:cNvSpPr/>
          <p:nvPr/>
        </p:nvSpPr>
        <p:spPr>
          <a:xfrm>
            <a:off x="10307788" y="1438656"/>
            <a:ext cx="487680" cy="23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15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pic>
        <p:nvPicPr>
          <p:cNvPr id="9" name="Picture 8" descr="Chart&#10;&#10;Description automatically generated">
            <a:extLst>
              <a:ext uri="{FF2B5EF4-FFF2-40B4-BE49-F238E27FC236}">
                <a16:creationId xmlns:a16="http://schemas.microsoft.com/office/drawing/2014/main" id="{0631AE0E-6C4F-1402-2E61-EB0EE515F339}"/>
              </a:ext>
            </a:extLst>
          </p:cNvPr>
          <p:cNvPicPr>
            <a:picLocks noChangeAspect="1"/>
          </p:cNvPicPr>
          <p:nvPr/>
        </p:nvPicPr>
        <p:blipFill>
          <a:blip r:embed="rId2"/>
          <a:stretch>
            <a:fillRect/>
          </a:stretch>
        </p:blipFill>
        <p:spPr>
          <a:xfrm>
            <a:off x="156936" y="1228272"/>
            <a:ext cx="3240000" cy="2742920"/>
          </a:xfrm>
          <a:prstGeom prst="rect">
            <a:avLst/>
          </a:prstGeom>
        </p:spPr>
      </p:pic>
      <p:pic>
        <p:nvPicPr>
          <p:cNvPr id="11" name="Picture 10" descr="Chart&#10;&#10;Description automatically generated">
            <a:extLst>
              <a:ext uri="{FF2B5EF4-FFF2-40B4-BE49-F238E27FC236}">
                <a16:creationId xmlns:a16="http://schemas.microsoft.com/office/drawing/2014/main" id="{6CBF1D5C-0C35-1419-1701-83737D9C17FB}"/>
              </a:ext>
            </a:extLst>
          </p:cNvPr>
          <p:cNvPicPr>
            <a:picLocks noChangeAspect="1"/>
          </p:cNvPicPr>
          <p:nvPr/>
        </p:nvPicPr>
        <p:blipFill>
          <a:blip r:embed="rId3"/>
          <a:stretch>
            <a:fillRect/>
          </a:stretch>
        </p:blipFill>
        <p:spPr>
          <a:xfrm>
            <a:off x="156936" y="4081825"/>
            <a:ext cx="3240000" cy="2742920"/>
          </a:xfrm>
          <a:prstGeom prst="rect">
            <a:avLst/>
          </a:prstGeom>
        </p:spPr>
      </p:pic>
      <p:pic>
        <p:nvPicPr>
          <p:cNvPr id="13" name="Picture 12" descr="Map&#10;&#10;Description automatically generated">
            <a:extLst>
              <a:ext uri="{FF2B5EF4-FFF2-40B4-BE49-F238E27FC236}">
                <a16:creationId xmlns:a16="http://schemas.microsoft.com/office/drawing/2014/main" id="{21BD167F-6E3F-E769-1A3B-147785DF6BFF}"/>
              </a:ext>
            </a:extLst>
          </p:cNvPr>
          <p:cNvPicPr>
            <a:picLocks noChangeAspect="1"/>
          </p:cNvPicPr>
          <p:nvPr/>
        </p:nvPicPr>
        <p:blipFill>
          <a:blip r:embed="rId4"/>
          <a:stretch>
            <a:fillRect/>
          </a:stretch>
        </p:blipFill>
        <p:spPr>
          <a:xfrm>
            <a:off x="4007921" y="1228272"/>
            <a:ext cx="3240000" cy="2742920"/>
          </a:xfrm>
          <a:prstGeom prst="rect">
            <a:avLst/>
          </a:prstGeom>
        </p:spPr>
      </p:pic>
      <p:pic>
        <p:nvPicPr>
          <p:cNvPr id="15" name="Picture 14" descr="A picture containing map&#10;&#10;Description automatically generated">
            <a:extLst>
              <a:ext uri="{FF2B5EF4-FFF2-40B4-BE49-F238E27FC236}">
                <a16:creationId xmlns:a16="http://schemas.microsoft.com/office/drawing/2014/main" id="{02D9C1F7-D627-0178-D047-F72844C761DD}"/>
              </a:ext>
            </a:extLst>
          </p:cNvPr>
          <p:cNvPicPr>
            <a:picLocks noChangeAspect="1"/>
          </p:cNvPicPr>
          <p:nvPr/>
        </p:nvPicPr>
        <p:blipFill>
          <a:blip r:embed="rId5"/>
          <a:stretch>
            <a:fillRect/>
          </a:stretch>
        </p:blipFill>
        <p:spPr>
          <a:xfrm>
            <a:off x="4007921" y="4081825"/>
            <a:ext cx="3240000" cy="2742920"/>
          </a:xfrm>
          <a:prstGeom prst="rect">
            <a:avLst/>
          </a:prstGeom>
        </p:spPr>
      </p:pic>
      <p:sp>
        <p:nvSpPr>
          <p:cNvPr id="22" name="TextBox 21">
            <a:extLst>
              <a:ext uri="{FF2B5EF4-FFF2-40B4-BE49-F238E27FC236}">
                <a16:creationId xmlns:a16="http://schemas.microsoft.com/office/drawing/2014/main" id="{A06A484C-78CC-40B8-7EB7-C9D29BF7B41A}"/>
              </a:ext>
            </a:extLst>
          </p:cNvPr>
          <p:cNvSpPr txBox="1"/>
          <p:nvPr/>
        </p:nvSpPr>
        <p:spPr>
          <a:xfrm>
            <a:off x="7304314" y="1611085"/>
            <a:ext cx="332014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final, reviewed </a:t>
            </a:r>
            <a:r>
              <a:rPr lang="en-US" dirty="0" err="1"/>
              <a:t>iLoc</a:t>
            </a:r>
            <a:r>
              <a:rPr lang="en-US" dirty="0"/>
              <a:t> locations tighten the seismicity. RSTT travel time predictions outperform 1D model predictions, result in better depth estimates and clustering of events.</a:t>
            </a:r>
          </a:p>
          <a:p>
            <a:pPr marL="285750" indent="-285750">
              <a:buFont typeface="Arial" panose="020B0604020202020204" pitchFamily="34" charset="0"/>
              <a:buChar char="•"/>
            </a:pPr>
            <a:r>
              <a:rPr lang="en-US" dirty="0"/>
              <a:t>The NDCs helped to identify recent quarry blasts and explosions.</a:t>
            </a:r>
          </a:p>
          <a:p>
            <a:pPr marL="285750" indent="-285750">
              <a:buFont typeface="Arial" panose="020B0604020202020204" pitchFamily="34" charset="0"/>
              <a:buChar char="•"/>
            </a:pPr>
            <a:r>
              <a:rPr lang="en-US" dirty="0"/>
              <a:t>The improved earthquake bulletin will help to better delineate the </a:t>
            </a:r>
            <a:r>
              <a:rPr lang="en-US" dirty="0" err="1"/>
              <a:t>seismogenic</a:t>
            </a:r>
            <a:r>
              <a:rPr lang="en-US" dirty="0"/>
              <a:t> zones for the probabilistic seismic hazard analysis of the region.</a:t>
            </a:r>
          </a:p>
        </p:txBody>
      </p:sp>
      <p:sp>
        <p:nvSpPr>
          <p:cNvPr id="23" name="Right Arrow 22">
            <a:extLst>
              <a:ext uri="{FF2B5EF4-FFF2-40B4-BE49-F238E27FC236}">
                <a16:creationId xmlns:a16="http://schemas.microsoft.com/office/drawing/2014/main" id="{16462494-B230-99D4-E203-C250F17AB951}"/>
              </a:ext>
            </a:extLst>
          </p:cNvPr>
          <p:cNvSpPr/>
          <p:nvPr/>
        </p:nvSpPr>
        <p:spPr>
          <a:xfrm>
            <a:off x="3280496" y="3750648"/>
            <a:ext cx="7915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iLoc</a:t>
            </a:r>
            <a:endParaRPr lang="en-US" dirty="0"/>
          </a:p>
        </p:txBody>
      </p:sp>
    </p:spTree>
    <p:extLst>
      <p:ext uri="{BB962C8B-B14F-4D97-AF65-F5344CB8AC3E}">
        <p14:creationId xmlns:p14="http://schemas.microsoft.com/office/powerpoint/2010/main" val="159844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9CB627D6-81EF-6F19-B952-58D83844CA97}"/>
              </a:ext>
            </a:extLst>
          </p:cNvPr>
          <p:cNvPicPr>
            <a:picLocks noChangeAspect="1"/>
          </p:cNvPicPr>
          <p:nvPr/>
        </p:nvPicPr>
        <p:blipFill>
          <a:blip r:embed="rId2"/>
          <a:stretch>
            <a:fillRect/>
          </a:stretch>
        </p:blipFill>
        <p:spPr>
          <a:xfrm>
            <a:off x="4616001" y="1668373"/>
            <a:ext cx="2880000" cy="2432828"/>
          </a:xfrm>
          <a:prstGeom prst="rect">
            <a:avLst/>
          </a:prstGeom>
        </p:spPr>
      </p:pic>
      <p:pic>
        <p:nvPicPr>
          <p:cNvPr id="10" name="Picture 9" descr="Chart, scatter chart&#10;&#10;Description automatically generated">
            <a:extLst>
              <a:ext uri="{FF2B5EF4-FFF2-40B4-BE49-F238E27FC236}">
                <a16:creationId xmlns:a16="http://schemas.microsoft.com/office/drawing/2014/main" id="{7C82DEBB-50B6-7E2B-A9B2-22ABA9AE10F8}"/>
              </a:ext>
            </a:extLst>
          </p:cNvPr>
          <p:cNvPicPr>
            <a:picLocks noChangeAspect="1"/>
          </p:cNvPicPr>
          <p:nvPr/>
        </p:nvPicPr>
        <p:blipFill>
          <a:blip r:embed="rId3"/>
          <a:stretch>
            <a:fillRect/>
          </a:stretch>
        </p:blipFill>
        <p:spPr>
          <a:xfrm>
            <a:off x="7672617" y="1668373"/>
            <a:ext cx="2880000" cy="2432828"/>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BA8D19EA-35E2-D0E3-8445-7556D7CB7133}"/>
              </a:ext>
            </a:extLst>
          </p:cNvPr>
          <p:cNvPicPr>
            <a:picLocks noChangeAspect="1"/>
          </p:cNvPicPr>
          <p:nvPr/>
        </p:nvPicPr>
        <p:blipFill>
          <a:blip r:embed="rId4"/>
          <a:stretch>
            <a:fillRect/>
          </a:stretch>
        </p:blipFill>
        <p:spPr>
          <a:xfrm>
            <a:off x="4616001" y="4293632"/>
            <a:ext cx="2880000" cy="2438151"/>
          </a:xfrm>
          <a:prstGeom prst="rect">
            <a:avLst/>
          </a:prstGeom>
        </p:spPr>
      </p:pic>
      <p:pic>
        <p:nvPicPr>
          <p:cNvPr id="17" name="Picture 16" descr="Map&#10;&#10;Description automatically generated">
            <a:extLst>
              <a:ext uri="{FF2B5EF4-FFF2-40B4-BE49-F238E27FC236}">
                <a16:creationId xmlns:a16="http://schemas.microsoft.com/office/drawing/2014/main" id="{C6CA47D3-0C0D-E2E6-A1DF-5BA58821A85C}"/>
              </a:ext>
            </a:extLst>
          </p:cNvPr>
          <p:cNvPicPr>
            <a:picLocks noChangeAspect="1"/>
          </p:cNvPicPr>
          <p:nvPr/>
        </p:nvPicPr>
        <p:blipFill>
          <a:blip r:embed="rId5"/>
          <a:stretch>
            <a:fillRect/>
          </a:stretch>
        </p:blipFill>
        <p:spPr>
          <a:xfrm>
            <a:off x="7672617" y="4293632"/>
            <a:ext cx="2880000" cy="2438151"/>
          </a:xfrm>
          <a:prstGeom prst="rect">
            <a:avLst/>
          </a:prstGeom>
        </p:spPr>
      </p:pic>
      <p:pic>
        <p:nvPicPr>
          <p:cNvPr id="19" name="Picture 18" descr="Chart, line chart&#10;&#10;Description automatically generated">
            <a:extLst>
              <a:ext uri="{FF2B5EF4-FFF2-40B4-BE49-F238E27FC236}">
                <a16:creationId xmlns:a16="http://schemas.microsoft.com/office/drawing/2014/main" id="{E0EF0971-5DC1-8A3A-933D-A3E94A4FB7F4}"/>
              </a:ext>
            </a:extLst>
          </p:cNvPr>
          <p:cNvPicPr>
            <a:picLocks noChangeAspect="1"/>
          </p:cNvPicPr>
          <p:nvPr/>
        </p:nvPicPr>
        <p:blipFill>
          <a:blip r:embed="rId6"/>
          <a:stretch>
            <a:fillRect/>
          </a:stretch>
        </p:blipFill>
        <p:spPr>
          <a:xfrm>
            <a:off x="155166" y="4660232"/>
            <a:ext cx="2160000" cy="1607597"/>
          </a:xfrm>
          <a:prstGeom prst="rect">
            <a:avLst/>
          </a:prstGeom>
        </p:spPr>
      </p:pic>
      <p:pic>
        <p:nvPicPr>
          <p:cNvPr id="21" name="Picture 20" descr="Chart&#10;&#10;Description automatically generated">
            <a:extLst>
              <a:ext uri="{FF2B5EF4-FFF2-40B4-BE49-F238E27FC236}">
                <a16:creationId xmlns:a16="http://schemas.microsoft.com/office/drawing/2014/main" id="{C098CDEE-4F2C-B71A-71FE-4B0F10F4EDD9}"/>
              </a:ext>
            </a:extLst>
          </p:cNvPr>
          <p:cNvPicPr>
            <a:picLocks noChangeAspect="1"/>
          </p:cNvPicPr>
          <p:nvPr/>
        </p:nvPicPr>
        <p:blipFill>
          <a:blip r:embed="rId7"/>
          <a:stretch>
            <a:fillRect/>
          </a:stretch>
        </p:blipFill>
        <p:spPr>
          <a:xfrm>
            <a:off x="2429718" y="4660232"/>
            <a:ext cx="2160000" cy="1607596"/>
          </a:xfrm>
          <a:prstGeom prst="rect">
            <a:avLst/>
          </a:prstGeom>
        </p:spPr>
      </p:pic>
      <p:sp>
        <p:nvSpPr>
          <p:cNvPr id="22" name="TextBox 21">
            <a:extLst>
              <a:ext uri="{FF2B5EF4-FFF2-40B4-BE49-F238E27FC236}">
                <a16:creationId xmlns:a16="http://schemas.microsoft.com/office/drawing/2014/main" id="{DEB70C96-B70C-FC35-E3AB-D98451DFADBE}"/>
              </a:ext>
            </a:extLst>
          </p:cNvPr>
          <p:cNvSpPr txBox="1"/>
          <p:nvPr/>
        </p:nvSpPr>
        <p:spPr>
          <a:xfrm>
            <a:off x="6203763" y="1265255"/>
            <a:ext cx="2994346" cy="369332"/>
          </a:xfrm>
          <a:prstGeom prst="rect">
            <a:avLst/>
          </a:prstGeom>
          <a:noFill/>
        </p:spPr>
        <p:txBody>
          <a:bodyPr wrap="none" rtlCol="0">
            <a:spAutoFit/>
          </a:bodyPr>
          <a:lstStyle/>
          <a:p>
            <a:r>
              <a:rPr lang="en-US" dirty="0"/>
              <a:t>Pg, </a:t>
            </a:r>
            <a:r>
              <a:rPr lang="en-US" dirty="0" err="1"/>
              <a:t>Pn</a:t>
            </a:r>
            <a:r>
              <a:rPr lang="en-US" dirty="0"/>
              <a:t>, Lg/Sg and Sn ray paths</a:t>
            </a:r>
          </a:p>
        </p:txBody>
      </p:sp>
      <p:sp>
        <p:nvSpPr>
          <p:cNvPr id="23" name="TextBox 22">
            <a:extLst>
              <a:ext uri="{FF2B5EF4-FFF2-40B4-BE49-F238E27FC236}">
                <a16:creationId xmlns:a16="http://schemas.microsoft.com/office/drawing/2014/main" id="{4413A360-2658-E0E8-6845-999AB837896E}"/>
              </a:ext>
            </a:extLst>
          </p:cNvPr>
          <p:cNvSpPr txBox="1"/>
          <p:nvPr/>
        </p:nvSpPr>
        <p:spPr>
          <a:xfrm>
            <a:off x="1310309" y="6306298"/>
            <a:ext cx="2238818" cy="369332"/>
          </a:xfrm>
          <a:prstGeom prst="rect">
            <a:avLst/>
          </a:prstGeom>
          <a:noFill/>
        </p:spPr>
        <p:txBody>
          <a:bodyPr wrap="none" rtlCol="0">
            <a:spAutoFit/>
          </a:bodyPr>
          <a:lstStyle/>
          <a:p>
            <a:r>
              <a:rPr lang="en-US" dirty="0"/>
              <a:t>Observed travel times</a:t>
            </a:r>
          </a:p>
        </p:txBody>
      </p:sp>
      <p:sp>
        <p:nvSpPr>
          <p:cNvPr id="24" name="TextBox 23">
            <a:extLst>
              <a:ext uri="{FF2B5EF4-FFF2-40B4-BE49-F238E27FC236}">
                <a16:creationId xmlns:a16="http://schemas.microsoft.com/office/drawing/2014/main" id="{DE4AA129-7701-B203-160D-6CE45527F4E3}"/>
              </a:ext>
            </a:extLst>
          </p:cNvPr>
          <p:cNvSpPr txBox="1"/>
          <p:nvPr/>
        </p:nvSpPr>
        <p:spPr>
          <a:xfrm>
            <a:off x="398626" y="1730625"/>
            <a:ext cx="4062184" cy="2308324"/>
          </a:xfrm>
          <a:prstGeom prst="rect">
            <a:avLst/>
          </a:prstGeom>
          <a:noFill/>
        </p:spPr>
        <p:txBody>
          <a:bodyPr wrap="square" rtlCol="0">
            <a:spAutoFit/>
          </a:bodyPr>
          <a:lstStyle/>
          <a:p>
            <a:r>
              <a:rPr lang="en-US" dirty="0"/>
              <a:t>Owing to the collection of data previously not reported to the ISC and the better locations, the increased regional ray coverage, together with the identified GT events will provide the starting point for future three-dimensional tomographic models and an improved RSTT for the use at the IDC.</a:t>
            </a:r>
          </a:p>
        </p:txBody>
      </p:sp>
    </p:spTree>
    <p:extLst>
      <p:ext uri="{BB962C8B-B14F-4D97-AF65-F5344CB8AC3E}">
        <p14:creationId xmlns:p14="http://schemas.microsoft.com/office/powerpoint/2010/main" val="394280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pic>
        <p:nvPicPr>
          <p:cNvPr id="8" name="Picture 7" descr="Chart&#10;&#10;Description automatically generated">
            <a:extLst>
              <a:ext uri="{FF2B5EF4-FFF2-40B4-BE49-F238E27FC236}">
                <a16:creationId xmlns:a16="http://schemas.microsoft.com/office/drawing/2014/main" id="{DFC0A47E-0000-0833-86DC-53E46143DDF8}"/>
              </a:ext>
            </a:extLst>
          </p:cNvPr>
          <p:cNvPicPr>
            <a:picLocks noChangeAspect="1"/>
          </p:cNvPicPr>
          <p:nvPr/>
        </p:nvPicPr>
        <p:blipFill>
          <a:blip r:embed="rId2"/>
          <a:stretch>
            <a:fillRect/>
          </a:stretch>
        </p:blipFill>
        <p:spPr>
          <a:xfrm>
            <a:off x="4257341" y="1668066"/>
            <a:ext cx="2880000" cy="4744918"/>
          </a:xfrm>
          <a:prstGeom prst="rect">
            <a:avLst/>
          </a:prstGeom>
        </p:spPr>
      </p:pic>
      <p:pic>
        <p:nvPicPr>
          <p:cNvPr id="9" name="Picture 8" descr="Chart&#10;&#10;Description automatically generated">
            <a:extLst>
              <a:ext uri="{FF2B5EF4-FFF2-40B4-BE49-F238E27FC236}">
                <a16:creationId xmlns:a16="http://schemas.microsoft.com/office/drawing/2014/main" id="{7D5D216A-AF76-9678-7127-BE4A3F508A0D}"/>
              </a:ext>
            </a:extLst>
          </p:cNvPr>
          <p:cNvPicPr>
            <a:picLocks noChangeAspect="1"/>
          </p:cNvPicPr>
          <p:nvPr/>
        </p:nvPicPr>
        <p:blipFill>
          <a:blip r:embed="rId3"/>
          <a:stretch>
            <a:fillRect/>
          </a:stretch>
        </p:blipFill>
        <p:spPr>
          <a:xfrm>
            <a:off x="7741943" y="1668066"/>
            <a:ext cx="2880000" cy="4744918"/>
          </a:xfrm>
          <a:prstGeom prst="rect">
            <a:avLst/>
          </a:prstGeom>
        </p:spPr>
      </p:pic>
      <p:pic>
        <p:nvPicPr>
          <p:cNvPr id="11" name="Picture 10" descr="Map&#10;&#10;Description automatically generated">
            <a:extLst>
              <a:ext uri="{FF2B5EF4-FFF2-40B4-BE49-F238E27FC236}">
                <a16:creationId xmlns:a16="http://schemas.microsoft.com/office/drawing/2014/main" id="{7C8CA959-E77A-FEB9-5DB6-58BFFF5DA6EE}"/>
              </a:ext>
            </a:extLst>
          </p:cNvPr>
          <p:cNvPicPr>
            <a:picLocks noChangeAspect="1"/>
          </p:cNvPicPr>
          <p:nvPr/>
        </p:nvPicPr>
        <p:blipFill>
          <a:blip r:embed="rId4"/>
          <a:stretch>
            <a:fillRect/>
          </a:stretch>
        </p:blipFill>
        <p:spPr>
          <a:xfrm>
            <a:off x="541943" y="3859841"/>
            <a:ext cx="3600000" cy="2647655"/>
          </a:xfrm>
          <a:prstGeom prst="rect">
            <a:avLst/>
          </a:prstGeom>
        </p:spPr>
      </p:pic>
      <p:sp>
        <p:nvSpPr>
          <p:cNvPr id="12" name="TextBox 11">
            <a:extLst>
              <a:ext uri="{FF2B5EF4-FFF2-40B4-BE49-F238E27FC236}">
                <a16:creationId xmlns:a16="http://schemas.microsoft.com/office/drawing/2014/main" id="{4BF4FDD0-DA48-3216-3637-32B51E3EA1C3}"/>
              </a:ext>
            </a:extLst>
          </p:cNvPr>
          <p:cNvSpPr txBox="1"/>
          <p:nvPr/>
        </p:nvSpPr>
        <p:spPr>
          <a:xfrm>
            <a:off x="4879674" y="1251882"/>
            <a:ext cx="1855764" cy="338554"/>
          </a:xfrm>
          <a:prstGeom prst="rect">
            <a:avLst/>
          </a:prstGeom>
          <a:noFill/>
        </p:spPr>
        <p:txBody>
          <a:bodyPr wrap="none" rtlCol="0">
            <a:spAutoFit/>
          </a:bodyPr>
          <a:lstStyle/>
          <a:p>
            <a:r>
              <a:rPr lang="en-US" sz="1600" dirty="0"/>
              <a:t>Central Asia Bulletin</a:t>
            </a:r>
          </a:p>
        </p:txBody>
      </p:sp>
      <p:sp>
        <p:nvSpPr>
          <p:cNvPr id="13" name="TextBox 12">
            <a:extLst>
              <a:ext uri="{FF2B5EF4-FFF2-40B4-BE49-F238E27FC236}">
                <a16:creationId xmlns:a16="http://schemas.microsoft.com/office/drawing/2014/main" id="{1292233D-92CA-8775-F0BB-1F951558B4D2}"/>
              </a:ext>
            </a:extLst>
          </p:cNvPr>
          <p:cNvSpPr txBox="1"/>
          <p:nvPr/>
        </p:nvSpPr>
        <p:spPr>
          <a:xfrm>
            <a:off x="7654087" y="1246653"/>
            <a:ext cx="3028842" cy="338554"/>
          </a:xfrm>
          <a:prstGeom prst="rect">
            <a:avLst/>
          </a:prstGeom>
          <a:noFill/>
        </p:spPr>
        <p:txBody>
          <a:bodyPr wrap="none" rtlCol="0">
            <a:spAutoFit/>
          </a:bodyPr>
          <a:lstStyle/>
          <a:p>
            <a:r>
              <a:rPr lang="en-US" sz="1600" dirty="0"/>
              <a:t>Reviewed </a:t>
            </a:r>
            <a:r>
              <a:rPr lang="en-US" sz="1600" dirty="0" err="1"/>
              <a:t>iLoc</a:t>
            </a:r>
            <a:r>
              <a:rPr lang="en-US" sz="1600" dirty="0"/>
              <a:t> locations with RSTT</a:t>
            </a:r>
          </a:p>
        </p:txBody>
      </p:sp>
      <p:sp>
        <p:nvSpPr>
          <p:cNvPr id="14" name="TextBox 13">
            <a:extLst>
              <a:ext uri="{FF2B5EF4-FFF2-40B4-BE49-F238E27FC236}">
                <a16:creationId xmlns:a16="http://schemas.microsoft.com/office/drawing/2014/main" id="{C9A731E8-8FB5-0A3A-2406-A725940135D1}"/>
              </a:ext>
            </a:extLst>
          </p:cNvPr>
          <p:cNvSpPr txBox="1"/>
          <p:nvPr/>
        </p:nvSpPr>
        <p:spPr>
          <a:xfrm>
            <a:off x="363486" y="6486507"/>
            <a:ext cx="4000326" cy="338554"/>
          </a:xfrm>
          <a:prstGeom prst="rect">
            <a:avLst/>
          </a:prstGeom>
          <a:noFill/>
        </p:spPr>
        <p:txBody>
          <a:bodyPr wrap="none" rtlCol="0">
            <a:spAutoFit/>
          </a:bodyPr>
          <a:lstStyle/>
          <a:p>
            <a:r>
              <a:rPr lang="en-US" sz="1600" dirty="0"/>
              <a:t>Existing (green) and new (magenta) GT events</a:t>
            </a:r>
          </a:p>
        </p:txBody>
      </p:sp>
      <p:sp>
        <p:nvSpPr>
          <p:cNvPr id="15" name="TextBox 14">
            <a:extLst>
              <a:ext uri="{FF2B5EF4-FFF2-40B4-BE49-F238E27FC236}">
                <a16:creationId xmlns:a16="http://schemas.microsoft.com/office/drawing/2014/main" id="{6CC95F63-EBC5-B506-46E8-680C7C76A574}"/>
              </a:ext>
            </a:extLst>
          </p:cNvPr>
          <p:cNvSpPr txBox="1"/>
          <p:nvPr/>
        </p:nvSpPr>
        <p:spPr>
          <a:xfrm>
            <a:off x="128160" y="1096320"/>
            <a:ext cx="403797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data collection effort closed a large gap in the ISC bulletin</a:t>
            </a:r>
          </a:p>
          <a:p>
            <a:pPr marL="285750" indent="-285750">
              <a:buFont typeface="Arial" panose="020B0604020202020204" pitchFamily="34" charset="0"/>
              <a:buChar char="•"/>
            </a:pPr>
            <a:r>
              <a:rPr lang="en-US" dirty="0"/>
              <a:t>The relocations with </a:t>
            </a:r>
            <a:r>
              <a:rPr lang="en-US" dirty="0" err="1"/>
              <a:t>iLoc</a:t>
            </a:r>
            <a:r>
              <a:rPr lang="en-US" dirty="0"/>
              <a:t> using RSTT travel time predictions provided significant improvements in the view of seismicity</a:t>
            </a:r>
          </a:p>
          <a:p>
            <a:pPr marL="285750" indent="-285750">
              <a:buFont typeface="Arial" panose="020B0604020202020204" pitchFamily="34" charset="0"/>
              <a:buChar char="•"/>
            </a:pPr>
            <a:r>
              <a:rPr lang="en-US" dirty="0"/>
              <a:t>Each step of manual review brought incremental improvements</a:t>
            </a:r>
          </a:p>
          <a:p>
            <a:pPr marL="285750" indent="-285750">
              <a:buFont typeface="Arial" panose="020B0604020202020204" pitchFamily="34" charset="0"/>
              <a:buChar char="•"/>
            </a:pPr>
            <a:r>
              <a:rPr lang="en-US" dirty="0"/>
              <a:t>We increased the number of ground truth events from 371 to 627 </a:t>
            </a:r>
          </a:p>
        </p:txBody>
      </p:sp>
      <p:sp>
        <p:nvSpPr>
          <p:cNvPr id="16" name="Right Arrow 15">
            <a:extLst>
              <a:ext uri="{FF2B5EF4-FFF2-40B4-BE49-F238E27FC236}">
                <a16:creationId xmlns:a16="http://schemas.microsoft.com/office/drawing/2014/main" id="{3B587E29-663A-CCE2-84B9-377A8B82EB33}"/>
              </a:ext>
            </a:extLst>
          </p:cNvPr>
          <p:cNvSpPr/>
          <p:nvPr/>
        </p:nvSpPr>
        <p:spPr>
          <a:xfrm>
            <a:off x="7062936" y="4217976"/>
            <a:ext cx="7915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iLoc</a:t>
            </a:r>
            <a:endParaRPr lang="en-US" dirty="0"/>
          </a:p>
        </p:txBody>
      </p:sp>
      <p:sp>
        <p:nvSpPr>
          <p:cNvPr id="17" name="TextBox 16">
            <a:extLst>
              <a:ext uri="{FF2B5EF4-FFF2-40B4-BE49-F238E27FC236}">
                <a16:creationId xmlns:a16="http://schemas.microsoft.com/office/drawing/2014/main" id="{BFACCE00-6A88-11AA-1591-505728F9A501}"/>
              </a:ext>
            </a:extLst>
          </p:cNvPr>
          <p:cNvSpPr txBox="1"/>
          <p:nvPr/>
        </p:nvSpPr>
        <p:spPr>
          <a:xfrm>
            <a:off x="6410940" y="6412984"/>
            <a:ext cx="2664191" cy="369332"/>
          </a:xfrm>
          <a:prstGeom prst="rect">
            <a:avLst/>
          </a:prstGeom>
          <a:noFill/>
        </p:spPr>
        <p:txBody>
          <a:bodyPr wrap="none" rtlCol="0">
            <a:spAutoFit/>
          </a:bodyPr>
          <a:lstStyle/>
          <a:p>
            <a:r>
              <a:rPr lang="en-US" dirty="0"/>
              <a:t>Hindu Kush – Pamir region</a:t>
            </a:r>
          </a:p>
        </p:txBody>
      </p:sp>
    </p:spTree>
    <p:extLst>
      <p:ext uri="{BB962C8B-B14F-4D97-AF65-F5344CB8AC3E}">
        <p14:creationId xmlns:p14="http://schemas.microsoft.com/office/powerpoint/2010/main" val="6322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P2.5-186</a:t>
            </a:r>
            <a:endParaRPr lang="en-AT"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FA15B5-4558-86F8-702E-57DBEE839237}"/>
              </a:ext>
            </a:extLst>
          </p:cNvPr>
          <p:cNvSpPr txBox="1"/>
          <p:nvPr/>
        </p:nvSpPr>
        <p:spPr>
          <a:xfrm>
            <a:off x="163287" y="1284331"/>
            <a:ext cx="10439399" cy="4801314"/>
          </a:xfrm>
          <a:prstGeom prst="rect">
            <a:avLst/>
          </a:prstGeom>
          <a:noFill/>
        </p:spPr>
        <p:txBody>
          <a:bodyPr wrap="square" rtlCol="0">
            <a:spAutoFit/>
          </a:bodyPr>
          <a:lstStyle/>
          <a:p>
            <a:pPr marL="357188" indent="-357188"/>
            <a:r>
              <a:rPr lang="en-GB" b="0" i="0" u="none" strike="noStrike" dirty="0" err="1">
                <a:solidFill>
                  <a:srgbClr val="000000"/>
                </a:solidFill>
                <a:effectLst/>
                <a:latin typeface="-webkit-standard"/>
              </a:rPr>
              <a:t>Begnaud</a:t>
            </a:r>
            <a:r>
              <a:rPr lang="en-GB" b="0" i="0" u="none" strike="noStrike" dirty="0">
                <a:solidFill>
                  <a:srgbClr val="000000"/>
                </a:solidFill>
                <a:effectLst/>
                <a:latin typeface="-webkit-standard"/>
              </a:rPr>
              <a:t>, M.L., S.C. Myers, B. Young, J.R. </a:t>
            </a:r>
            <a:r>
              <a:rPr lang="en-GB" b="0" i="0" u="none" strike="noStrike" dirty="0" err="1">
                <a:solidFill>
                  <a:srgbClr val="000000"/>
                </a:solidFill>
                <a:effectLst/>
                <a:latin typeface="-webkit-standard"/>
              </a:rPr>
              <a:t>Hipp</a:t>
            </a:r>
            <a:r>
              <a:rPr lang="en-GB" b="0" i="0" u="none" strike="noStrike" dirty="0">
                <a:solidFill>
                  <a:srgbClr val="000000"/>
                </a:solidFill>
                <a:effectLst/>
                <a:latin typeface="-webkit-standard"/>
              </a:rPr>
              <a:t>, D. Dodge. W.S. Phillips, Updates to the Regional Seismic Travel Time (RSTT) Model: 1. Tomography, </a:t>
            </a:r>
            <a:r>
              <a:rPr lang="en-GB" b="0" i="1" u="none" strike="noStrike" dirty="0">
                <a:solidFill>
                  <a:srgbClr val="000000"/>
                </a:solidFill>
                <a:effectLst/>
                <a:latin typeface="-webkit-standard"/>
              </a:rPr>
              <a:t>Pure Appl. </a:t>
            </a:r>
            <a:r>
              <a:rPr lang="en-GB" b="0" i="1" u="none" strike="noStrike" dirty="0" err="1">
                <a:solidFill>
                  <a:srgbClr val="000000"/>
                </a:solidFill>
                <a:effectLst/>
                <a:latin typeface="-webkit-standard"/>
              </a:rPr>
              <a:t>Geophys</a:t>
            </a:r>
            <a:r>
              <a:rPr lang="en-GB" b="0" i="1" u="none" strike="noStrike" dirty="0">
                <a:solidFill>
                  <a:srgbClr val="000000"/>
                </a:solidFill>
                <a:effectLst/>
                <a:latin typeface="-webkit-standard"/>
              </a:rPr>
              <a:t>.</a:t>
            </a:r>
            <a:r>
              <a:rPr lang="en-GB" b="0" i="0" u="none" strike="noStrike" dirty="0">
                <a:solidFill>
                  <a:srgbClr val="000000"/>
                </a:solidFill>
                <a:effectLst/>
                <a:latin typeface="-webkit-standard"/>
              </a:rPr>
              <a:t>, </a:t>
            </a:r>
            <a:r>
              <a:rPr lang="en-GB" b="1" i="0" u="none" strike="noStrike" dirty="0">
                <a:solidFill>
                  <a:srgbClr val="000000"/>
                </a:solidFill>
                <a:effectLst/>
                <a:latin typeface="-webkit-standard"/>
              </a:rPr>
              <a:t>178</a:t>
            </a:r>
            <a:r>
              <a:rPr lang="en-GB" b="0" i="0" u="none" strike="noStrike" dirty="0">
                <a:solidFill>
                  <a:srgbClr val="000000"/>
                </a:solidFill>
                <a:effectLst/>
                <a:latin typeface="-webkit-standard"/>
              </a:rPr>
              <a:t>, 2475–2498, https://</a:t>
            </a:r>
            <a:r>
              <a:rPr lang="en-GB" b="0" i="0" u="none" strike="noStrike" dirty="0" err="1">
                <a:solidFill>
                  <a:srgbClr val="000000"/>
                </a:solidFill>
                <a:effectLst/>
                <a:latin typeface="-webkit-standard"/>
              </a:rPr>
              <a:t>doi.org</a:t>
            </a:r>
            <a:r>
              <a:rPr lang="en-GB" b="0" i="0" u="none" strike="noStrike" dirty="0">
                <a:solidFill>
                  <a:srgbClr val="000000"/>
                </a:solidFill>
                <a:effectLst/>
                <a:latin typeface="-webkit-standard"/>
              </a:rPr>
              <a:t>/10.1007/s00024-020-02619-5, 2021.</a:t>
            </a:r>
          </a:p>
          <a:p>
            <a:pPr marL="357188" indent="-357188" algn="l"/>
            <a:r>
              <a:rPr lang="en-GB" b="0" i="0" u="none" strike="noStrike" dirty="0" err="1">
                <a:solidFill>
                  <a:srgbClr val="000000"/>
                </a:solidFill>
                <a:effectLst/>
                <a:latin typeface="-webkit-standard"/>
              </a:rPr>
              <a:t>Begnaud</a:t>
            </a:r>
            <a:r>
              <a:rPr lang="en-GB" b="0" i="0" u="none" strike="noStrike" dirty="0">
                <a:solidFill>
                  <a:srgbClr val="000000"/>
                </a:solidFill>
                <a:effectLst/>
                <a:latin typeface="-webkit-standard"/>
              </a:rPr>
              <a:t>, M.L., D.N. Anderson, S.C. Myers, B. Young, J.R. </a:t>
            </a:r>
            <a:r>
              <a:rPr lang="en-GB" b="0" i="0" u="none" strike="noStrike" dirty="0" err="1">
                <a:solidFill>
                  <a:srgbClr val="000000"/>
                </a:solidFill>
                <a:effectLst/>
                <a:latin typeface="-webkit-standard"/>
              </a:rPr>
              <a:t>Hipp</a:t>
            </a:r>
            <a:r>
              <a:rPr lang="en-GB" b="0" i="0" u="none" strike="noStrike" dirty="0">
                <a:solidFill>
                  <a:srgbClr val="000000"/>
                </a:solidFill>
                <a:effectLst/>
                <a:latin typeface="-webkit-standard"/>
              </a:rPr>
              <a:t>, W.S. Phillips, Correction to: Updates to the Regional Seismic Travel Time (RSTT) Model: 2. Path-dependent travel-time uncertainty, </a:t>
            </a:r>
            <a:r>
              <a:rPr lang="en-GB" b="0" i="1" u="none" strike="noStrike" dirty="0">
                <a:solidFill>
                  <a:srgbClr val="000000"/>
                </a:solidFill>
                <a:effectLst/>
                <a:latin typeface="-webkit-standard"/>
              </a:rPr>
              <a:t>Pure Appl. </a:t>
            </a:r>
            <a:r>
              <a:rPr lang="en-GB" b="0" i="1" u="none" strike="noStrike" dirty="0" err="1">
                <a:solidFill>
                  <a:srgbClr val="000000"/>
                </a:solidFill>
                <a:effectLst/>
                <a:latin typeface="-webkit-standard"/>
              </a:rPr>
              <a:t>Geophys</a:t>
            </a:r>
            <a:r>
              <a:rPr lang="en-GB" b="0" i="1" u="none" strike="noStrike" dirty="0">
                <a:solidFill>
                  <a:srgbClr val="000000"/>
                </a:solidFill>
                <a:effectLst/>
                <a:latin typeface="-webkit-standard"/>
              </a:rPr>
              <a:t>.</a:t>
            </a:r>
            <a:r>
              <a:rPr lang="en-GB" b="0" i="0" u="none" strike="noStrike" dirty="0">
                <a:solidFill>
                  <a:srgbClr val="000000"/>
                </a:solidFill>
                <a:effectLst/>
                <a:latin typeface="-webkit-standard"/>
              </a:rPr>
              <a:t>, </a:t>
            </a:r>
            <a:r>
              <a:rPr lang="en-GB" b="1" i="0" u="none" strike="noStrike" dirty="0">
                <a:solidFill>
                  <a:srgbClr val="000000"/>
                </a:solidFill>
                <a:effectLst/>
                <a:latin typeface="-webkit-standard"/>
              </a:rPr>
              <a:t>178</a:t>
            </a:r>
            <a:r>
              <a:rPr lang="en-GB" b="0" i="0" u="none" strike="noStrike" dirty="0">
                <a:solidFill>
                  <a:srgbClr val="000000"/>
                </a:solidFill>
                <a:effectLst/>
                <a:latin typeface="-webkit-standard"/>
              </a:rPr>
              <a:t>, 2499-2525, https://</a:t>
            </a:r>
            <a:r>
              <a:rPr lang="en-GB" b="0" i="0" u="none" strike="noStrike" dirty="0" err="1">
                <a:solidFill>
                  <a:srgbClr val="000000"/>
                </a:solidFill>
                <a:effectLst/>
                <a:latin typeface="-webkit-standard"/>
              </a:rPr>
              <a:t>doi.org</a:t>
            </a:r>
            <a:r>
              <a:rPr lang="en-GB" b="0" i="0" u="none" strike="noStrike" dirty="0">
                <a:solidFill>
                  <a:srgbClr val="000000"/>
                </a:solidFill>
                <a:effectLst/>
                <a:latin typeface="-webkit-standard"/>
              </a:rPr>
              <a:t>/10.1007/s00024-021-02696-0, 2021.</a:t>
            </a:r>
          </a:p>
          <a:p>
            <a:pPr marL="357188" indent="-357188" algn="l"/>
            <a:r>
              <a:rPr lang="en-GB" b="0" i="0" u="none" strike="noStrike" dirty="0" err="1">
                <a:solidFill>
                  <a:srgbClr val="000000"/>
                </a:solidFill>
                <a:effectLst/>
                <a:latin typeface="-webkit-standard"/>
              </a:rPr>
              <a:t>Begnaud</a:t>
            </a:r>
            <a:r>
              <a:rPr lang="en-GB" b="0" i="0" u="none" strike="noStrike" dirty="0">
                <a:solidFill>
                  <a:srgbClr val="000000"/>
                </a:solidFill>
                <a:effectLst/>
                <a:latin typeface="-webkit-standard"/>
              </a:rPr>
              <a:t>, M.L., D.N. Anderson, S.C. Myers, B. Young, J.R. </a:t>
            </a:r>
            <a:r>
              <a:rPr lang="en-GB" b="0" i="0" u="none" strike="noStrike" dirty="0" err="1">
                <a:solidFill>
                  <a:srgbClr val="000000"/>
                </a:solidFill>
                <a:effectLst/>
                <a:latin typeface="-webkit-standard"/>
              </a:rPr>
              <a:t>Hipp</a:t>
            </a:r>
            <a:r>
              <a:rPr lang="en-GB" b="0" i="0" u="none" strike="noStrike" dirty="0">
                <a:solidFill>
                  <a:srgbClr val="000000"/>
                </a:solidFill>
                <a:effectLst/>
                <a:latin typeface="-webkit-standard"/>
              </a:rPr>
              <a:t>, W.S. Phillips, Updates to the Regional Seismic Travel Time (RSTT) Model: 2. Path-dependent travel-time uncertainty, </a:t>
            </a:r>
            <a:r>
              <a:rPr lang="en-GB" b="0" i="1" u="none" strike="noStrike" dirty="0">
                <a:solidFill>
                  <a:srgbClr val="000000"/>
                </a:solidFill>
                <a:effectLst/>
                <a:latin typeface="-webkit-standard"/>
              </a:rPr>
              <a:t>Pure Appl. </a:t>
            </a:r>
            <a:r>
              <a:rPr lang="en-GB" b="0" i="1" u="none" strike="noStrike" dirty="0" err="1">
                <a:solidFill>
                  <a:srgbClr val="000000"/>
                </a:solidFill>
                <a:effectLst/>
                <a:latin typeface="-webkit-standard"/>
              </a:rPr>
              <a:t>Geophys</a:t>
            </a:r>
            <a:r>
              <a:rPr lang="en-GB" b="0" i="1" u="none" strike="noStrike" dirty="0">
                <a:solidFill>
                  <a:srgbClr val="000000"/>
                </a:solidFill>
                <a:effectLst/>
                <a:latin typeface="-webkit-standard"/>
              </a:rPr>
              <a:t>.</a:t>
            </a:r>
            <a:r>
              <a:rPr lang="en-GB" b="0" i="0" u="none" strike="noStrike" dirty="0">
                <a:solidFill>
                  <a:srgbClr val="000000"/>
                </a:solidFill>
                <a:effectLst/>
                <a:latin typeface="-webkit-standard"/>
              </a:rPr>
              <a:t>, </a:t>
            </a:r>
            <a:r>
              <a:rPr lang="en-GB" b="1" i="0" u="none" strike="noStrike" dirty="0">
                <a:solidFill>
                  <a:srgbClr val="000000"/>
                </a:solidFill>
                <a:effectLst/>
                <a:latin typeface="-webkit-standard"/>
              </a:rPr>
              <a:t>178</a:t>
            </a:r>
            <a:r>
              <a:rPr lang="en-GB" b="0" i="0" u="none" strike="noStrike" dirty="0">
                <a:solidFill>
                  <a:srgbClr val="000000"/>
                </a:solidFill>
                <a:effectLst/>
                <a:latin typeface="-webkit-standard"/>
              </a:rPr>
              <a:t>, 313-339, https://</a:t>
            </a:r>
            <a:r>
              <a:rPr lang="en-GB" b="0" i="0" u="none" strike="noStrike" dirty="0" err="1">
                <a:solidFill>
                  <a:srgbClr val="000000"/>
                </a:solidFill>
                <a:effectLst/>
                <a:latin typeface="-webkit-standard"/>
              </a:rPr>
              <a:t>doi.org</a:t>
            </a:r>
            <a:r>
              <a:rPr lang="en-GB" b="0" i="0" u="none" strike="noStrike" dirty="0">
                <a:solidFill>
                  <a:srgbClr val="000000"/>
                </a:solidFill>
                <a:effectLst/>
                <a:latin typeface="-webkit-standard"/>
              </a:rPr>
              <a:t>/10.1007/s00024-021-02657-7, 2021.</a:t>
            </a:r>
          </a:p>
          <a:p>
            <a:pPr marL="357188" indent="-357188"/>
            <a:r>
              <a:rPr lang="en-GB" dirty="0"/>
              <a:t>Bondár, I. P. </a:t>
            </a:r>
            <a:r>
              <a:rPr lang="en-GB" dirty="0" err="1"/>
              <a:t>Mónus</a:t>
            </a:r>
            <a:r>
              <a:rPr lang="en-GB" dirty="0"/>
              <a:t>, Cs. </a:t>
            </a:r>
            <a:r>
              <a:rPr lang="en-GB" dirty="0" err="1"/>
              <a:t>Czanik</a:t>
            </a:r>
            <a:r>
              <a:rPr lang="en-GB" dirty="0"/>
              <a:t>, M. </a:t>
            </a:r>
            <a:r>
              <a:rPr lang="en-GB" dirty="0" err="1"/>
              <a:t>Kiszely</a:t>
            </a:r>
            <a:r>
              <a:rPr lang="en-GB" dirty="0"/>
              <a:t>, Z. </a:t>
            </a:r>
            <a:r>
              <a:rPr lang="en-GB" dirty="0" err="1"/>
              <a:t>Gráczer</a:t>
            </a:r>
            <a:r>
              <a:rPr lang="en-GB" dirty="0"/>
              <a:t>, Z. </a:t>
            </a:r>
            <a:r>
              <a:rPr lang="en-GB" dirty="0" err="1"/>
              <a:t>Wéber</a:t>
            </a:r>
            <a:r>
              <a:rPr lang="en-GB" dirty="0"/>
              <a:t>, and the </a:t>
            </a:r>
            <a:r>
              <a:rPr lang="en-GB" dirty="0" err="1"/>
              <a:t>AlpArrayWorking</a:t>
            </a:r>
            <a:r>
              <a:rPr lang="en-GB" dirty="0"/>
              <a:t> Group, Relocation of Seismicity in the Pannonian Basin Using a Global 3D Velocity Model, </a:t>
            </a:r>
            <a:r>
              <a:rPr lang="en-GB" i="1" dirty="0" err="1"/>
              <a:t>Seismol</a:t>
            </a:r>
            <a:r>
              <a:rPr lang="en-GB" i="1" dirty="0"/>
              <a:t>. Res. Lett.</a:t>
            </a:r>
            <a:r>
              <a:rPr lang="en-GB" dirty="0"/>
              <a:t>, </a:t>
            </a:r>
            <a:r>
              <a:rPr lang="en-GB" b="1" dirty="0"/>
              <a:t>89</a:t>
            </a:r>
            <a:r>
              <a:rPr lang="en-GB" dirty="0"/>
              <a:t>, 2284-2293, doi:10.1785/0220180143, 2018.</a:t>
            </a:r>
          </a:p>
          <a:p>
            <a:pPr marL="357188" indent="-357188"/>
            <a:r>
              <a:rPr lang="en-GB" dirty="0"/>
              <a:t>Bondár, I., and D. </a:t>
            </a:r>
            <a:r>
              <a:rPr lang="en-GB" dirty="0" err="1"/>
              <a:t>Storchak</a:t>
            </a:r>
            <a:r>
              <a:rPr lang="en-GB" dirty="0"/>
              <a:t>, Improved location procedures at the International Seismological Centre, </a:t>
            </a:r>
            <a:r>
              <a:rPr lang="en-GB" i="1" dirty="0" err="1"/>
              <a:t>Geophys</a:t>
            </a:r>
            <a:r>
              <a:rPr lang="en-GB" i="1" dirty="0"/>
              <a:t>. J. Int.</a:t>
            </a:r>
            <a:r>
              <a:rPr lang="en-GB" dirty="0"/>
              <a:t>, </a:t>
            </a:r>
            <a:r>
              <a:rPr lang="en-GB" b="1" dirty="0"/>
              <a:t>186</a:t>
            </a:r>
            <a:r>
              <a:rPr lang="en-GB" dirty="0"/>
              <a:t>, 1220-1244, https://</a:t>
            </a:r>
            <a:r>
              <a:rPr lang="en-GB" dirty="0" err="1"/>
              <a:t>doi.org</a:t>
            </a:r>
            <a:r>
              <a:rPr lang="en-GB" dirty="0"/>
              <a:t>/10.1111/j.1365-246X.2011.05107.x, 2011.</a:t>
            </a:r>
          </a:p>
          <a:p>
            <a:pPr marL="357188" indent="-357188"/>
            <a:r>
              <a:rPr lang="en-US" sz="1800" dirty="0">
                <a:effectLst/>
                <a:ea typeface="Times New Roman" panose="02020603050405020304" pitchFamily="18" charset="0"/>
              </a:rPr>
              <a:t>Myers, S. C., M. L. </a:t>
            </a:r>
            <a:r>
              <a:rPr lang="en-US" sz="1800" dirty="0" err="1">
                <a:effectLst/>
                <a:ea typeface="Times New Roman" panose="02020603050405020304" pitchFamily="18" charset="0"/>
              </a:rPr>
              <a:t>Begnaud</a:t>
            </a:r>
            <a:r>
              <a:rPr lang="en-US" sz="1800" dirty="0">
                <a:effectLst/>
                <a:ea typeface="Times New Roman" panose="02020603050405020304" pitchFamily="18" charset="0"/>
              </a:rPr>
              <a:t>, S. Ballard, M. E. </a:t>
            </a:r>
            <a:r>
              <a:rPr lang="en-US" sz="1800" dirty="0" err="1">
                <a:effectLst/>
                <a:ea typeface="Times New Roman" panose="02020603050405020304" pitchFamily="18" charset="0"/>
              </a:rPr>
              <a:t>Pasyanos,W</a:t>
            </a:r>
            <a:r>
              <a:rPr lang="en-US" sz="1800" dirty="0">
                <a:effectLst/>
                <a:ea typeface="Times New Roman" panose="02020603050405020304" pitchFamily="18" charset="0"/>
              </a:rPr>
              <a:t>. S. Phillips, A. L. Ramirez, M. S. </a:t>
            </a:r>
            <a:r>
              <a:rPr lang="en-US" sz="1800" dirty="0" err="1">
                <a:effectLst/>
                <a:ea typeface="Times New Roman" panose="02020603050405020304" pitchFamily="18" charset="0"/>
              </a:rPr>
              <a:t>Antolik</a:t>
            </a:r>
            <a:r>
              <a:rPr lang="en-US" sz="1800" dirty="0">
                <a:effectLst/>
                <a:ea typeface="Times New Roman" panose="02020603050405020304" pitchFamily="18" charset="0"/>
              </a:rPr>
              <a:t>, K. D. </a:t>
            </a:r>
            <a:r>
              <a:rPr lang="en-US" sz="1800" dirty="0" err="1">
                <a:effectLst/>
                <a:ea typeface="Times New Roman" panose="02020603050405020304" pitchFamily="18" charset="0"/>
              </a:rPr>
              <a:t>Hutchenson</a:t>
            </a:r>
            <a:r>
              <a:rPr lang="en-US" sz="1800" dirty="0">
                <a:effectLst/>
                <a:ea typeface="Times New Roman" panose="02020603050405020304" pitchFamily="18" charset="0"/>
              </a:rPr>
              <a:t>, J. J. Dwyer, C. A. Rowe, and G. S. Wagner, A crust and upper-mantle model for Eurasia and North Africa for </a:t>
            </a:r>
            <a:r>
              <a:rPr lang="en-US" sz="1800" dirty="0" err="1">
                <a:effectLst/>
                <a:ea typeface="Times New Roman" panose="02020603050405020304" pitchFamily="18" charset="0"/>
              </a:rPr>
              <a:t>Pn</a:t>
            </a:r>
            <a:r>
              <a:rPr lang="en-US" sz="1800" dirty="0">
                <a:effectLst/>
                <a:ea typeface="Times New Roman" panose="02020603050405020304" pitchFamily="18" charset="0"/>
              </a:rPr>
              <a:t> travel-time calculation, </a:t>
            </a:r>
            <a:r>
              <a:rPr lang="en-US" sz="1800" i="1" dirty="0">
                <a:effectLst/>
                <a:ea typeface="Times New Roman" panose="02020603050405020304" pitchFamily="18" charset="0"/>
              </a:rPr>
              <a:t>Bull. </a:t>
            </a:r>
            <a:r>
              <a:rPr lang="en-US" sz="1800" i="1" dirty="0" err="1">
                <a:effectLst/>
                <a:ea typeface="Times New Roman" panose="02020603050405020304" pitchFamily="18" charset="0"/>
              </a:rPr>
              <a:t>Seismol</a:t>
            </a:r>
            <a:r>
              <a:rPr lang="en-US" sz="1800" i="1" dirty="0">
                <a:effectLst/>
                <a:ea typeface="Times New Roman" panose="02020603050405020304" pitchFamily="18" charset="0"/>
              </a:rPr>
              <a:t>. Soc. Am.</a:t>
            </a:r>
            <a:r>
              <a:rPr lang="en-US" sz="1800" dirty="0">
                <a:effectLst/>
                <a:ea typeface="Times New Roman" panose="02020603050405020304" pitchFamily="18" charset="0"/>
              </a:rPr>
              <a:t>, </a:t>
            </a:r>
            <a:r>
              <a:rPr lang="en-US" sz="1800" b="1" dirty="0">
                <a:effectLst/>
                <a:ea typeface="Times New Roman" panose="02020603050405020304" pitchFamily="18" charset="0"/>
              </a:rPr>
              <a:t>100</a:t>
            </a:r>
            <a:r>
              <a:rPr lang="en-US" sz="1800" dirty="0">
                <a:effectLst/>
                <a:ea typeface="Times New Roman" panose="02020603050405020304" pitchFamily="18" charset="0"/>
              </a:rPr>
              <a:t>, 640–656, 2010.</a:t>
            </a:r>
            <a:endParaRPr lang="en-PT" sz="1800" dirty="0">
              <a:effectLst/>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3418</TotalTime>
  <Words>1226</Words>
  <Application>Microsoft Macintosh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-webkit-standard</vt: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bondar.istvan</cp:lastModifiedBy>
  <cp:revision>39</cp:revision>
  <dcterms:created xsi:type="dcterms:W3CDTF">2023-04-18T13:25:54Z</dcterms:created>
  <dcterms:modified xsi:type="dcterms:W3CDTF">2023-05-11T08:01:04Z</dcterms:modified>
</cp:coreProperties>
</file>