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61" d="100"/>
          <a:sy n="61" d="100"/>
        </p:scale>
        <p:origin x="9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smtClean="0">
                <a:solidFill>
                  <a:schemeClr val="bg1"/>
                </a:solidFill>
                <a:latin typeface="Arial" panose="020B0604020202020204" pitchFamily="34" charset="0"/>
                <a:cs typeface="Arial" panose="020B0604020202020204" pitchFamily="34" charset="0"/>
              </a:rPr>
              <a:t>P2.5-329</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26169"/>
            <a:ext cx="8547316" cy="1046440"/>
          </a:xfrm>
          <a:prstGeom prst="rect">
            <a:avLst/>
          </a:prstGeom>
          <a:no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PARAMETERIZATION OF SEISMIC RECORDS OF NUCLEAR TESTS CONDUCTED AT THE LOP NOR TEST </a:t>
            </a:r>
            <a:r>
              <a:rPr lang="en-US" sz="1600" b="1" dirty="0" smtClean="0">
                <a:solidFill>
                  <a:schemeClr val="bg1"/>
                </a:solidFill>
                <a:latin typeface="Arial" panose="020B0604020202020204" pitchFamily="34" charset="0"/>
                <a:cs typeface="Arial" panose="020B0604020202020204" pitchFamily="34" charset="0"/>
              </a:rPr>
              <a:t>SITE</a:t>
            </a:r>
            <a:endParaRPr lang="en-GB" sz="1600" b="1" dirty="0">
              <a:solidFill>
                <a:schemeClr val="bg1"/>
              </a:solidFill>
              <a:latin typeface="Arial" panose="020B0604020202020204" pitchFamily="34" charset="0"/>
              <a:cs typeface="Arial" panose="020B0604020202020204" pitchFamily="34" charset="0"/>
            </a:endParaRPr>
          </a:p>
          <a:p>
            <a:pPr algn="ctr"/>
            <a:r>
              <a:rPr lang="en-US" sz="1500" dirty="0" err="1">
                <a:solidFill>
                  <a:schemeClr val="bg1"/>
                </a:solidFill>
                <a:latin typeface="Arial" panose="020B0604020202020204" pitchFamily="34" charset="0"/>
                <a:cs typeface="Arial" panose="020B0604020202020204" pitchFamily="34" charset="0"/>
              </a:rPr>
              <a:t>Sezim</a:t>
            </a:r>
            <a:r>
              <a:rPr lang="en-US" sz="1500" dirty="0">
                <a:solidFill>
                  <a:schemeClr val="bg1"/>
                </a:solidFill>
                <a:latin typeface="Arial" panose="020B0604020202020204" pitchFamily="34" charset="0"/>
                <a:cs typeface="Arial" panose="020B0604020202020204" pitchFamily="34" charset="0"/>
              </a:rPr>
              <a:t> Abyshova</a:t>
            </a:r>
            <a:r>
              <a:rPr lang="en-US" sz="1500" baseline="30000" dirty="0">
                <a:solidFill>
                  <a:schemeClr val="bg1"/>
                </a:solidFill>
                <a:latin typeface="Arial" panose="020B0604020202020204" pitchFamily="34" charset="0"/>
                <a:cs typeface="Arial" panose="020B0604020202020204" pitchFamily="34" charset="0"/>
              </a:rPr>
              <a:t>1</a:t>
            </a:r>
            <a:r>
              <a:rPr lang="en-US" sz="1500" dirty="0">
                <a:solidFill>
                  <a:schemeClr val="bg1"/>
                </a:solidFill>
                <a:latin typeface="Arial" panose="020B0604020202020204" pitchFamily="34" charset="0"/>
                <a:cs typeface="Arial" panose="020B0604020202020204" pitchFamily="34" charset="0"/>
              </a:rPr>
              <a:t>, Anna Berezina</a:t>
            </a:r>
            <a:r>
              <a:rPr lang="en-US" sz="1500" baseline="30000" dirty="0">
                <a:solidFill>
                  <a:schemeClr val="bg1"/>
                </a:solidFill>
                <a:latin typeface="Arial" panose="020B0604020202020204" pitchFamily="34" charset="0"/>
                <a:cs typeface="Arial" panose="020B0604020202020204" pitchFamily="34" charset="0"/>
              </a:rPr>
              <a:t>1</a:t>
            </a:r>
            <a:r>
              <a:rPr lang="en-US" sz="1500" dirty="0">
                <a:solidFill>
                  <a:schemeClr val="bg1"/>
                </a:solidFill>
                <a:latin typeface="Arial" panose="020B0604020202020204" pitchFamily="34" charset="0"/>
                <a:cs typeface="Arial" panose="020B0604020202020204" pitchFamily="34" charset="0"/>
              </a:rPr>
              <a:t>, Inna Sokolova</a:t>
            </a:r>
            <a:r>
              <a:rPr lang="en-US" sz="1500" baseline="30000" dirty="0">
                <a:solidFill>
                  <a:schemeClr val="bg1"/>
                </a:solidFill>
                <a:latin typeface="Arial" panose="020B0604020202020204" pitchFamily="34" charset="0"/>
                <a:cs typeface="Arial" panose="020B0604020202020204" pitchFamily="34" charset="0"/>
              </a:rPr>
              <a:t>2</a:t>
            </a:r>
            <a:r>
              <a:rPr lang="en-US" sz="1500" dirty="0">
                <a:solidFill>
                  <a:schemeClr val="bg1"/>
                </a:solidFill>
                <a:latin typeface="Arial" panose="020B0604020202020204" pitchFamily="34" charset="0"/>
                <a:cs typeface="Arial" panose="020B0604020202020204" pitchFamily="34" charset="0"/>
              </a:rPr>
              <a:t>, Elena Pershina</a:t>
            </a:r>
            <a:r>
              <a:rPr lang="en-US" sz="1500" baseline="30000" dirty="0">
                <a:solidFill>
                  <a:schemeClr val="bg1"/>
                </a:solidFill>
                <a:latin typeface="Arial" panose="020B0604020202020204" pitchFamily="34" charset="0"/>
                <a:cs typeface="Arial" panose="020B0604020202020204" pitchFamily="34" charset="0"/>
              </a:rPr>
              <a:t>1</a:t>
            </a:r>
            <a:r>
              <a:rPr lang="en-US" sz="1500" dirty="0">
                <a:solidFill>
                  <a:schemeClr val="bg1"/>
                </a:solidFill>
                <a:latin typeface="Arial" panose="020B0604020202020204" pitchFamily="34" charset="0"/>
                <a:cs typeface="Arial" panose="020B0604020202020204" pitchFamily="34" charset="0"/>
              </a:rPr>
              <a:t>, </a:t>
            </a:r>
            <a:r>
              <a:rPr lang="en-US" sz="1500" dirty="0" err="1">
                <a:solidFill>
                  <a:schemeClr val="bg1"/>
                </a:solidFill>
                <a:latin typeface="Arial" panose="020B0604020202020204" pitchFamily="34" charset="0"/>
                <a:cs typeface="Arial" panose="020B0604020202020204" pitchFamily="34" charset="0"/>
              </a:rPr>
              <a:t>Baktygul</a:t>
            </a:r>
            <a:r>
              <a:rPr lang="en-US" sz="1500" dirty="0">
                <a:solidFill>
                  <a:schemeClr val="bg1"/>
                </a:solidFill>
                <a:latin typeface="Arial" panose="020B0604020202020204" pitchFamily="34" charset="0"/>
                <a:cs typeface="Arial" panose="020B0604020202020204" pitchFamily="34" charset="0"/>
              </a:rPr>
              <a:t> Omukeeva</a:t>
            </a:r>
            <a:r>
              <a:rPr lang="en-US" sz="1500" baseline="30000" dirty="0">
                <a:solidFill>
                  <a:schemeClr val="bg1"/>
                </a:solidFill>
                <a:latin typeface="Arial" panose="020B0604020202020204" pitchFamily="34" charset="0"/>
                <a:cs typeface="Arial" panose="020B0604020202020204" pitchFamily="34" charset="0"/>
              </a:rPr>
              <a:t>1</a:t>
            </a:r>
            <a:r>
              <a:rPr lang="en-US" sz="1500" dirty="0">
                <a:solidFill>
                  <a:schemeClr val="bg1"/>
                </a:solidFill>
                <a:latin typeface="Arial" panose="020B0604020202020204" pitchFamily="34" charset="0"/>
                <a:cs typeface="Arial" panose="020B0604020202020204" pitchFamily="34" charset="0"/>
              </a:rPr>
              <a:t> </a:t>
            </a:r>
            <a:endParaRPr lang="ru-RU" sz="1500" dirty="0">
              <a:solidFill>
                <a:schemeClr val="bg1"/>
              </a:solidFill>
              <a:latin typeface="Arial" panose="020B0604020202020204" pitchFamily="34" charset="0"/>
              <a:cs typeface="Arial" panose="020B0604020202020204" pitchFamily="34" charset="0"/>
            </a:endParaRPr>
          </a:p>
          <a:p>
            <a:pPr algn="ctr"/>
            <a:r>
              <a:rPr lang="en-US" sz="1400" baseline="30000" dirty="0">
                <a:solidFill>
                  <a:schemeClr val="bg1"/>
                </a:solidFill>
                <a:latin typeface="Arial" panose="020B0604020202020204" pitchFamily="34" charset="0"/>
                <a:cs typeface="Arial" panose="020B0604020202020204" pitchFamily="34" charset="0"/>
              </a:rPr>
              <a:t>1</a:t>
            </a:r>
            <a:r>
              <a:rPr lang="en-US" sz="1400" dirty="0">
                <a:solidFill>
                  <a:schemeClr val="bg1"/>
                </a:solidFill>
                <a:latin typeface="Arial" panose="020B0604020202020204" pitchFamily="34" charset="0"/>
                <a:cs typeface="Arial" panose="020B0604020202020204" pitchFamily="34" charset="0"/>
              </a:rPr>
              <a:t> - Institute of Seismology, NAS KR, Bishkek, Kyrgyzstan  </a:t>
            </a:r>
            <a:r>
              <a:rPr lang="en-US" sz="1400" baseline="30000" dirty="0">
                <a:solidFill>
                  <a:schemeClr val="bg1"/>
                </a:solidFill>
                <a:latin typeface="Arial" panose="020B0604020202020204" pitchFamily="34" charset="0"/>
                <a:cs typeface="Arial" panose="020B0604020202020204" pitchFamily="34" charset="0"/>
              </a:rPr>
              <a:t>2</a:t>
            </a:r>
            <a:r>
              <a:rPr lang="en-US" sz="1400" dirty="0">
                <a:solidFill>
                  <a:schemeClr val="bg1"/>
                </a:solidFill>
                <a:latin typeface="Arial" panose="020B0604020202020204" pitchFamily="34" charset="0"/>
                <a:cs typeface="Arial" panose="020B0604020202020204" pitchFamily="34" charset="0"/>
              </a:rPr>
              <a:t> – IGR NNC RK, </a:t>
            </a:r>
            <a:r>
              <a:rPr lang="en-US" sz="1400" dirty="0" err="1">
                <a:solidFill>
                  <a:schemeClr val="bg1"/>
                </a:solidFill>
                <a:latin typeface="Arial" panose="020B0604020202020204" pitchFamily="34" charset="0"/>
                <a:cs typeface="Arial" panose="020B0604020202020204" pitchFamily="34" charset="0"/>
              </a:rPr>
              <a:t>Kurchatov</a:t>
            </a:r>
            <a:r>
              <a:rPr lang="en-US" sz="1400" dirty="0">
                <a:solidFill>
                  <a:schemeClr val="bg1"/>
                </a:solidFill>
                <a:latin typeface="Arial" panose="020B0604020202020204" pitchFamily="34" charset="0"/>
                <a:cs typeface="Arial" panose="020B0604020202020204" pitchFamily="34" charset="0"/>
              </a:rPr>
              <a:t>, Kazakhstan</a:t>
            </a:r>
            <a:endParaRPr lang="ru-RU" sz="1400" dirty="0">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092A3765-1CF6-2404-2946-66C5AE8F97B2}"/>
              </a:ext>
            </a:extLst>
          </p:cNvPr>
          <p:cNvSpPr txBox="1"/>
          <p:nvPr/>
        </p:nvSpPr>
        <p:spPr>
          <a:xfrm>
            <a:off x="102903" y="1325484"/>
            <a:ext cx="12018743" cy="3693319"/>
          </a:xfrm>
          <a:prstGeom prst="rect">
            <a:avLst/>
          </a:prstGeom>
          <a:noFill/>
        </p:spPr>
        <p:txBody>
          <a:bodyPr wrap="square">
            <a:spAutoFit/>
          </a:bodyPr>
          <a:lstStyle/>
          <a:p>
            <a:pPr algn="just"/>
            <a:r>
              <a:rPr lang="en-US" dirty="0">
                <a:latin typeface="Arial" panose="020B0604020202020204" pitchFamily="34" charset="0"/>
                <a:cs typeface="Arial" panose="020B0604020202020204" pitchFamily="34" charset="0"/>
              </a:rPr>
              <a:t>During the years of nuclear tests conducting, a network of seismic stations of the Institute of Seismology NAS KR operated on the territory of Kyrgyzstan, the data of which are very important for seismic monitoring purposes. Most of these stations were installed far from natural and anthropogenic sources of seismic noise, on bedrock, in specially equipped bunkers and tunnels. In addition, most of the nuclear explosions from the Asia test sites, as well as peaceful nuclear explosions on the territory of the USSR, were carried out at regional distances from the stations of the network. Metadata about seismic stations were collected, including coordinates refined by modern methods, amplitude-frequency responses, etc. More than 15 thousand seismograms of nuclear explosions and earthquakes were scanned with a resolution of 1200 DPI, and the records are being digitized. </a:t>
            </a:r>
            <a:endParaRPr lang="ru-RU"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 </a:t>
            </a:r>
            <a:endParaRPr lang="ru-RU"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According to historical seismograms, a seismic bulletin was created for seismic records of nuclear explosions from the area of ​​the Lop Nor test site, magnitudes </a:t>
            </a:r>
            <a:r>
              <a:rPr lang="en-US" dirty="0" err="1">
                <a:latin typeface="Arial" panose="020B0604020202020204" pitchFamily="34" charset="0"/>
                <a:cs typeface="Arial" panose="020B0604020202020204" pitchFamily="34" charset="0"/>
              </a:rPr>
              <a:t>mb</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mpv</a:t>
            </a:r>
            <a:r>
              <a:rPr lang="en-US" dirty="0">
                <a:latin typeface="Arial" panose="020B0604020202020204" pitchFamily="34" charset="0"/>
                <a:cs typeface="Arial" panose="020B0604020202020204" pitchFamily="34" charset="0"/>
              </a:rPr>
              <a:t>, MLH and energy class K were calculated. More than 500 seismograms were processed (1966-1996), and analysis of the dynamic parameters of seismic records of nuclear explosions depending on the explosive yield and the explosion environment has been carried out.</a:t>
            </a:r>
            <a:endParaRPr lang="ru-RU"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20EA142-59AE-AE29-ED7C-705B7DD845B3}"/>
              </a:ext>
            </a:extLst>
          </p:cNvPr>
          <p:cNvSpPr txBox="1"/>
          <p:nvPr/>
        </p:nvSpPr>
        <p:spPr>
          <a:xfrm>
            <a:off x="390617" y="6106572"/>
            <a:ext cx="11443317" cy="646331"/>
          </a:xfrm>
          <a:prstGeom prst="rect">
            <a:avLst/>
          </a:prstGeom>
          <a:noFill/>
        </p:spPr>
        <p:txBody>
          <a:bodyPr wrap="square">
            <a:spAutoFit/>
          </a:bodyPr>
          <a:lstStyle/>
          <a:p>
            <a:pPr algn="just"/>
            <a:r>
              <a:rPr lang="en-US" dirty="0">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f you want to learn more about this, come see my e-poster during session </a:t>
            </a:r>
            <a:r>
              <a:rPr lang="en-GB" dirty="0" smtClean="0">
                <a:latin typeface="Arial" panose="020B0604020202020204" pitchFamily="34" charset="0"/>
                <a:cs typeface="Arial" panose="020B0604020202020204" pitchFamily="34" charset="0"/>
              </a:rPr>
              <a:t>P2.5 </a:t>
            </a:r>
            <a:r>
              <a:rPr lang="en-GB" dirty="0">
                <a:latin typeface="Arial" panose="020B0604020202020204" pitchFamily="34" charset="0"/>
                <a:cs typeface="Arial" panose="020B0604020202020204" pitchFamily="34" charset="0"/>
              </a:rPr>
              <a:t>on this date or access it online on the SnT2023 Conference platform!</a:t>
            </a:r>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2658</TotalTime>
  <Words>230</Words>
  <Application>Microsoft Office PowerPoint</Application>
  <PresentationFormat>Широкоэкранный</PresentationFormat>
  <Paragraphs>8</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Calibri Light</vt:lpstr>
      <vt:lpstr>Office Theme</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RePack by Diakov</cp:lastModifiedBy>
  <cp:revision>23</cp:revision>
  <dcterms:created xsi:type="dcterms:W3CDTF">2023-04-18T13:25:54Z</dcterms:created>
  <dcterms:modified xsi:type="dcterms:W3CDTF">2023-06-11T18:02:12Z</dcterms:modified>
</cp:coreProperties>
</file>