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4" r:id="rId6"/>
    <p:sldId id="268" r:id="rId7"/>
    <p:sldId id="272" r:id="rId8"/>
    <p:sldId id="273" r:id="rId9"/>
    <p:sldId id="266" r:id="rId10"/>
    <p:sldId id="274" r:id="rId11"/>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4"/>
            <p14:sldId id="268"/>
            <p14:sldId id="272"/>
            <p14:sldId id="273"/>
            <p14:sldId id="266"/>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p:normalViewPr>
  <p:slideViewPr>
    <p:cSldViewPr snapToGrid="0">
      <p:cViewPr varScale="1">
        <p:scale>
          <a:sx n="66" d="100"/>
          <a:sy n="66" d="100"/>
        </p:scale>
        <p:origin x="12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1.jpg"/><Relationship Id="rId7" Type="http://schemas.openxmlformats.org/officeDocument/2006/relationships/slide" Target="../slides/slide4.xm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image" Target="../media/image7.emf"/><Relationship Id="rId5" Type="http://schemas.openxmlformats.org/officeDocument/2006/relationships/slide" Target="../slides/slide2.xml"/><Relationship Id="rId10" Type="http://schemas.openxmlformats.org/officeDocument/2006/relationships/image" Target="../media/image6.emf"/><Relationship Id="rId4" Type="http://schemas.openxmlformats.org/officeDocument/2006/relationships/image" Target="../media/image2.emf"/><Relationship Id="rId9" Type="http://schemas.openxmlformats.org/officeDocument/2006/relationships/image" Target="../media/image5.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6.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image" Target="../media/image15.emf"/><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7"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9"/>
          <a:stretch>
            <a:fillRect/>
          </a:stretch>
        </p:blipFill>
        <p:spPr>
          <a:xfrm>
            <a:off x="7569433" y="1927567"/>
            <a:ext cx="1803400" cy="723900"/>
          </a:xfrm>
          <a:prstGeom prst="rect">
            <a:avLst/>
          </a:prstGeom>
        </p:spPr>
      </p:pic>
      <p:pic>
        <p:nvPicPr>
          <p:cNvPr id="20" name="Picture 19">
            <a:hlinkClick r:id="" action="ppaction://noaction"/>
            <a:extLst>
              <a:ext uri="{FF2B5EF4-FFF2-40B4-BE49-F238E27FC236}">
                <a16:creationId xmlns:a16="http://schemas.microsoft.com/office/drawing/2014/main" id="{8ECB7A75-0964-BEB3-0070-79F92D4D6FB1}"/>
              </a:ext>
            </a:extLst>
          </p:cNvPr>
          <p:cNvPicPr>
            <a:picLocks noChangeAspect="1"/>
          </p:cNvPicPr>
          <p:nvPr userDrawn="1"/>
        </p:nvPicPr>
        <p:blipFill>
          <a:blip r:embed="rId10"/>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1"/>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1"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3"/>
          <a:stretch>
            <a:fillRect/>
          </a:stretch>
        </p:blipFill>
        <p:spPr>
          <a:xfrm>
            <a:off x="11060217" y="3568486"/>
            <a:ext cx="933450" cy="184150"/>
          </a:xfrm>
          <a:prstGeom prst="rect">
            <a:avLst/>
          </a:prstGeom>
        </p:spPr>
      </p:pic>
      <p:pic>
        <p:nvPicPr>
          <p:cNvPr id="20" name="Picture 19">
            <a:hlinkClick r:id="" action="ppaction://noaction"/>
            <a:extLst>
              <a:ext uri="{FF2B5EF4-FFF2-40B4-BE49-F238E27FC236}">
                <a16:creationId xmlns:a16="http://schemas.microsoft.com/office/drawing/2014/main" id="{2C7B1878-B62B-51CE-B862-063FE9E341AC}"/>
              </a:ext>
            </a:extLst>
          </p:cNvPr>
          <p:cNvPicPr>
            <a:picLocks noChangeAspect="1"/>
          </p:cNvPicPr>
          <p:nvPr userDrawn="1"/>
        </p:nvPicPr>
        <p:blipFill>
          <a:blip r:embed="rId24"/>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file:///F:\NORSAR\Bishkek_2011\DSC_0438.jpg" TargetMode="External"/><Relationship Id="rId12" Type="http://schemas.openxmlformats.org/officeDocument/2006/relationships/image" Target="../media/image26.png"/><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5.jpg"/><Relationship Id="rId5" Type="http://schemas.openxmlformats.org/officeDocument/2006/relationships/image" Target="../media/image20.jpeg"/><Relationship Id="rId10" Type="http://schemas.openxmlformats.org/officeDocument/2006/relationships/image" Target="../media/image24.jpg"/><Relationship Id="rId4" Type="http://schemas.openxmlformats.org/officeDocument/2006/relationships/image" Target="../media/image19.jpeg"/><Relationship Id="rId9" Type="http://schemas.openxmlformats.org/officeDocument/2006/relationships/image" Target="../media/image23.jpeg"/></Relationships>
</file>

<file path=ppt/slides/_rels/slide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8.png"/><Relationship Id="rId7" Type="http://schemas.openxmlformats.org/officeDocument/2006/relationships/image" Target="../media/image31.jpeg"/><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image" Target="../media/image36.tif"/><Relationship Id="rId5" Type="http://schemas.openxmlformats.org/officeDocument/2006/relationships/image" Target="../media/image35.png"/><Relationship Id="rId4" Type="http://schemas.openxmlformats.org/officeDocument/2006/relationships/image" Target="../media/image34.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2.xml"/><Relationship Id="rId5" Type="http://schemas.openxmlformats.org/officeDocument/2006/relationships/image" Target="../media/image38.emf"/><Relationship Id="rId4" Type="http://schemas.openxmlformats.org/officeDocument/2006/relationships/image" Target="../media/image37.emf"/></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2.xml"/><Relationship Id="rId5" Type="http://schemas.openxmlformats.org/officeDocument/2006/relationships/image" Target="../media/image40.emf"/><Relationship Id="rId4" Type="http://schemas.openxmlformats.org/officeDocument/2006/relationships/image" Target="../media/image39.emf"/></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1585049"/>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PARAMETERIZATION OF SEISMIC RECORDS OF NUCLEAR TESTS, CONDUCTED AT THE LOP NOR TEST SITE </a:t>
            </a:r>
            <a:endParaRPr lang="en-AT" sz="1600" dirty="0">
              <a:solidFill>
                <a:schemeClr val="bg1"/>
              </a:solidFill>
              <a:latin typeface="Arial" panose="020B0604020202020204" pitchFamily="34" charset="0"/>
              <a:cs typeface="Arial" panose="020B0604020202020204" pitchFamily="34" charset="0"/>
            </a:endParaRPr>
          </a:p>
          <a:p>
            <a:pPr algn="ctr"/>
            <a:endParaRPr lang="en-AT" b="1" dirty="0">
              <a:solidFill>
                <a:schemeClr val="bg1"/>
              </a:solidFill>
              <a:latin typeface="Arial" panose="020B0604020202020204" pitchFamily="34" charset="0"/>
              <a:cs typeface="Arial" panose="020B0604020202020204" pitchFamily="34" charset="0"/>
            </a:endParaRPr>
          </a:p>
          <a:p>
            <a:pPr algn="ctr"/>
            <a:r>
              <a:rPr lang="en-US" sz="1500" dirty="0" smtClean="0">
                <a:solidFill>
                  <a:schemeClr val="bg1"/>
                </a:solidFill>
                <a:latin typeface="Arial" panose="020B0604020202020204" pitchFamily="34" charset="0"/>
                <a:cs typeface="Arial" panose="020B0604020202020204" pitchFamily="34" charset="0"/>
              </a:rPr>
              <a:t>S. Abyshova</a:t>
            </a:r>
            <a:r>
              <a:rPr lang="en-US" sz="1500" baseline="30000" dirty="0" smtClean="0">
                <a:solidFill>
                  <a:schemeClr val="bg1"/>
                </a:solidFill>
                <a:latin typeface="Arial" panose="020B0604020202020204" pitchFamily="34" charset="0"/>
                <a:cs typeface="Arial" panose="020B0604020202020204" pitchFamily="34" charset="0"/>
              </a:rPr>
              <a:t>1</a:t>
            </a:r>
            <a:r>
              <a:rPr lang="en-US" sz="1500" dirty="0">
                <a:solidFill>
                  <a:schemeClr val="bg1"/>
                </a:solidFill>
                <a:latin typeface="Arial" panose="020B0604020202020204" pitchFamily="34" charset="0"/>
                <a:cs typeface="Arial" panose="020B0604020202020204" pitchFamily="34" charset="0"/>
              </a:rPr>
              <a:t>, </a:t>
            </a:r>
            <a:r>
              <a:rPr lang="en-US" sz="1500" dirty="0" smtClean="0">
                <a:solidFill>
                  <a:schemeClr val="bg1"/>
                </a:solidFill>
                <a:latin typeface="Arial" panose="020B0604020202020204" pitchFamily="34" charset="0"/>
                <a:cs typeface="Arial" panose="020B0604020202020204" pitchFamily="34" charset="0"/>
              </a:rPr>
              <a:t>A. </a:t>
            </a:r>
            <a:r>
              <a:rPr lang="en-US" sz="1500" dirty="0">
                <a:solidFill>
                  <a:schemeClr val="bg1"/>
                </a:solidFill>
                <a:latin typeface="Arial" panose="020B0604020202020204" pitchFamily="34" charset="0"/>
                <a:cs typeface="Arial" panose="020B0604020202020204" pitchFamily="34" charset="0"/>
              </a:rPr>
              <a:t>Berezina</a:t>
            </a:r>
            <a:r>
              <a:rPr lang="en-US" sz="1500" baseline="30000" dirty="0">
                <a:solidFill>
                  <a:schemeClr val="bg1"/>
                </a:solidFill>
                <a:latin typeface="Arial" panose="020B0604020202020204" pitchFamily="34" charset="0"/>
                <a:cs typeface="Arial" panose="020B0604020202020204" pitchFamily="34" charset="0"/>
              </a:rPr>
              <a:t>1</a:t>
            </a:r>
            <a:r>
              <a:rPr lang="en-US" sz="1500" dirty="0">
                <a:solidFill>
                  <a:schemeClr val="bg1"/>
                </a:solidFill>
                <a:latin typeface="Arial" panose="020B0604020202020204" pitchFamily="34" charset="0"/>
                <a:cs typeface="Arial" panose="020B0604020202020204" pitchFamily="34" charset="0"/>
              </a:rPr>
              <a:t>, </a:t>
            </a:r>
            <a:r>
              <a:rPr lang="en-US" sz="1500" dirty="0" smtClean="0">
                <a:solidFill>
                  <a:schemeClr val="bg1"/>
                </a:solidFill>
                <a:latin typeface="Arial" panose="020B0604020202020204" pitchFamily="34" charset="0"/>
                <a:cs typeface="Arial" panose="020B0604020202020204" pitchFamily="34" charset="0"/>
              </a:rPr>
              <a:t>I. </a:t>
            </a:r>
            <a:r>
              <a:rPr lang="en-US" sz="1500" dirty="0">
                <a:solidFill>
                  <a:schemeClr val="bg1"/>
                </a:solidFill>
                <a:latin typeface="Arial" panose="020B0604020202020204" pitchFamily="34" charset="0"/>
                <a:cs typeface="Arial" panose="020B0604020202020204" pitchFamily="34" charset="0"/>
              </a:rPr>
              <a:t>Sokolova</a:t>
            </a:r>
            <a:r>
              <a:rPr lang="en-US" sz="1500" baseline="30000" dirty="0">
                <a:solidFill>
                  <a:schemeClr val="bg1"/>
                </a:solidFill>
                <a:latin typeface="Arial" panose="020B0604020202020204" pitchFamily="34" charset="0"/>
                <a:cs typeface="Arial" panose="020B0604020202020204" pitchFamily="34" charset="0"/>
              </a:rPr>
              <a:t>2</a:t>
            </a:r>
            <a:r>
              <a:rPr lang="en-US" sz="1500" dirty="0">
                <a:solidFill>
                  <a:schemeClr val="bg1"/>
                </a:solidFill>
                <a:latin typeface="Arial" panose="020B0604020202020204" pitchFamily="34" charset="0"/>
                <a:cs typeface="Arial" panose="020B0604020202020204" pitchFamily="34" charset="0"/>
              </a:rPr>
              <a:t>, </a:t>
            </a:r>
            <a:r>
              <a:rPr lang="en-US" sz="1500" dirty="0" smtClean="0">
                <a:solidFill>
                  <a:schemeClr val="bg1"/>
                </a:solidFill>
                <a:latin typeface="Arial" panose="020B0604020202020204" pitchFamily="34" charset="0"/>
                <a:cs typeface="Arial" panose="020B0604020202020204" pitchFamily="34" charset="0"/>
              </a:rPr>
              <a:t>E. </a:t>
            </a:r>
            <a:r>
              <a:rPr lang="en-US" sz="1500" dirty="0">
                <a:solidFill>
                  <a:schemeClr val="bg1"/>
                </a:solidFill>
                <a:latin typeface="Arial" panose="020B0604020202020204" pitchFamily="34" charset="0"/>
                <a:cs typeface="Arial" panose="020B0604020202020204" pitchFamily="34" charset="0"/>
              </a:rPr>
              <a:t>Pershina</a:t>
            </a:r>
            <a:r>
              <a:rPr lang="en-US" sz="1500" baseline="30000" dirty="0">
                <a:solidFill>
                  <a:schemeClr val="bg1"/>
                </a:solidFill>
                <a:latin typeface="Arial" panose="020B0604020202020204" pitchFamily="34" charset="0"/>
                <a:cs typeface="Arial" panose="020B0604020202020204" pitchFamily="34" charset="0"/>
              </a:rPr>
              <a:t>1</a:t>
            </a:r>
            <a:r>
              <a:rPr lang="en-US" sz="1500" dirty="0">
                <a:solidFill>
                  <a:schemeClr val="bg1"/>
                </a:solidFill>
                <a:latin typeface="Arial" panose="020B0604020202020204" pitchFamily="34" charset="0"/>
                <a:cs typeface="Arial" panose="020B0604020202020204" pitchFamily="34" charset="0"/>
              </a:rPr>
              <a:t>, </a:t>
            </a:r>
            <a:r>
              <a:rPr lang="en-US" sz="1500" dirty="0" smtClean="0">
                <a:solidFill>
                  <a:schemeClr val="bg1"/>
                </a:solidFill>
                <a:latin typeface="Arial" panose="020B0604020202020204" pitchFamily="34" charset="0"/>
                <a:cs typeface="Arial" panose="020B0604020202020204" pitchFamily="34" charset="0"/>
              </a:rPr>
              <a:t>B. </a:t>
            </a:r>
            <a:r>
              <a:rPr lang="en-US" sz="1500" dirty="0">
                <a:solidFill>
                  <a:schemeClr val="bg1"/>
                </a:solidFill>
                <a:latin typeface="Arial" panose="020B0604020202020204" pitchFamily="34" charset="0"/>
                <a:cs typeface="Arial" panose="020B0604020202020204" pitchFamily="34" charset="0"/>
              </a:rPr>
              <a:t>Omukeeva</a:t>
            </a:r>
            <a:r>
              <a:rPr lang="en-US" sz="1500" baseline="30000" dirty="0">
                <a:solidFill>
                  <a:schemeClr val="bg1"/>
                </a:solidFill>
                <a:latin typeface="Arial" panose="020B0604020202020204" pitchFamily="34" charset="0"/>
                <a:cs typeface="Arial" panose="020B0604020202020204" pitchFamily="34" charset="0"/>
              </a:rPr>
              <a:t>1</a:t>
            </a:r>
            <a:r>
              <a:rPr lang="en-US" sz="1500" dirty="0">
                <a:solidFill>
                  <a:schemeClr val="bg1"/>
                </a:solidFill>
                <a:latin typeface="Arial" panose="020B0604020202020204" pitchFamily="34" charset="0"/>
                <a:cs typeface="Arial" panose="020B0604020202020204" pitchFamily="34" charset="0"/>
              </a:rPr>
              <a:t> </a:t>
            </a:r>
            <a:endParaRPr lang="ru-RU" sz="1500" dirty="0">
              <a:solidFill>
                <a:schemeClr val="bg1"/>
              </a:solidFill>
              <a:latin typeface="Arial" panose="020B0604020202020204" pitchFamily="34" charset="0"/>
              <a:cs typeface="Arial" panose="020B0604020202020204" pitchFamily="34" charset="0"/>
            </a:endParaRPr>
          </a:p>
          <a:p>
            <a:pPr algn="ctr"/>
            <a:r>
              <a:rPr lang="en-US" sz="1400" baseline="30000" dirty="0">
                <a:solidFill>
                  <a:schemeClr val="bg1"/>
                </a:solidFill>
                <a:latin typeface="Arial" panose="020B0604020202020204" pitchFamily="34" charset="0"/>
                <a:cs typeface="Arial" panose="020B0604020202020204" pitchFamily="34" charset="0"/>
              </a:rPr>
              <a:t>1</a:t>
            </a:r>
            <a:r>
              <a:rPr lang="en-US" sz="1400" dirty="0">
                <a:solidFill>
                  <a:schemeClr val="bg1"/>
                </a:solidFill>
                <a:latin typeface="Arial" panose="020B0604020202020204" pitchFamily="34" charset="0"/>
                <a:cs typeface="Arial" panose="020B0604020202020204" pitchFamily="34" charset="0"/>
              </a:rPr>
              <a:t> - Institute of Seismology, NAS KR, Bishkek, Kyrgyzstan  </a:t>
            </a:r>
            <a:r>
              <a:rPr lang="en-US" sz="1400" dirty="0" smtClean="0">
                <a:solidFill>
                  <a:schemeClr val="bg1"/>
                </a:solidFill>
                <a:latin typeface="Arial" panose="020B0604020202020204" pitchFamily="34" charset="0"/>
                <a:cs typeface="Arial" panose="020B0604020202020204" pitchFamily="34" charset="0"/>
              </a:rPr>
              <a:t/>
            </a:r>
            <a:br>
              <a:rPr lang="en-US" sz="1400" dirty="0" smtClean="0">
                <a:solidFill>
                  <a:schemeClr val="bg1"/>
                </a:solidFill>
                <a:latin typeface="Arial" panose="020B0604020202020204" pitchFamily="34" charset="0"/>
                <a:cs typeface="Arial" panose="020B0604020202020204" pitchFamily="34" charset="0"/>
              </a:rPr>
            </a:br>
            <a:r>
              <a:rPr lang="en-US" sz="1400" baseline="30000" dirty="0" smtClean="0">
                <a:solidFill>
                  <a:schemeClr val="bg1"/>
                </a:solidFill>
                <a:latin typeface="Arial" panose="020B0604020202020204" pitchFamily="34" charset="0"/>
                <a:cs typeface="Arial" panose="020B0604020202020204" pitchFamily="34" charset="0"/>
              </a:rPr>
              <a:t>2</a:t>
            </a:r>
            <a:r>
              <a:rPr lang="en-US" sz="1400" dirty="0" smtClean="0">
                <a:solidFill>
                  <a:schemeClr val="bg1"/>
                </a:solidFill>
                <a:latin typeface="Arial" panose="020B0604020202020204" pitchFamily="34" charset="0"/>
                <a:cs typeface="Arial" panose="020B0604020202020204" pitchFamily="34" charset="0"/>
              </a:rPr>
              <a:t> </a:t>
            </a:r>
            <a:r>
              <a:rPr lang="en-US" sz="1400" dirty="0">
                <a:solidFill>
                  <a:schemeClr val="bg1"/>
                </a:solidFill>
                <a:latin typeface="Arial" panose="020B0604020202020204" pitchFamily="34" charset="0"/>
                <a:cs typeface="Arial" panose="020B0604020202020204" pitchFamily="34" charset="0"/>
              </a:rPr>
              <a:t>– IGR NNC RK, </a:t>
            </a:r>
            <a:r>
              <a:rPr lang="en-US" sz="1400" dirty="0" err="1">
                <a:solidFill>
                  <a:schemeClr val="bg1"/>
                </a:solidFill>
                <a:latin typeface="Arial" panose="020B0604020202020204" pitchFamily="34" charset="0"/>
                <a:cs typeface="Arial" panose="020B0604020202020204" pitchFamily="34" charset="0"/>
              </a:rPr>
              <a:t>Kurchatov</a:t>
            </a:r>
            <a:r>
              <a:rPr lang="en-US" sz="1400" dirty="0">
                <a:solidFill>
                  <a:schemeClr val="bg1"/>
                </a:solidFill>
                <a:latin typeface="Arial" panose="020B0604020202020204" pitchFamily="34" charset="0"/>
                <a:cs typeface="Arial" panose="020B0604020202020204" pitchFamily="34" charset="0"/>
              </a:rPr>
              <a:t>, Kazakhstan</a:t>
            </a:r>
            <a:endParaRPr lang="ru-RU"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anose="020B0604020202020204" pitchFamily="34" charset="0"/>
                <a:cs typeface="Arial" panose="020B0604020202020204" pitchFamily="34" charset="0"/>
              </a:rPr>
              <a:t>Particular importance for monitoring problems are historical analog, digital and digitized records of nuclear tests, recorded both at regional and </a:t>
            </a:r>
            <a:r>
              <a:rPr lang="en-US" sz="1200" dirty="0" err="1" smtClean="0">
                <a:latin typeface="Arial" panose="020B0604020202020204" pitchFamily="34" charset="0"/>
                <a:cs typeface="Arial" panose="020B0604020202020204" pitchFamily="34" charset="0"/>
              </a:rPr>
              <a:t>teleseismic</a:t>
            </a:r>
            <a:r>
              <a:rPr lang="en-US" sz="1200" dirty="0" smtClean="0">
                <a:latin typeface="Arial" panose="020B0604020202020204" pitchFamily="34" charset="0"/>
                <a:cs typeface="Arial" panose="020B0604020202020204" pitchFamily="34" charset="0"/>
              </a:rPr>
              <a:t> distances.</a:t>
            </a:r>
            <a:endParaRPr lang="en-US" sz="12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smtClean="0">
                <a:solidFill>
                  <a:schemeClr val="bg1"/>
                </a:solidFill>
                <a:latin typeface="Arial" panose="020B0604020202020204" pitchFamily="34" charset="0"/>
                <a:cs typeface="Arial" panose="020B0604020202020204" pitchFamily="34" charset="0"/>
              </a:rPr>
              <a:t>P2.5-329</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For the compilation of seismic bulletin of the main seismic phases, 428 seismograms of 30 explosions from the area of the Lop Nor test site were used for 1966-1996.</a:t>
            </a: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More than 400 seismograms were processed (1966-1996). An analysis of the dynamic parameters of seismic records of nuclear explosions depending on the power of the explosion and the test environment has been carried out.</a:t>
            </a:r>
            <a:endParaRPr lang="ru-RU"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 According to historical seismograms analysis, a seismic bulletin was created for nuclear explosions from the area of the Lop Nor test site, magnitudes </a:t>
            </a:r>
            <a:r>
              <a:rPr lang="en-US" sz="1200" dirty="0" err="1">
                <a:latin typeface="Arial" panose="020B0604020202020204" pitchFamily="34" charset="0"/>
                <a:cs typeface="Arial" panose="020B0604020202020204" pitchFamily="34" charset="0"/>
              </a:rPr>
              <a:t>mb</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mpv</a:t>
            </a:r>
            <a:r>
              <a:rPr lang="en-US" sz="1200" dirty="0">
                <a:latin typeface="Arial" panose="020B0604020202020204" pitchFamily="34" charset="0"/>
                <a:cs typeface="Arial" panose="020B0604020202020204" pitchFamily="34" charset="0"/>
              </a:rPr>
              <a:t>, and energy class K were calculated. </a:t>
            </a: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5159" y="217113"/>
            <a:ext cx="889037" cy="875963"/>
          </a:xfrm>
          <a:prstGeom prst="rect">
            <a:avLst/>
          </a:prstGeom>
        </p:spPr>
      </p:pic>
      <p:pic>
        <p:nvPicPr>
          <p:cNvPr id="11" name="Picture 6"/>
          <p:cNvPicPr>
            <a:picLocks noChangeAspect="1"/>
          </p:cNvPicPr>
          <p:nvPr/>
        </p:nvPicPr>
        <p:blipFill>
          <a:blip r:embed="rId3"/>
          <a:stretch>
            <a:fillRect/>
          </a:stretch>
        </p:blipFill>
        <p:spPr>
          <a:xfrm>
            <a:off x="10768535" y="201985"/>
            <a:ext cx="1244835" cy="791453"/>
          </a:xfrm>
          <a:prstGeom prst="rect">
            <a:avLst/>
          </a:prstGeom>
        </p:spPr>
      </p:pic>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INTRODUCTION</a:t>
            </a:r>
            <a:endParaRPr lang="ru-RU" sz="20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P2.5-329</a:t>
            </a:r>
            <a:endParaRPr lang="en-AT"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1216" y="236812"/>
            <a:ext cx="597599" cy="588811"/>
          </a:xfrm>
          <a:prstGeom prst="rect">
            <a:avLst/>
          </a:prstGeom>
        </p:spPr>
      </p:pic>
      <p:pic>
        <p:nvPicPr>
          <p:cNvPr id="8" name="Picture 6"/>
          <p:cNvPicPr>
            <a:picLocks noChangeAspect="1"/>
          </p:cNvPicPr>
          <p:nvPr/>
        </p:nvPicPr>
        <p:blipFill>
          <a:blip r:embed="rId3"/>
          <a:stretch>
            <a:fillRect/>
          </a:stretch>
        </p:blipFill>
        <p:spPr>
          <a:xfrm>
            <a:off x="11125514" y="266330"/>
            <a:ext cx="868915" cy="552447"/>
          </a:xfrm>
          <a:prstGeom prst="rect">
            <a:avLst/>
          </a:prstGeom>
        </p:spPr>
      </p:pic>
      <p:sp>
        <p:nvSpPr>
          <p:cNvPr id="9" name="TextBox 8"/>
          <p:cNvSpPr txBox="1"/>
          <p:nvPr/>
        </p:nvSpPr>
        <p:spPr>
          <a:xfrm>
            <a:off x="253572" y="1447486"/>
            <a:ext cx="10235282" cy="4860305"/>
          </a:xfrm>
          <a:prstGeom prst="rect">
            <a:avLst/>
          </a:prstGeom>
          <a:noFill/>
        </p:spPr>
        <p:txBody>
          <a:bodyPr wrap="square" rtlCol="0">
            <a:spAutoFit/>
          </a:bodyPr>
          <a:lstStyle/>
          <a:p>
            <a:pPr algn="just">
              <a:lnSpc>
                <a:spcPct val="130000"/>
              </a:lnSpc>
            </a:pPr>
            <a:r>
              <a:rPr lang="en-US" sz="1600" dirty="0" smtClean="0">
                <a:latin typeface="Arial" panose="020B0604020202020204" pitchFamily="34" charset="0"/>
                <a:cs typeface="Arial" panose="020B0604020202020204" pitchFamily="34" charset="0"/>
              </a:rPr>
              <a:t>During </a:t>
            </a:r>
            <a:r>
              <a:rPr lang="en-US" sz="1600" dirty="0">
                <a:latin typeface="Arial" panose="020B0604020202020204" pitchFamily="34" charset="0"/>
                <a:cs typeface="Arial" panose="020B0604020202020204" pitchFamily="34" charset="0"/>
              </a:rPr>
              <a:t>the years of nuclear testing, a network of seismic stations of the Institute of Seismology of National Academy of Sciences of the Kyrgyz Republic has operated on the territory of Kyrgyzstan, the data of which is of great value for research in the seismic monitoring area. Most of these stations were installed far from natural and anthropogenic sources of seismic noise, on bedrock, in specially equipped </a:t>
            </a:r>
            <a:r>
              <a:rPr lang="en-US" sz="1600" dirty="0" err="1">
                <a:latin typeface="Arial" panose="020B0604020202020204" pitchFamily="34" charset="0"/>
                <a:cs typeface="Arial" panose="020B0604020202020204" pitchFamily="34" charset="0"/>
              </a:rPr>
              <a:t>adits</a:t>
            </a:r>
            <a:r>
              <a:rPr lang="en-US" sz="1600" dirty="0">
                <a:latin typeface="Arial" panose="020B0604020202020204" pitchFamily="34" charset="0"/>
                <a:cs typeface="Arial" panose="020B0604020202020204" pitchFamily="34" charset="0"/>
              </a:rPr>
              <a:t> and tunnels. In addition, most of the nuclear tests at the Central Asian test sites (Semipalatinsk test site (STS, Kazakhstan), Lop Nor (China), </a:t>
            </a:r>
            <a:r>
              <a:rPr lang="en-US" sz="1600" dirty="0" err="1">
                <a:latin typeface="Arial" panose="020B0604020202020204" pitchFamily="34" charset="0"/>
                <a:cs typeface="Arial" panose="020B0604020202020204" pitchFamily="34" charset="0"/>
              </a:rPr>
              <a:t>Pokharan</a:t>
            </a:r>
            <a:r>
              <a:rPr lang="en-US" sz="1600" dirty="0">
                <a:latin typeface="Arial" panose="020B0604020202020204" pitchFamily="34" charset="0"/>
                <a:cs typeface="Arial" panose="020B0604020202020204" pitchFamily="34" charset="0"/>
              </a:rPr>
              <a:t> (India), </a:t>
            </a:r>
            <a:r>
              <a:rPr lang="en-US" sz="1600" dirty="0" err="1">
                <a:latin typeface="Arial" panose="020B0604020202020204" pitchFamily="34" charset="0"/>
                <a:cs typeface="Arial" panose="020B0604020202020204" pitchFamily="34" charset="0"/>
              </a:rPr>
              <a:t>Chagay</a:t>
            </a:r>
            <a:r>
              <a:rPr lang="en-US" sz="1600" dirty="0">
                <a:latin typeface="Arial" panose="020B0604020202020204" pitchFamily="34" charset="0"/>
                <a:cs typeface="Arial" panose="020B0604020202020204" pitchFamily="34" charset="0"/>
              </a:rPr>
              <a:t> (Pakistan)), as well as peaceful nuclear explosions on the territory of the former USSR, were carried out at regional distances from the stations of Kyrgyz network. In addition, powerful chemical explosions were carried out on the territory of Central Asia for industrial and research purposes, the parameters of such explosions are known with good accuracy. Seismograms of explosions and earthquakes recorded by seismic stations in Kyrgyzstan can be used for various tasks of seismology: specification of the parameters of historical seismic events, studying of geodynamic processes in Central and South Asia, explosions and earthquakes discrimination, seismic stations calibration, seismic hazard assessment, regional travel time curves creation and etc. In purpose to preserve the archive of historical seismograms, IS NAS KR conducts a number of works related to seismograms scanning, metadata collecting, historical seismograms and seismic bulletins digitizing, corresponding databases creation, etc.</a:t>
            </a:r>
            <a:endParaRPr lang="ru-R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MONITORING SYSTEM AND DATA USED</a:t>
            </a:r>
            <a:endParaRPr lang="ru-RU"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P2.5-329</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1216" y="225386"/>
            <a:ext cx="597599" cy="588811"/>
          </a:xfrm>
          <a:prstGeom prst="rect">
            <a:avLst/>
          </a:prstGeom>
        </p:spPr>
      </p:pic>
      <p:pic>
        <p:nvPicPr>
          <p:cNvPr id="8" name="Picture 6"/>
          <p:cNvPicPr>
            <a:picLocks noChangeAspect="1"/>
          </p:cNvPicPr>
          <p:nvPr/>
        </p:nvPicPr>
        <p:blipFill>
          <a:blip r:embed="rId3"/>
          <a:stretch>
            <a:fillRect/>
          </a:stretch>
        </p:blipFill>
        <p:spPr>
          <a:xfrm>
            <a:off x="11125514" y="266330"/>
            <a:ext cx="868915" cy="552447"/>
          </a:xfrm>
          <a:prstGeom prst="rect">
            <a:avLst/>
          </a:prstGeom>
        </p:spPr>
      </p:pic>
      <p:sp>
        <p:nvSpPr>
          <p:cNvPr id="9" name="TextBox 8"/>
          <p:cNvSpPr txBox="1"/>
          <p:nvPr/>
        </p:nvSpPr>
        <p:spPr>
          <a:xfrm>
            <a:off x="105104" y="1099419"/>
            <a:ext cx="10471912" cy="1477328"/>
          </a:xfrm>
          <a:prstGeom prst="rect">
            <a:avLst/>
          </a:prstGeom>
          <a:noFill/>
        </p:spPr>
        <p:txBody>
          <a:bodyPr wrap="square" rtlCol="0">
            <a:spAutoFit/>
          </a:bodyPr>
          <a:lstStyle/>
          <a:p>
            <a:pPr algn="just"/>
            <a:r>
              <a:rPr lang="en-US" sz="1500" dirty="0" smtClean="0">
                <a:latin typeface="Arial" panose="020B0604020202020204" pitchFamily="34" charset="0"/>
                <a:cs typeface="Arial" panose="020B0604020202020204" pitchFamily="34" charset="0"/>
              </a:rPr>
              <a:t>Instrumental </a:t>
            </a:r>
            <a:r>
              <a:rPr lang="en-US" sz="1500" dirty="0">
                <a:latin typeface="Arial" panose="020B0604020202020204" pitchFamily="34" charset="0"/>
                <a:cs typeface="Arial" panose="020B0604020202020204" pitchFamily="34" charset="0"/>
              </a:rPr>
              <a:t>seismic observations in Kyrgyzstan began in 1927, when the first seismic station Frunze (FRU) was established and a seismograph with direct optical registration, developed by P. </a:t>
            </a:r>
            <a:r>
              <a:rPr lang="en-US" sz="1500" dirty="0" err="1">
                <a:latin typeface="Arial" panose="020B0604020202020204" pitchFamily="34" charset="0"/>
                <a:cs typeface="Arial" panose="020B0604020202020204" pitchFamily="34" charset="0"/>
              </a:rPr>
              <a:t>Nikiforov</a:t>
            </a:r>
            <a:r>
              <a:rPr lang="en-US" sz="1500" dirty="0">
                <a:latin typeface="Arial" panose="020B0604020202020204" pitchFamily="34" charset="0"/>
                <a:cs typeface="Arial" panose="020B0604020202020204" pitchFamily="34" charset="0"/>
              </a:rPr>
              <a:t>, was installed (Figure 1, 2).  </a:t>
            </a:r>
            <a:endParaRPr lang="ru-RU" sz="1500" dirty="0">
              <a:latin typeface="Arial" panose="020B0604020202020204" pitchFamily="34" charset="0"/>
              <a:cs typeface="Arial" panose="020B0604020202020204" pitchFamily="34" charset="0"/>
            </a:endParaRPr>
          </a:p>
          <a:p>
            <a:pPr algn="just"/>
            <a:r>
              <a:rPr lang="en-US" sz="1500" dirty="0">
                <a:latin typeface="Arial" panose="020B0604020202020204" pitchFamily="34" charset="0"/>
                <a:cs typeface="Arial" panose="020B0604020202020204" pitchFamily="34" charset="0"/>
              </a:rPr>
              <a:t>Since 1969, Kyrgyzstan has established its own regional network, the development of which was completed by the mid of 1980s. The network consisted of 34 permanent stations evenly distributed over the territory of Kyrgyzstan (Figure 3). All stations were equipped with the standard </a:t>
            </a:r>
            <a:r>
              <a:rPr lang="en-US" sz="1500" dirty="0" err="1">
                <a:latin typeface="Arial" panose="020B0604020202020204" pitchFamily="34" charset="0"/>
                <a:cs typeface="Arial" panose="020B0604020202020204" pitchFamily="34" charset="0"/>
              </a:rPr>
              <a:t>Kirnos</a:t>
            </a:r>
            <a:r>
              <a:rPr lang="en-US" sz="1500" dirty="0">
                <a:latin typeface="Arial" panose="020B0604020202020204" pitchFamily="34" charset="0"/>
                <a:cs typeface="Arial" panose="020B0604020202020204" pitchFamily="34" charset="0"/>
              </a:rPr>
              <a:t> seismometers SKM-3 with magnification V=20000 and SKD with magnification of </a:t>
            </a:r>
            <a:r>
              <a:rPr lang="en-US" sz="1500" dirty="0" smtClean="0">
                <a:latin typeface="Arial" panose="020B0604020202020204" pitchFamily="34" charset="0"/>
                <a:cs typeface="Arial" panose="020B0604020202020204" pitchFamily="34" charset="0"/>
              </a:rPr>
              <a:t>1000.</a:t>
            </a:r>
            <a:endParaRPr lang="ru-RU" sz="1500" dirty="0">
              <a:latin typeface="Arial" panose="020B0604020202020204" pitchFamily="34" charset="0"/>
              <a:cs typeface="Arial" panose="020B0604020202020204" pitchFamily="34" charset="0"/>
            </a:endParaRPr>
          </a:p>
        </p:txBody>
      </p:sp>
      <p:grpSp>
        <p:nvGrpSpPr>
          <p:cNvPr id="3" name="Группа 2"/>
          <p:cNvGrpSpPr/>
          <p:nvPr/>
        </p:nvGrpSpPr>
        <p:grpSpPr>
          <a:xfrm>
            <a:off x="230304" y="2543358"/>
            <a:ext cx="6924538" cy="1969552"/>
            <a:chOff x="2036541" y="3987248"/>
            <a:chExt cx="6924538" cy="1969552"/>
          </a:xfrm>
        </p:grpSpPr>
        <p:pic>
          <p:nvPicPr>
            <p:cNvPr id="10" name="Рисунок 9" descr="DSC_0441.jpg"/>
            <p:cNvPicPr/>
            <p:nvPr/>
          </p:nvPicPr>
          <p:blipFill rotWithShape="1">
            <a:blip r:embed="rId4" cstate="print">
              <a:extLst>
                <a:ext uri="{28A0092B-C50C-407E-A947-70E740481C1C}">
                  <a14:useLocalDpi xmlns:a14="http://schemas.microsoft.com/office/drawing/2010/main" val="0"/>
                </a:ext>
              </a:extLst>
            </a:blip>
            <a:srcRect t="7880"/>
            <a:stretch/>
          </p:blipFill>
          <p:spPr bwMode="auto">
            <a:xfrm>
              <a:off x="2036541" y="3999833"/>
              <a:ext cx="1470933" cy="1956967"/>
            </a:xfrm>
            <a:prstGeom prst="rect">
              <a:avLst/>
            </a:prstGeom>
            <a:noFill/>
            <a:ln>
              <a:noFill/>
            </a:ln>
            <a:extLst>
              <a:ext uri="{53640926-AAD7-44D8-BBD7-CCE9431645EC}">
                <a14:shadowObscured xmlns:a14="http://schemas.microsoft.com/office/drawing/2010/main"/>
              </a:ext>
            </a:extLst>
          </p:spPr>
        </p:pic>
        <p:pic>
          <p:nvPicPr>
            <p:cNvPr id="11" name="Рисунок 10" descr="Рисунок1"/>
            <p:cNvPicPr/>
            <p:nvPr/>
          </p:nvPicPr>
          <p:blipFill rotWithShape="1">
            <a:blip r:embed="rId5" cstate="print">
              <a:extLst>
                <a:ext uri="{28A0092B-C50C-407E-A947-70E740481C1C}">
                  <a14:useLocalDpi xmlns:a14="http://schemas.microsoft.com/office/drawing/2010/main" val="0"/>
                </a:ext>
              </a:extLst>
            </a:blip>
            <a:srcRect l="56342" t="4494" r="6183"/>
            <a:stretch/>
          </p:blipFill>
          <p:spPr bwMode="auto">
            <a:xfrm>
              <a:off x="3616134" y="3987249"/>
              <a:ext cx="2034039" cy="1969551"/>
            </a:xfrm>
            <a:prstGeom prst="rect">
              <a:avLst/>
            </a:prstGeom>
            <a:noFill/>
            <a:ln>
              <a:noFill/>
            </a:ln>
            <a:extLst>
              <a:ext uri="{53640926-AAD7-44D8-BBD7-CCE9431645EC}">
                <a14:shadowObscured xmlns:a14="http://schemas.microsoft.com/office/drawing/2010/main"/>
              </a:ext>
            </a:extLst>
          </p:spPr>
        </p:pic>
        <p:pic>
          <p:nvPicPr>
            <p:cNvPr id="12" name="DSC_0438.jpg" descr="F:\NORSAR\Bishkek_2011\DSC_0438.jpg"/>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5771297" y="3987248"/>
              <a:ext cx="1612142" cy="1969551"/>
            </a:xfrm>
            <a:prstGeom prst="rect">
              <a:avLst/>
            </a:prstGeom>
            <a:noFill/>
            <a:ln>
              <a:noFill/>
            </a:ln>
            <a:extLst/>
          </p:spPr>
        </p:pic>
        <p:pic>
          <p:nvPicPr>
            <p:cNvPr id="13" name="Рисунок 12" descr="DSC_0437.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04563" y="3987248"/>
              <a:ext cx="1456516" cy="1969551"/>
            </a:xfrm>
            <a:prstGeom prst="rect">
              <a:avLst/>
            </a:prstGeom>
            <a:noFill/>
            <a:ln>
              <a:noFill/>
            </a:ln>
          </p:spPr>
        </p:pic>
      </p:grpSp>
      <p:sp>
        <p:nvSpPr>
          <p:cNvPr id="14" name="TextBox 13"/>
          <p:cNvSpPr txBox="1"/>
          <p:nvPr/>
        </p:nvSpPr>
        <p:spPr>
          <a:xfrm>
            <a:off x="7420303" y="2588173"/>
            <a:ext cx="3352800" cy="1708160"/>
          </a:xfrm>
          <a:prstGeom prst="rect">
            <a:avLst/>
          </a:prstGeom>
          <a:noFill/>
        </p:spPr>
        <p:txBody>
          <a:bodyPr wrap="square" rtlCol="0">
            <a:spAutoFit/>
          </a:bodyPr>
          <a:lstStyle/>
          <a:p>
            <a:pPr algn="just"/>
            <a:r>
              <a:rPr lang="en-US" sz="1500" dirty="0">
                <a:latin typeface="Arial" panose="020B0604020202020204" pitchFamily="34" charset="0"/>
                <a:cs typeface="Arial" panose="020B0604020202020204" pitchFamily="34" charset="0"/>
              </a:rPr>
              <a:t>Figure 1. Seismograph with direct optical registration, designed by P. </a:t>
            </a:r>
            <a:r>
              <a:rPr lang="en-US" sz="1500" dirty="0" err="1">
                <a:latin typeface="Arial" panose="020B0604020202020204" pitchFamily="34" charset="0"/>
                <a:cs typeface="Arial" panose="020B0604020202020204" pitchFamily="34" charset="0"/>
              </a:rPr>
              <a:t>Nikiforov</a:t>
            </a:r>
            <a:r>
              <a:rPr lang="en-US" sz="1500" dirty="0">
                <a:latin typeface="Arial" panose="020B0604020202020204" pitchFamily="34" charset="0"/>
                <a:cs typeface="Arial" panose="020B0604020202020204" pitchFamily="34" charset="0"/>
              </a:rPr>
              <a:t>. Frunze station (FRU) of the Institute of Seismology of National Academy of Sciences of the Kyrgyz Republic (1927-1950, NS, EW components</a:t>
            </a:r>
            <a:r>
              <a:rPr lang="en-US" sz="1500" dirty="0" smtClean="0">
                <a:latin typeface="Arial" panose="020B0604020202020204" pitchFamily="34" charset="0"/>
                <a:cs typeface="Arial" panose="020B0604020202020204" pitchFamily="34" charset="0"/>
              </a:rPr>
              <a:t>).</a:t>
            </a:r>
            <a:endParaRPr lang="ru-RU" sz="1500" dirty="0">
              <a:latin typeface="Arial" panose="020B0604020202020204" pitchFamily="34" charset="0"/>
              <a:cs typeface="Arial" panose="020B0604020202020204" pitchFamily="34" charset="0"/>
            </a:endParaRPr>
          </a:p>
        </p:txBody>
      </p:sp>
      <p:grpSp>
        <p:nvGrpSpPr>
          <p:cNvPr id="15" name="Группа 14"/>
          <p:cNvGrpSpPr/>
          <p:nvPr/>
        </p:nvGrpSpPr>
        <p:grpSpPr>
          <a:xfrm>
            <a:off x="105104" y="4612327"/>
            <a:ext cx="10228172" cy="1971305"/>
            <a:chOff x="190632" y="1290613"/>
            <a:chExt cx="10228172" cy="1971305"/>
          </a:xfrm>
        </p:grpSpPr>
        <p:pic>
          <p:nvPicPr>
            <p:cNvPr id="16" name="Рисунок 15" descr="Рисунок3(2)"/>
            <p:cNvPicPr/>
            <p:nvPr/>
          </p:nvPicPr>
          <p:blipFill rotWithShape="1">
            <a:blip r:embed="rId9" cstate="print">
              <a:extLst>
                <a:ext uri="{28A0092B-C50C-407E-A947-70E740481C1C}">
                  <a14:useLocalDpi xmlns:a14="http://schemas.microsoft.com/office/drawing/2010/main" val="0"/>
                </a:ext>
              </a:extLst>
            </a:blip>
            <a:srcRect t="10938"/>
            <a:stretch/>
          </p:blipFill>
          <p:spPr bwMode="auto">
            <a:xfrm>
              <a:off x="190632" y="1340276"/>
              <a:ext cx="2002377" cy="1321037"/>
            </a:xfrm>
            <a:prstGeom prst="rect">
              <a:avLst/>
            </a:prstGeom>
            <a:noFill/>
            <a:ln>
              <a:noFill/>
            </a:ln>
            <a:extLst>
              <a:ext uri="{53640926-AAD7-44D8-BBD7-CCE9431645EC}">
                <a14:shadowObscured xmlns:a14="http://schemas.microsoft.com/office/drawing/2010/main"/>
              </a:ext>
            </a:extLst>
          </p:spPr>
        </p:pic>
        <p:pic>
          <p:nvPicPr>
            <p:cNvPr id="17" name="Рисунок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47900" y="1290613"/>
              <a:ext cx="1449935" cy="1933247"/>
            </a:xfrm>
            <a:prstGeom prst="rect">
              <a:avLst/>
            </a:prstGeom>
          </p:spPr>
        </p:pic>
        <p:pic>
          <p:nvPicPr>
            <p:cNvPr id="18" name="Рисунок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15348" y="1340276"/>
              <a:ext cx="1412688" cy="1883584"/>
            </a:xfrm>
            <a:prstGeom prst="rect">
              <a:avLst/>
            </a:prstGeom>
          </p:spPr>
        </p:pic>
        <p:pic>
          <p:nvPicPr>
            <p:cNvPr id="19" name="Рисунок 1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682927" y="1306020"/>
              <a:ext cx="1466924" cy="1955898"/>
            </a:xfrm>
            <a:prstGeom prst="rect">
              <a:avLst/>
            </a:prstGeom>
            <a:noFill/>
          </p:spPr>
        </p:pic>
        <p:pic>
          <p:nvPicPr>
            <p:cNvPr id="20" name="Рисунок 1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325483" y="1290613"/>
              <a:ext cx="3093321" cy="1969357"/>
            </a:xfrm>
            <a:prstGeom prst="rect">
              <a:avLst/>
            </a:prstGeom>
            <a:noFill/>
          </p:spPr>
        </p:pic>
      </p:grpSp>
      <p:sp>
        <p:nvSpPr>
          <p:cNvPr id="21" name="TextBox 20"/>
          <p:cNvSpPr txBox="1"/>
          <p:nvPr/>
        </p:nvSpPr>
        <p:spPr>
          <a:xfrm>
            <a:off x="105104" y="6553714"/>
            <a:ext cx="11138471" cy="323165"/>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Figure 2. Photos of equipment, installed at the Frunze station (FRU) in different time of monitoring. </a:t>
            </a:r>
            <a:endParaRPr lang="ru-RU"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MONITORING SYSTEM AND DATA USED</a:t>
            </a:r>
            <a:endParaRPr lang="ru-RU"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P2.5-329</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1216" y="236812"/>
            <a:ext cx="597599" cy="588811"/>
          </a:xfrm>
          <a:prstGeom prst="rect">
            <a:avLst/>
          </a:prstGeom>
        </p:spPr>
      </p:pic>
      <p:pic>
        <p:nvPicPr>
          <p:cNvPr id="8" name="Picture 6"/>
          <p:cNvPicPr>
            <a:picLocks noChangeAspect="1"/>
          </p:cNvPicPr>
          <p:nvPr/>
        </p:nvPicPr>
        <p:blipFill>
          <a:blip r:embed="rId3"/>
          <a:stretch>
            <a:fillRect/>
          </a:stretch>
        </p:blipFill>
        <p:spPr>
          <a:xfrm>
            <a:off x="11125514" y="266330"/>
            <a:ext cx="868915" cy="552447"/>
          </a:xfrm>
          <a:prstGeom prst="rect">
            <a:avLst/>
          </a:prstGeom>
        </p:spPr>
      </p:pic>
      <p:sp>
        <p:nvSpPr>
          <p:cNvPr id="10" name="TextBox 9"/>
          <p:cNvSpPr txBox="1"/>
          <p:nvPr/>
        </p:nvSpPr>
        <p:spPr>
          <a:xfrm>
            <a:off x="143202" y="1154012"/>
            <a:ext cx="10524797" cy="2323713"/>
          </a:xfrm>
          <a:prstGeom prst="rect">
            <a:avLst/>
          </a:prstGeom>
          <a:noFill/>
        </p:spPr>
        <p:txBody>
          <a:bodyPr wrap="square" rtlCol="0">
            <a:spAutoFit/>
          </a:bodyPr>
          <a:lstStyle/>
          <a:p>
            <a:pPr algn="just"/>
            <a:r>
              <a:rPr lang="en-US" sz="1500" dirty="0">
                <a:latin typeface="Arial" panose="020B0604020202020204" pitchFamily="34" charset="0"/>
                <a:cs typeface="Arial" panose="020B0604020202020204" pitchFamily="34" charset="0"/>
              </a:rPr>
              <a:t>Historical analog seismic records of the IS NAS KR </a:t>
            </a:r>
            <a:r>
              <a:rPr lang="en-US" sz="1500" dirty="0" smtClean="0">
                <a:latin typeface="Arial" panose="020B0604020202020204" pitchFamily="34" charset="0"/>
                <a:cs typeface="Arial" panose="020B0604020202020204" pitchFamily="34" charset="0"/>
              </a:rPr>
              <a:t>network (Figure 3) are </a:t>
            </a:r>
            <a:r>
              <a:rPr lang="en-US" sz="1500" dirty="0">
                <a:latin typeface="Arial" panose="020B0604020202020204" pitchFamily="34" charset="0"/>
                <a:cs typeface="Arial" panose="020B0604020202020204" pitchFamily="34" charset="0"/>
              </a:rPr>
              <a:t>stored in an archive containing hundreds of thousands of seismograms for time period from 1927 to 2010 in Bishkek, and, of course the problem of historical archive preservation is one of an important tasks of the Kyrgyz NDC (NDC-KG), which consists in scanning and digitizing of historical analogue seismograms of nuclear tests and tectonic earthquakes. Figure </a:t>
            </a:r>
            <a:r>
              <a:rPr lang="en-US" sz="1500" dirty="0" smtClean="0">
                <a:latin typeface="Arial" panose="020B0604020202020204" pitchFamily="34" charset="0"/>
                <a:cs typeface="Arial" panose="020B0604020202020204" pitchFamily="34" charset="0"/>
              </a:rPr>
              <a:t>4 </a:t>
            </a:r>
            <a:r>
              <a:rPr lang="en-US" sz="1500" dirty="0">
                <a:latin typeface="Arial" panose="020B0604020202020204" pitchFamily="34" charset="0"/>
                <a:cs typeface="Arial" panose="020B0604020202020204" pitchFamily="34" charset="0"/>
              </a:rPr>
              <a:t>shows the photo </a:t>
            </a:r>
            <a:r>
              <a:rPr lang="en-US" sz="1500" dirty="0" smtClean="0">
                <a:latin typeface="Arial" panose="020B0604020202020204" pitchFamily="34" charset="0"/>
                <a:cs typeface="Arial" panose="020B0604020202020204" pitchFamily="34" charset="0"/>
              </a:rPr>
              <a:t>of part of the IS NAS KR archive, </a:t>
            </a:r>
            <a:r>
              <a:rPr lang="en-US" sz="1500" dirty="0">
                <a:latin typeface="Arial" panose="020B0604020202020204" pitchFamily="34" charset="0"/>
                <a:cs typeface="Arial" panose="020B0604020202020204" pitchFamily="34" charset="0"/>
              </a:rPr>
              <a:t>and the process of seismograms scanning. </a:t>
            </a:r>
            <a:endParaRPr lang="en-US" sz="1500" dirty="0" smtClean="0">
              <a:latin typeface="Arial" panose="020B0604020202020204" pitchFamily="34" charset="0"/>
              <a:cs typeface="Arial" panose="020B0604020202020204" pitchFamily="34" charset="0"/>
            </a:endParaRPr>
          </a:p>
          <a:p>
            <a:pPr algn="just"/>
            <a:endParaRPr lang="en-US" sz="1000" dirty="0">
              <a:latin typeface="Arial" panose="020B0604020202020204" pitchFamily="34" charset="0"/>
              <a:cs typeface="Arial" panose="020B0604020202020204" pitchFamily="34" charset="0"/>
            </a:endParaRPr>
          </a:p>
          <a:p>
            <a:pPr algn="just"/>
            <a:r>
              <a:rPr lang="en-US" sz="1500" dirty="0" smtClean="0">
                <a:latin typeface="Arial" panose="020B0604020202020204" pitchFamily="34" charset="0"/>
                <a:cs typeface="Arial" panose="020B0604020202020204" pitchFamily="34" charset="0"/>
              </a:rPr>
              <a:t>Scanning </a:t>
            </a:r>
            <a:r>
              <a:rPr lang="en-US" sz="1500" dirty="0">
                <a:latin typeface="Arial" panose="020B0604020202020204" pitchFamily="34" charset="0"/>
                <a:cs typeface="Arial" panose="020B0604020202020204" pitchFamily="34" charset="0"/>
              </a:rPr>
              <a:t>is conducted on a CONTEX HD Ultra i4250s </a:t>
            </a:r>
            <a:r>
              <a:rPr lang="en-US" sz="1500" dirty="0" err="1">
                <a:latin typeface="Arial" panose="020B0604020202020204" pitchFamily="34" charset="0"/>
                <a:cs typeface="Arial" panose="020B0604020202020204" pitchFamily="34" charset="0"/>
              </a:rPr>
              <a:t>ScanStation</a:t>
            </a:r>
            <a:r>
              <a:rPr lang="en-US" sz="1500" dirty="0">
                <a:latin typeface="Arial" panose="020B0604020202020204" pitchFamily="34" charset="0"/>
                <a:cs typeface="Arial" panose="020B0604020202020204" pitchFamily="34" charset="0"/>
              </a:rPr>
              <a:t> Repro scanner with 1200 DPI. At present, approximately 109000 seismograms of earthquakes with M ≥ 3.5, ~26500 nuclear tests, ~2500 chemical explosions and 600 records of strong motions have been scanned. In total, 170,000 seismograms with registration on photographic paper were scanned. </a:t>
            </a:r>
            <a:endParaRPr lang="ru-RU" sz="1500" dirty="0">
              <a:latin typeface="Arial" panose="020B0604020202020204" pitchFamily="34" charset="0"/>
              <a:cs typeface="Arial" panose="020B0604020202020204" pitchFamily="34" charset="0"/>
            </a:endParaRPr>
          </a:p>
        </p:txBody>
      </p:sp>
      <p:pic>
        <p:nvPicPr>
          <p:cNvPr id="12" name="Рисунок 11">
            <a:extLst>
              <a:ext uri="{FF2B5EF4-FFF2-40B4-BE49-F238E27FC236}">
                <a16:creationId xmlns:a16="http://schemas.microsoft.com/office/drawing/2014/main" id="{8A665860-9C03-4643-820C-5B87BB740C1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402" t="14886" r="5694" b="13786"/>
          <a:stretch/>
        </p:blipFill>
        <p:spPr>
          <a:xfrm>
            <a:off x="245256" y="3477725"/>
            <a:ext cx="3420361" cy="1984052"/>
          </a:xfrm>
          <a:prstGeom prst="rect">
            <a:avLst/>
          </a:prstGeom>
        </p:spPr>
      </p:pic>
      <p:sp>
        <p:nvSpPr>
          <p:cNvPr id="13" name="TextBox 12"/>
          <p:cNvSpPr txBox="1"/>
          <p:nvPr/>
        </p:nvSpPr>
        <p:spPr>
          <a:xfrm>
            <a:off x="73776" y="5524439"/>
            <a:ext cx="3591841" cy="553998"/>
          </a:xfrm>
          <a:prstGeom prst="rect">
            <a:avLst/>
          </a:prstGeom>
          <a:noFill/>
        </p:spPr>
        <p:txBody>
          <a:bodyPr wrap="square" rtlCol="0">
            <a:spAutoFit/>
          </a:bodyPr>
          <a:lstStyle/>
          <a:p>
            <a:pPr algn="ctr"/>
            <a:r>
              <a:rPr lang="en-US" sz="1500" dirty="0">
                <a:latin typeface="Arial" panose="020B0604020202020204" pitchFamily="34" charset="0"/>
                <a:cs typeface="Arial" panose="020B0604020202020204" pitchFamily="34" charset="0"/>
              </a:rPr>
              <a:t>Figure 3. Map of location of analog seismic stations of the IS NAS KR</a:t>
            </a:r>
            <a:r>
              <a:rPr lang="en-US" sz="1500" dirty="0" smtClean="0">
                <a:latin typeface="Arial" panose="020B0604020202020204" pitchFamily="34" charset="0"/>
                <a:cs typeface="Arial" panose="020B0604020202020204" pitchFamily="34" charset="0"/>
              </a:rPr>
              <a:t>.</a:t>
            </a:r>
            <a:endParaRPr lang="ru-RU" sz="1500" dirty="0">
              <a:latin typeface="Arial" panose="020B0604020202020204" pitchFamily="34" charset="0"/>
              <a:cs typeface="Arial" panose="020B0604020202020204" pitchFamily="34" charset="0"/>
            </a:endParaRPr>
          </a:p>
        </p:txBody>
      </p:sp>
      <p:grpSp>
        <p:nvGrpSpPr>
          <p:cNvPr id="15" name="Group 3"/>
          <p:cNvGrpSpPr>
            <a:grpSpLocks noChangeAspect="1"/>
          </p:cNvGrpSpPr>
          <p:nvPr/>
        </p:nvGrpSpPr>
        <p:grpSpPr bwMode="auto">
          <a:xfrm>
            <a:off x="4188085" y="3319161"/>
            <a:ext cx="2874867" cy="1619547"/>
            <a:chOff x="0" y="2348"/>
            <a:chExt cx="5098" cy="3845"/>
          </a:xfrm>
        </p:grpSpPr>
        <p:pic>
          <p:nvPicPr>
            <p:cNvPr id="19" name="Рисунок 18" descr="DSC_047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348"/>
              <a:ext cx="2558" cy="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Рисунок 19" descr="DSC_044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38" y="2348"/>
              <a:ext cx="2560" cy="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Рисунок 15" descr="DSC_0475.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65455" y="3319161"/>
            <a:ext cx="2884427" cy="1609665"/>
          </a:xfrm>
          <a:prstGeom prst="rect">
            <a:avLst/>
          </a:prstGeom>
          <a:noFill/>
          <a:ln>
            <a:noFill/>
          </a:ln>
        </p:spPr>
      </p:pic>
      <p:pic>
        <p:nvPicPr>
          <p:cNvPr id="17" name="Рисунок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37652" y="5027006"/>
            <a:ext cx="2625300" cy="1804751"/>
          </a:xfrm>
          <a:prstGeom prst="rect">
            <a:avLst/>
          </a:prstGeom>
        </p:spPr>
      </p:pic>
      <p:pic>
        <p:nvPicPr>
          <p:cNvPr id="18" name="Рисунок 17" descr="Описание: Описание: Рисунок 3б.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509972" y="5027006"/>
            <a:ext cx="2595391" cy="1770627"/>
          </a:xfrm>
          <a:prstGeom prst="rect">
            <a:avLst/>
          </a:prstGeom>
          <a:noFill/>
          <a:ln>
            <a:noFill/>
          </a:ln>
        </p:spPr>
      </p:pic>
      <p:sp>
        <p:nvSpPr>
          <p:cNvPr id="22" name="TextBox 21"/>
          <p:cNvSpPr txBox="1"/>
          <p:nvPr/>
        </p:nvSpPr>
        <p:spPr>
          <a:xfrm>
            <a:off x="349396" y="6081895"/>
            <a:ext cx="3838689" cy="784830"/>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Figure </a:t>
            </a:r>
            <a:r>
              <a:rPr lang="en-US" sz="1500" dirty="0" smtClean="0">
                <a:latin typeface="Arial" panose="020B0604020202020204" pitchFamily="34" charset="0"/>
                <a:cs typeface="Arial" panose="020B0604020202020204" pitchFamily="34" charset="0"/>
              </a:rPr>
              <a:t>4. </a:t>
            </a:r>
            <a:r>
              <a:rPr lang="en-US" sz="1500" dirty="0">
                <a:latin typeface="Arial" panose="020B0604020202020204" pitchFamily="34" charset="0"/>
                <a:cs typeface="Arial" panose="020B0604020202020204" pitchFamily="34" charset="0"/>
              </a:rPr>
              <a:t>Part of the historical archive of IS NAS KR. Photo of seismogram’s scanning in the NDC-KG</a:t>
            </a:r>
            <a:r>
              <a:rPr lang="en-US" sz="1500" dirty="0" smtClean="0">
                <a:latin typeface="Arial" panose="020B0604020202020204" pitchFamily="34" charset="0"/>
                <a:cs typeface="Arial" panose="020B0604020202020204" pitchFamily="34" charset="0"/>
              </a:rPr>
              <a:t>.</a:t>
            </a:r>
            <a:endParaRPr lang="ru-RU"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8445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MONITORING SYSTEM AND DATA USED</a:t>
            </a:r>
            <a:endParaRPr lang="ru-RU"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P2.5-329</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1216" y="236812"/>
            <a:ext cx="597599" cy="588811"/>
          </a:xfrm>
          <a:prstGeom prst="rect">
            <a:avLst/>
          </a:prstGeom>
        </p:spPr>
      </p:pic>
      <p:pic>
        <p:nvPicPr>
          <p:cNvPr id="8" name="Picture 6"/>
          <p:cNvPicPr>
            <a:picLocks noChangeAspect="1"/>
          </p:cNvPicPr>
          <p:nvPr/>
        </p:nvPicPr>
        <p:blipFill>
          <a:blip r:embed="rId3"/>
          <a:stretch>
            <a:fillRect/>
          </a:stretch>
        </p:blipFill>
        <p:spPr>
          <a:xfrm>
            <a:off x="11125514" y="266330"/>
            <a:ext cx="868915" cy="552447"/>
          </a:xfrm>
          <a:prstGeom prst="rect">
            <a:avLst/>
          </a:prstGeom>
        </p:spPr>
      </p:pic>
      <p:pic>
        <p:nvPicPr>
          <p:cNvPr id="9" name="Рисунок 8"/>
          <p:cNvPicPr>
            <a:picLocks noChangeAspect="1"/>
          </p:cNvPicPr>
          <p:nvPr/>
        </p:nvPicPr>
        <p:blipFill rotWithShape="1">
          <a:blip r:embed="rId4" cstate="print">
            <a:extLst>
              <a:ext uri="{28A0092B-C50C-407E-A947-70E740481C1C}">
                <a14:useLocalDpi xmlns:a14="http://schemas.microsoft.com/office/drawing/2010/main" val="0"/>
              </a:ext>
            </a:extLst>
          </a:blip>
          <a:srcRect r="1639" b="4828"/>
          <a:stretch/>
        </p:blipFill>
        <p:spPr bwMode="auto">
          <a:xfrm>
            <a:off x="320058" y="2362417"/>
            <a:ext cx="4424881" cy="1777862"/>
          </a:xfrm>
          <a:prstGeom prst="rect">
            <a:avLst/>
          </a:prstGeom>
          <a:ln>
            <a:noFill/>
          </a:ln>
          <a:extLst>
            <a:ext uri="{53640926-AAD7-44D8-BBD7-CCE9431645EC}">
              <a14:shadowObscured xmlns:a14="http://schemas.microsoft.com/office/drawing/2010/main"/>
            </a:ext>
          </a:extLst>
        </p:spPr>
      </p:pic>
      <p:sp>
        <p:nvSpPr>
          <p:cNvPr id="10" name="TextBox 9"/>
          <p:cNvSpPr txBox="1"/>
          <p:nvPr/>
        </p:nvSpPr>
        <p:spPr>
          <a:xfrm>
            <a:off x="238585" y="4140279"/>
            <a:ext cx="5482073" cy="784830"/>
          </a:xfrm>
          <a:prstGeom prst="rect">
            <a:avLst/>
          </a:prstGeom>
          <a:noFill/>
        </p:spPr>
        <p:txBody>
          <a:bodyPr wrap="square" rtlCol="0">
            <a:spAutoFit/>
          </a:bodyPr>
          <a:lstStyle/>
          <a:p>
            <a:pPr algn="just"/>
            <a:r>
              <a:rPr lang="en-US" sz="1500" dirty="0">
                <a:latin typeface="Arial" panose="020B0604020202020204" pitchFamily="34" charset="0"/>
                <a:cs typeface="Arial" panose="020B0604020202020204" pitchFamily="34" charset="0"/>
              </a:rPr>
              <a:t>Figure </a:t>
            </a:r>
            <a:r>
              <a:rPr lang="en-US" sz="1500" dirty="0" smtClean="0">
                <a:latin typeface="Arial" panose="020B0604020202020204" pitchFamily="34" charset="0"/>
                <a:cs typeface="Arial" panose="020B0604020202020204" pitchFamily="34" charset="0"/>
              </a:rPr>
              <a:t>5. </a:t>
            </a:r>
            <a:r>
              <a:rPr lang="en-US" sz="1500" dirty="0">
                <a:latin typeface="Arial" panose="020B0604020202020204" pitchFamily="34" charset="0"/>
                <a:cs typeface="Arial" panose="020B0604020202020204" pitchFamily="34" charset="0"/>
              </a:rPr>
              <a:t>Map of the location of nuclear test sites, as well as peaceful nuclear explosions carried out on the territory of former USSR, the records of which were scanned</a:t>
            </a:r>
            <a:r>
              <a:rPr lang="en-US" sz="1500" dirty="0" smtClean="0">
                <a:latin typeface="Arial" panose="020B0604020202020204" pitchFamily="34" charset="0"/>
                <a:cs typeface="Arial" panose="020B0604020202020204" pitchFamily="34" charset="0"/>
              </a:rPr>
              <a:t>.</a:t>
            </a:r>
            <a:endParaRPr lang="ru-RU" sz="1500" dirty="0">
              <a:latin typeface="Arial" panose="020B0604020202020204" pitchFamily="34" charset="0"/>
              <a:cs typeface="Arial" panose="020B0604020202020204" pitchFamily="34" charset="0"/>
            </a:endParaRPr>
          </a:p>
        </p:txBody>
      </p:sp>
      <p:pic>
        <p:nvPicPr>
          <p:cNvPr id="11" name="Рисунок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75359" y="2122420"/>
            <a:ext cx="3794158" cy="2425417"/>
          </a:xfrm>
          <a:prstGeom prst="rect">
            <a:avLst/>
          </a:prstGeom>
          <a:noFill/>
        </p:spPr>
      </p:pic>
      <p:sp>
        <p:nvSpPr>
          <p:cNvPr id="12" name="TextBox 11"/>
          <p:cNvSpPr txBox="1"/>
          <p:nvPr/>
        </p:nvSpPr>
        <p:spPr>
          <a:xfrm>
            <a:off x="5737083" y="4571840"/>
            <a:ext cx="4477434" cy="553998"/>
          </a:xfrm>
          <a:prstGeom prst="rect">
            <a:avLst/>
          </a:prstGeom>
          <a:noFill/>
        </p:spPr>
        <p:txBody>
          <a:bodyPr wrap="square" rtlCol="0">
            <a:spAutoFit/>
          </a:bodyPr>
          <a:lstStyle/>
          <a:p>
            <a:pPr algn="just"/>
            <a:r>
              <a:rPr lang="en-US" sz="1500" dirty="0">
                <a:latin typeface="Arial" panose="020B0604020202020204" pitchFamily="34" charset="0"/>
                <a:cs typeface="Arial" panose="020B0604020202020204" pitchFamily="34" charset="0"/>
              </a:rPr>
              <a:t>Figure </a:t>
            </a:r>
            <a:r>
              <a:rPr lang="en-US" sz="1500" dirty="0" smtClean="0">
                <a:latin typeface="Arial" panose="020B0604020202020204" pitchFamily="34" charset="0"/>
                <a:cs typeface="Arial" panose="020B0604020202020204" pitchFamily="34" charset="0"/>
              </a:rPr>
              <a:t>6. </a:t>
            </a:r>
            <a:r>
              <a:rPr lang="en-US" sz="1500" dirty="0">
                <a:latin typeface="Arial" panose="020B0604020202020204" pitchFamily="34" charset="0"/>
                <a:cs typeface="Arial" panose="020B0604020202020204" pitchFamily="34" charset="0"/>
              </a:rPr>
              <a:t>Diagram of scanned seismograms distribution due to the test sites.</a:t>
            </a:r>
            <a:endParaRPr lang="ru-RU" sz="1500" dirty="0">
              <a:latin typeface="Arial" panose="020B0604020202020204" pitchFamily="34" charset="0"/>
              <a:cs typeface="Arial" panose="020B0604020202020204" pitchFamily="34" charset="0"/>
            </a:endParaRPr>
          </a:p>
        </p:txBody>
      </p:sp>
      <p:pic>
        <p:nvPicPr>
          <p:cNvPr id="13" name="Рисунок 12"/>
          <p:cNvPicPr>
            <a:picLocks noChangeAspect="1"/>
          </p:cNvPicPr>
          <p:nvPr/>
        </p:nvPicPr>
        <p:blipFill rotWithShape="1">
          <a:blip r:embed="rId6">
            <a:extLst>
              <a:ext uri="{28A0092B-C50C-407E-A947-70E740481C1C}">
                <a14:useLocalDpi xmlns:a14="http://schemas.microsoft.com/office/drawing/2010/main" val="0"/>
              </a:ext>
            </a:extLst>
          </a:blip>
          <a:srcRect l="3078" t="9443" r="1377" b="9927"/>
          <a:stretch/>
        </p:blipFill>
        <p:spPr bwMode="auto">
          <a:xfrm>
            <a:off x="238585" y="4945734"/>
            <a:ext cx="4045686" cy="1808341"/>
          </a:xfrm>
          <a:prstGeom prst="rect">
            <a:avLst/>
          </a:prstGeom>
          <a:ln>
            <a:noFill/>
          </a:ln>
          <a:extLst>
            <a:ext uri="{53640926-AAD7-44D8-BBD7-CCE9431645EC}">
              <a14:shadowObscured xmlns:a14="http://schemas.microsoft.com/office/drawing/2010/main"/>
            </a:ext>
          </a:extLst>
        </p:spPr>
      </p:pic>
      <p:sp>
        <p:nvSpPr>
          <p:cNvPr id="14" name="TextBox 13"/>
          <p:cNvSpPr txBox="1"/>
          <p:nvPr/>
        </p:nvSpPr>
        <p:spPr>
          <a:xfrm>
            <a:off x="4372304" y="5149840"/>
            <a:ext cx="6174589" cy="1708160"/>
          </a:xfrm>
          <a:prstGeom prst="rect">
            <a:avLst/>
          </a:prstGeom>
          <a:noFill/>
        </p:spPr>
        <p:txBody>
          <a:bodyPr wrap="square" rtlCol="0">
            <a:spAutoFit/>
          </a:bodyPr>
          <a:lstStyle/>
          <a:p>
            <a:pPr algn="just"/>
            <a:r>
              <a:rPr lang="en-US" sz="1500" dirty="0">
                <a:latin typeface="Arial" panose="020B0604020202020204" pitchFamily="34" charset="0"/>
                <a:cs typeface="Arial" panose="020B0604020202020204" pitchFamily="34" charset="0"/>
              </a:rPr>
              <a:t>Figure </a:t>
            </a:r>
            <a:r>
              <a:rPr lang="en-US" sz="1500" dirty="0" smtClean="0">
                <a:latin typeface="Arial" panose="020B0604020202020204" pitchFamily="34" charset="0"/>
                <a:cs typeface="Arial" panose="020B0604020202020204" pitchFamily="34" charset="0"/>
              </a:rPr>
              <a:t>7. </a:t>
            </a:r>
            <a:r>
              <a:rPr lang="en-US" sz="1500" dirty="0">
                <a:latin typeface="Arial" panose="020B0604020202020204" pitchFamily="34" charset="0"/>
                <a:cs typeface="Arial" panose="020B0604020202020204" pitchFamily="34" charset="0"/>
              </a:rPr>
              <a:t>Digitized seismograms of </a:t>
            </a:r>
            <a:r>
              <a:rPr lang="en-US" sz="1500" dirty="0" err="1">
                <a:latin typeface="Arial" panose="020B0604020202020204" pitchFamily="34" charset="0"/>
                <a:cs typeface="Arial" panose="020B0604020202020204" pitchFamily="34" charset="0"/>
              </a:rPr>
              <a:t>Naryn</a:t>
            </a:r>
            <a:r>
              <a:rPr lang="en-US" sz="1500" dirty="0">
                <a:latin typeface="Arial" panose="020B0604020202020204" pitchFamily="34" charset="0"/>
                <a:cs typeface="Arial" panose="020B0604020202020204" pitchFamily="34" charset="0"/>
              </a:rPr>
              <a:t> station. From top to bottom: Semipalatinsk test site (Kazakhstan), 01/30/1967, t0=04-01-57.6, </a:t>
            </a:r>
            <a:r>
              <a:rPr lang="ru-RU" sz="1500" dirty="0">
                <a:latin typeface="Arial" panose="020B0604020202020204" pitchFamily="34" charset="0"/>
                <a:cs typeface="Arial" panose="020B0604020202020204" pitchFamily="34" charset="0"/>
                <a:sym typeface="Symbol" panose="05050102010706020507" pitchFamily="18" charset="2"/>
              </a:rPr>
              <a:t></a:t>
            </a:r>
            <a:r>
              <a:rPr lang="en-US" sz="1500" dirty="0">
                <a:latin typeface="Arial" panose="020B0604020202020204" pitchFamily="34" charset="0"/>
                <a:cs typeface="Arial" panose="020B0604020202020204" pitchFamily="34" charset="0"/>
              </a:rPr>
              <a:t>=49.876</a:t>
            </a:r>
            <a:r>
              <a:rPr lang="ru-RU" sz="1500" dirty="0">
                <a:latin typeface="Arial" panose="020B0604020202020204" pitchFamily="34" charset="0"/>
                <a:cs typeface="Arial" panose="020B0604020202020204" pitchFamily="34" charset="0"/>
                <a:sym typeface="Symbol" panose="05050102010706020507" pitchFamily="18" charset="2"/>
              </a:rPr>
              <a:t></a:t>
            </a:r>
            <a:r>
              <a:rPr lang="en-US" sz="1500" dirty="0">
                <a:latin typeface="Arial" panose="020B0604020202020204" pitchFamily="34" charset="0"/>
                <a:cs typeface="Arial" panose="020B0604020202020204" pitchFamily="34" charset="0"/>
              </a:rPr>
              <a:t>, </a:t>
            </a:r>
            <a:r>
              <a:rPr lang="ru-RU" sz="1500" dirty="0">
                <a:latin typeface="Arial" panose="020B0604020202020204" pitchFamily="34" charset="0"/>
                <a:cs typeface="Arial" panose="020B0604020202020204" pitchFamily="34" charset="0"/>
                <a:sym typeface="Symbol" panose="05050102010706020507" pitchFamily="18" charset="2"/>
              </a:rPr>
              <a:t></a:t>
            </a:r>
            <a:r>
              <a:rPr lang="en-US" sz="1500" dirty="0">
                <a:latin typeface="Arial" panose="020B0604020202020204" pitchFamily="34" charset="0"/>
                <a:cs typeface="Arial" panose="020B0604020202020204" pitchFamily="34" charset="0"/>
              </a:rPr>
              <a:t>=78.029</a:t>
            </a:r>
            <a:r>
              <a:rPr lang="ru-RU" sz="1500" dirty="0">
                <a:latin typeface="Arial" panose="020B0604020202020204" pitchFamily="34" charset="0"/>
                <a:cs typeface="Arial" panose="020B0604020202020204" pitchFamily="34" charset="0"/>
                <a:sym typeface="Symbol" panose="05050102010706020507" pitchFamily="18" charset="2"/>
              </a:rPr>
              <a:t></a:t>
            </a:r>
            <a:r>
              <a:rPr lang="en-US" sz="1500" dirty="0">
                <a:latin typeface="Arial" panose="020B0604020202020204" pitchFamily="34" charset="0"/>
                <a:cs typeface="Arial" panose="020B0604020202020204" pitchFamily="34" charset="0"/>
              </a:rPr>
              <a:t>; Lop Nor (China), 10/05/1993, t0=01-59-56.6, </a:t>
            </a:r>
            <a:r>
              <a:rPr lang="ru-RU" sz="1500" dirty="0">
                <a:latin typeface="Arial" panose="020B0604020202020204" pitchFamily="34" charset="0"/>
                <a:cs typeface="Arial" panose="020B0604020202020204" pitchFamily="34" charset="0"/>
                <a:sym typeface="Symbol" panose="05050102010706020507" pitchFamily="18" charset="2"/>
              </a:rPr>
              <a:t></a:t>
            </a:r>
            <a:r>
              <a:rPr lang="en-US" sz="1500" dirty="0">
                <a:latin typeface="Arial" panose="020B0604020202020204" pitchFamily="34" charset="0"/>
                <a:cs typeface="Arial" panose="020B0604020202020204" pitchFamily="34" charset="0"/>
              </a:rPr>
              <a:t>=41.667</a:t>
            </a:r>
            <a:r>
              <a:rPr lang="ru-RU" sz="1500" dirty="0">
                <a:latin typeface="Arial" panose="020B0604020202020204" pitchFamily="34" charset="0"/>
                <a:cs typeface="Arial" panose="020B0604020202020204" pitchFamily="34" charset="0"/>
                <a:sym typeface="Symbol" panose="05050102010706020507" pitchFamily="18" charset="2"/>
              </a:rPr>
              <a:t></a:t>
            </a:r>
            <a:r>
              <a:rPr lang="en-US" sz="1500" dirty="0">
                <a:latin typeface="Arial" panose="020B0604020202020204" pitchFamily="34" charset="0"/>
                <a:cs typeface="Arial" panose="020B0604020202020204" pitchFamily="34" charset="0"/>
              </a:rPr>
              <a:t>, </a:t>
            </a:r>
            <a:r>
              <a:rPr lang="ru-RU" sz="1500" dirty="0">
                <a:latin typeface="Arial" panose="020B0604020202020204" pitchFamily="34" charset="0"/>
                <a:cs typeface="Arial" panose="020B0604020202020204" pitchFamily="34" charset="0"/>
                <a:sym typeface="Symbol" panose="05050102010706020507" pitchFamily="18" charset="2"/>
              </a:rPr>
              <a:t></a:t>
            </a:r>
            <a:r>
              <a:rPr lang="en-US" sz="1500" dirty="0">
                <a:latin typeface="Arial" panose="020B0604020202020204" pitchFamily="34" charset="0"/>
                <a:cs typeface="Arial" panose="020B0604020202020204" pitchFamily="34" charset="0"/>
              </a:rPr>
              <a:t>=88.695</a:t>
            </a:r>
            <a:r>
              <a:rPr lang="ru-RU" sz="1500" dirty="0">
                <a:latin typeface="Arial" panose="020B0604020202020204" pitchFamily="34" charset="0"/>
                <a:cs typeface="Arial" panose="020B0604020202020204" pitchFamily="34" charset="0"/>
                <a:sym typeface="Symbol" panose="05050102010706020507" pitchFamily="18" charset="2"/>
              </a:rPr>
              <a:t></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Pokharan</a:t>
            </a:r>
            <a:r>
              <a:rPr lang="en-US" sz="1500" dirty="0">
                <a:latin typeface="Arial" panose="020B0604020202020204" pitchFamily="34" charset="0"/>
                <a:cs typeface="Arial" panose="020B0604020202020204" pitchFamily="34" charset="0"/>
              </a:rPr>
              <a:t> (India), 5/11/1998, t0=10-13-41.7, </a:t>
            </a:r>
            <a:r>
              <a:rPr lang="ru-RU" sz="1500" dirty="0">
                <a:latin typeface="Arial" panose="020B0604020202020204" pitchFamily="34" charset="0"/>
                <a:cs typeface="Arial" panose="020B0604020202020204" pitchFamily="34" charset="0"/>
                <a:sym typeface="Symbol" panose="05050102010706020507" pitchFamily="18" charset="2"/>
              </a:rPr>
              <a:t></a:t>
            </a:r>
            <a:r>
              <a:rPr lang="en-US" sz="1500" dirty="0">
                <a:latin typeface="Arial" panose="020B0604020202020204" pitchFamily="34" charset="0"/>
                <a:cs typeface="Arial" panose="020B0604020202020204" pitchFamily="34" charset="0"/>
              </a:rPr>
              <a:t>=27.105</a:t>
            </a:r>
            <a:r>
              <a:rPr lang="ru-RU" sz="1500" dirty="0">
                <a:latin typeface="Arial" panose="020B0604020202020204" pitchFamily="34" charset="0"/>
                <a:cs typeface="Arial" panose="020B0604020202020204" pitchFamily="34" charset="0"/>
                <a:sym typeface="Symbol" panose="05050102010706020507" pitchFamily="18" charset="2"/>
              </a:rPr>
              <a:t></a:t>
            </a:r>
            <a:r>
              <a:rPr lang="en-US" sz="1500" dirty="0">
                <a:latin typeface="Arial" panose="020B0604020202020204" pitchFamily="34" charset="0"/>
                <a:cs typeface="Arial" panose="020B0604020202020204" pitchFamily="34" charset="0"/>
              </a:rPr>
              <a:t>, </a:t>
            </a:r>
            <a:r>
              <a:rPr lang="ru-RU" sz="1500" dirty="0">
                <a:latin typeface="Arial" panose="020B0604020202020204" pitchFamily="34" charset="0"/>
                <a:cs typeface="Arial" panose="020B0604020202020204" pitchFamily="34" charset="0"/>
                <a:sym typeface="Symbol" panose="05050102010706020507" pitchFamily="18" charset="2"/>
              </a:rPr>
              <a:t></a:t>
            </a:r>
            <a:r>
              <a:rPr lang="en-US" sz="1500" dirty="0">
                <a:latin typeface="Arial" panose="020B0604020202020204" pitchFamily="34" charset="0"/>
                <a:cs typeface="Arial" panose="020B0604020202020204" pitchFamily="34" charset="0"/>
              </a:rPr>
              <a:t>=71.802</a:t>
            </a:r>
            <a:r>
              <a:rPr lang="ru-RU" sz="1500" dirty="0">
                <a:latin typeface="Arial" panose="020B0604020202020204" pitchFamily="34" charset="0"/>
                <a:cs typeface="Arial" panose="020B0604020202020204" pitchFamily="34" charset="0"/>
                <a:sym typeface="Symbol" panose="05050102010706020507" pitchFamily="18" charset="2"/>
              </a:rPr>
              <a:t></a:t>
            </a:r>
            <a:r>
              <a:rPr lang="en-US" sz="1500" dirty="0">
                <a:latin typeface="Arial" panose="020B0604020202020204" pitchFamily="34" charset="0"/>
                <a:cs typeface="Arial" panose="020B0604020202020204" pitchFamily="34" charset="0"/>
              </a:rPr>
              <a:t>; Peaceful nuclear explosion (USSR), 5/21/1968, t0=03:59:56.6, </a:t>
            </a:r>
            <a:r>
              <a:rPr lang="ru-RU" sz="1500" dirty="0">
                <a:latin typeface="Arial" panose="020B0604020202020204" pitchFamily="34" charset="0"/>
                <a:cs typeface="Arial" panose="020B0604020202020204" pitchFamily="34" charset="0"/>
                <a:sym typeface="Symbol" panose="05050102010706020507" pitchFamily="18" charset="2"/>
              </a:rPr>
              <a:t></a:t>
            </a:r>
            <a:r>
              <a:rPr lang="en-US" sz="1500" dirty="0">
                <a:latin typeface="Arial" panose="020B0604020202020204" pitchFamily="34" charset="0"/>
                <a:cs typeface="Arial" panose="020B0604020202020204" pitchFamily="34" charset="0"/>
              </a:rPr>
              <a:t>=38.918</a:t>
            </a:r>
            <a:r>
              <a:rPr lang="ru-RU" sz="1500" dirty="0">
                <a:latin typeface="Arial" panose="020B0604020202020204" pitchFamily="34" charset="0"/>
                <a:cs typeface="Arial" panose="020B0604020202020204" pitchFamily="34" charset="0"/>
                <a:sym typeface="Symbol" panose="05050102010706020507" pitchFamily="18" charset="2"/>
              </a:rPr>
              <a:t></a:t>
            </a:r>
            <a:r>
              <a:rPr lang="en-US" sz="1500" dirty="0">
                <a:latin typeface="Arial" panose="020B0604020202020204" pitchFamily="34" charset="0"/>
                <a:cs typeface="Arial" panose="020B0604020202020204" pitchFamily="34" charset="0"/>
              </a:rPr>
              <a:t>, </a:t>
            </a:r>
            <a:r>
              <a:rPr lang="ru-RU" sz="1500" dirty="0">
                <a:latin typeface="Arial" panose="020B0604020202020204" pitchFamily="34" charset="0"/>
                <a:cs typeface="Arial" panose="020B0604020202020204" pitchFamily="34" charset="0"/>
                <a:sym typeface="Symbol" panose="05050102010706020507" pitchFamily="18" charset="2"/>
              </a:rPr>
              <a:t></a:t>
            </a:r>
            <a:r>
              <a:rPr lang="en-US" sz="1500" dirty="0">
                <a:latin typeface="Arial" panose="020B0604020202020204" pitchFamily="34" charset="0"/>
                <a:cs typeface="Arial" panose="020B0604020202020204" pitchFamily="34" charset="0"/>
              </a:rPr>
              <a:t>=65.032</a:t>
            </a:r>
            <a:r>
              <a:rPr lang="ru-RU" sz="1500" dirty="0">
                <a:latin typeface="Arial" panose="020B0604020202020204" pitchFamily="34" charset="0"/>
                <a:cs typeface="Arial" panose="020B0604020202020204" pitchFamily="34" charset="0"/>
                <a:sym typeface="Symbol" panose="05050102010706020507" pitchFamily="18" charset="2"/>
              </a:rPr>
              <a:t></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Chagay</a:t>
            </a:r>
            <a:r>
              <a:rPr lang="en-US" sz="1500" dirty="0">
                <a:latin typeface="Arial" panose="020B0604020202020204" pitchFamily="34" charset="0"/>
                <a:cs typeface="Arial" panose="020B0604020202020204" pitchFamily="34" charset="0"/>
              </a:rPr>
              <a:t> (Pakistan), 5/28/1998 t0=10-16-15.2, </a:t>
            </a:r>
            <a:r>
              <a:rPr lang="ru-RU" sz="1500" dirty="0">
                <a:latin typeface="Arial" panose="020B0604020202020204" pitchFamily="34" charset="0"/>
                <a:cs typeface="Arial" panose="020B0604020202020204" pitchFamily="34" charset="0"/>
                <a:sym typeface="Symbol" panose="05050102010706020507" pitchFamily="18" charset="2"/>
              </a:rPr>
              <a:t></a:t>
            </a:r>
            <a:r>
              <a:rPr lang="en-US" sz="1500" dirty="0">
                <a:latin typeface="Arial" panose="020B0604020202020204" pitchFamily="34" charset="0"/>
                <a:cs typeface="Arial" panose="020B0604020202020204" pitchFamily="34" charset="0"/>
              </a:rPr>
              <a:t>=28.902</a:t>
            </a:r>
            <a:r>
              <a:rPr lang="ru-RU" sz="1500" dirty="0">
                <a:latin typeface="Arial" panose="020B0604020202020204" pitchFamily="34" charset="0"/>
                <a:cs typeface="Arial" panose="020B0604020202020204" pitchFamily="34" charset="0"/>
                <a:sym typeface="Symbol" panose="05050102010706020507" pitchFamily="18" charset="2"/>
              </a:rPr>
              <a:t></a:t>
            </a:r>
            <a:r>
              <a:rPr lang="en-US" sz="1500" dirty="0">
                <a:latin typeface="Arial" panose="020B0604020202020204" pitchFamily="34" charset="0"/>
                <a:cs typeface="Arial" panose="020B0604020202020204" pitchFamily="34" charset="0"/>
              </a:rPr>
              <a:t>, </a:t>
            </a:r>
            <a:r>
              <a:rPr lang="ru-RU" sz="1500" dirty="0">
                <a:latin typeface="Arial" panose="020B0604020202020204" pitchFamily="34" charset="0"/>
                <a:cs typeface="Arial" panose="020B0604020202020204" pitchFamily="34" charset="0"/>
                <a:sym typeface="Symbol" panose="05050102010706020507" pitchFamily="18" charset="2"/>
              </a:rPr>
              <a:t></a:t>
            </a:r>
            <a:r>
              <a:rPr lang="en-US" sz="1500" dirty="0">
                <a:latin typeface="Arial" panose="020B0604020202020204" pitchFamily="34" charset="0"/>
                <a:cs typeface="Arial" panose="020B0604020202020204" pitchFamily="34" charset="0"/>
              </a:rPr>
              <a:t>=64.789</a:t>
            </a:r>
            <a:r>
              <a:rPr lang="ru-RU" sz="1500" dirty="0">
                <a:latin typeface="Arial" panose="020B0604020202020204" pitchFamily="34" charset="0"/>
                <a:cs typeface="Arial" panose="020B0604020202020204" pitchFamily="34" charset="0"/>
                <a:sym typeface="Symbol" panose="05050102010706020507" pitchFamily="18" charset="2"/>
              </a:rPr>
              <a:t></a:t>
            </a:r>
            <a:r>
              <a:rPr lang="en-US" sz="1500" dirty="0">
                <a:latin typeface="Arial" panose="020B0604020202020204" pitchFamily="34" charset="0"/>
                <a:cs typeface="Arial" panose="020B0604020202020204" pitchFamily="34" charset="0"/>
              </a:rPr>
              <a:t>.</a:t>
            </a:r>
            <a:endParaRPr lang="ru-RU" sz="1500" dirty="0">
              <a:latin typeface="Arial" panose="020B0604020202020204" pitchFamily="34" charset="0"/>
              <a:cs typeface="Arial" panose="020B0604020202020204" pitchFamily="34" charset="0"/>
            </a:endParaRPr>
          </a:p>
        </p:txBody>
      </p:sp>
      <p:sp>
        <p:nvSpPr>
          <p:cNvPr id="15" name="TextBox 14"/>
          <p:cNvSpPr txBox="1"/>
          <p:nvPr/>
        </p:nvSpPr>
        <p:spPr>
          <a:xfrm>
            <a:off x="0" y="1060299"/>
            <a:ext cx="10546893" cy="1246495"/>
          </a:xfrm>
          <a:prstGeom prst="rect">
            <a:avLst/>
          </a:prstGeom>
          <a:noFill/>
        </p:spPr>
        <p:txBody>
          <a:bodyPr wrap="square" rtlCol="0">
            <a:spAutoFit/>
          </a:bodyPr>
          <a:lstStyle/>
          <a:p>
            <a:pPr algn="just"/>
            <a:r>
              <a:rPr lang="en-US" sz="1500" dirty="0">
                <a:latin typeface="Arial" panose="020B0604020202020204" pitchFamily="34" charset="0"/>
                <a:cs typeface="Arial" panose="020B0604020202020204" pitchFamily="34" charset="0"/>
              </a:rPr>
              <a:t>Figure </a:t>
            </a:r>
            <a:r>
              <a:rPr lang="en-US" sz="1500" dirty="0" smtClean="0">
                <a:latin typeface="Arial" panose="020B0604020202020204" pitchFamily="34" charset="0"/>
                <a:cs typeface="Arial" panose="020B0604020202020204" pitchFamily="34" charset="0"/>
              </a:rPr>
              <a:t>5 </a:t>
            </a:r>
            <a:r>
              <a:rPr lang="en-US" sz="1500" dirty="0">
                <a:latin typeface="Arial" panose="020B0604020202020204" pitchFamily="34" charset="0"/>
                <a:cs typeface="Arial" panose="020B0604020202020204" pitchFamily="34" charset="0"/>
              </a:rPr>
              <a:t>shows a map of the location of nuclear test sites, as well as peaceful nuclear explosions carried out on the territory of the former USSR, the records of which were scanned during the </a:t>
            </a:r>
            <a:r>
              <a:rPr lang="en-US" sz="1500" dirty="0" smtClean="0">
                <a:latin typeface="Arial" panose="020B0604020202020204" pitchFamily="34" charset="0"/>
                <a:cs typeface="Arial" panose="020B0604020202020204" pitchFamily="34" charset="0"/>
              </a:rPr>
              <a:t>work. In </a:t>
            </a:r>
            <a:r>
              <a:rPr lang="en-US" sz="1500" dirty="0">
                <a:latin typeface="Arial" panose="020B0604020202020204" pitchFamily="34" charset="0"/>
                <a:cs typeface="Arial" panose="020B0604020202020204" pitchFamily="34" charset="0"/>
              </a:rPr>
              <a:t>total </a:t>
            </a:r>
            <a:r>
              <a:rPr lang="en-US" sz="1500" dirty="0" smtClean="0">
                <a:latin typeface="Arial" panose="020B0604020202020204" pitchFamily="34" charset="0"/>
                <a:cs typeface="Arial" panose="020B0604020202020204" pitchFamily="34" charset="0"/>
              </a:rPr>
              <a:t>26397 </a:t>
            </a:r>
            <a:r>
              <a:rPr lang="en-US" sz="1500" dirty="0">
                <a:latin typeface="Arial" panose="020B0604020202020204" pitchFamily="34" charset="0"/>
                <a:cs typeface="Arial" panose="020B0604020202020204" pitchFamily="34" charset="0"/>
              </a:rPr>
              <a:t>seismograms for the period of 1962-2009 were scanned. Figure </a:t>
            </a:r>
            <a:r>
              <a:rPr lang="en-US" sz="1500" dirty="0" smtClean="0">
                <a:latin typeface="Arial" panose="020B0604020202020204" pitchFamily="34" charset="0"/>
                <a:cs typeface="Arial" panose="020B0604020202020204" pitchFamily="34" charset="0"/>
              </a:rPr>
              <a:t>6 </a:t>
            </a:r>
            <a:r>
              <a:rPr lang="en-US" sz="1500" dirty="0">
                <a:latin typeface="Arial" panose="020B0604020202020204" pitchFamily="34" charset="0"/>
                <a:cs typeface="Arial" panose="020B0604020202020204" pitchFamily="34" charset="0"/>
              </a:rPr>
              <a:t>shows a diagram of scanned seismograms due to test sites and type of explosion, and Figure </a:t>
            </a:r>
            <a:r>
              <a:rPr lang="en-US" sz="1500" dirty="0" smtClean="0">
                <a:latin typeface="Arial" panose="020B0604020202020204" pitchFamily="34" charset="0"/>
                <a:cs typeface="Arial" panose="020B0604020202020204" pitchFamily="34" charset="0"/>
              </a:rPr>
              <a:t>7 </a:t>
            </a:r>
            <a:r>
              <a:rPr lang="en-US" sz="1500" dirty="0">
                <a:latin typeface="Arial" panose="020B0604020202020204" pitchFamily="34" charset="0"/>
                <a:cs typeface="Arial" panose="020B0604020202020204" pitchFamily="34" charset="0"/>
              </a:rPr>
              <a:t>shows the seismograms of UNEs from different test sites of Asia, recorded by the </a:t>
            </a:r>
            <a:r>
              <a:rPr lang="en-US" sz="1500" dirty="0" err="1">
                <a:latin typeface="Arial" panose="020B0604020202020204" pitchFamily="34" charset="0"/>
                <a:cs typeface="Arial" panose="020B0604020202020204" pitchFamily="34" charset="0"/>
              </a:rPr>
              <a:t>Naryn</a:t>
            </a:r>
            <a:r>
              <a:rPr lang="en-US" sz="1500" dirty="0">
                <a:latin typeface="Arial" panose="020B0604020202020204" pitchFamily="34" charset="0"/>
                <a:cs typeface="Arial" panose="020B0604020202020204" pitchFamily="34" charset="0"/>
              </a:rPr>
              <a:t> seismic station</a:t>
            </a:r>
            <a:r>
              <a:rPr lang="en-US" sz="1500" dirty="0" smtClean="0">
                <a:latin typeface="Arial" panose="020B0604020202020204" pitchFamily="34" charset="0"/>
                <a:cs typeface="Arial" panose="020B0604020202020204" pitchFamily="34" charset="0"/>
              </a:rPr>
              <a:t>.</a:t>
            </a:r>
            <a:endParaRPr lang="ru-RU"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4214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ctr"/>
            <a:r>
              <a:rPr lang="en-US" sz="2000" dirty="0">
                <a:solidFill>
                  <a:schemeClr val="bg1"/>
                </a:solidFill>
                <a:latin typeface="Arial" panose="020B0604020202020204" pitchFamily="34" charset="0"/>
                <a:cs typeface="Arial" panose="020B0604020202020204" pitchFamily="34" charset="0"/>
              </a:rPr>
              <a:t>RESULTS OF PROCESSING. COMBINED TRAVEL</a:t>
            </a:r>
            <a:r>
              <a:rPr lang="ru-RU" sz="2000" dirty="0">
                <a:solidFill>
                  <a:schemeClr val="bg1"/>
                </a:solidFill>
                <a:latin typeface="Arial" panose="020B0604020202020204" pitchFamily="34" charset="0"/>
                <a:cs typeface="Arial" panose="020B0604020202020204" pitchFamily="34" charset="0"/>
              </a:rPr>
              <a:t>-</a:t>
            </a:r>
            <a:r>
              <a:rPr lang="en-US" sz="2000" dirty="0">
                <a:solidFill>
                  <a:schemeClr val="bg1"/>
                </a:solidFill>
                <a:latin typeface="Arial" panose="020B0604020202020204" pitchFamily="34" charset="0"/>
                <a:cs typeface="Arial" panose="020B0604020202020204" pitchFamily="34" charset="0"/>
              </a:rPr>
              <a:t>TIME PLOT</a:t>
            </a:r>
            <a:endParaRPr lang="ru-RU"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P2.5-329</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1216" y="236812"/>
            <a:ext cx="597599" cy="588811"/>
          </a:xfrm>
          <a:prstGeom prst="rect">
            <a:avLst/>
          </a:prstGeom>
        </p:spPr>
      </p:pic>
      <p:pic>
        <p:nvPicPr>
          <p:cNvPr id="8" name="Picture 6"/>
          <p:cNvPicPr>
            <a:picLocks noChangeAspect="1"/>
          </p:cNvPicPr>
          <p:nvPr/>
        </p:nvPicPr>
        <p:blipFill>
          <a:blip r:embed="rId3"/>
          <a:stretch>
            <a:fillRect/>
          </a:stretch>
        </p:blipFill>
        <p:spPr>
          <a:xfrm>
            <a:off x="11125514" y="266330"/>
            <a:ext cx="868915" cy="552447"/>
          </a:xfrm>
          <a:prstGeom prst="rect">
            <a:avLst/>
          </a:prstGeom>
        </p:spPr>
      </p:pic>
      <p:sp>
        <p:nvSpPr>
          <p:cNvPr id="10" name="TextBox 9"/>
          <p:cNvSpPr txBox="1"/>
          <p:nvPr/>
        </p:nvSpPr>
        <p:spPr>
          <a:xfrm>
            <a:off x="242648" y="1156691"/>
            <a:ext cx="10427367" cy="4016484"/>
          </a:xfrm>
          <a:prstGeom prst="rect">
            <a:avLst/>
          </a:prstGeom>
          <a:noFill/>
        </p:spPr>
        <p:txBody>
          <a:bodyPr wrap="square" rtlCol="0">
            <a:spAutoFit/>
          </a:bodyPr>
          <a:lstStyle/>
          <a:p>
            <a:pPr algn="just"/>
            <a:r>
              <a:rPr lang="en-US" sz="1500" dirty="0" smtClean="0">
                <a:latin typeface="Arial" panose="020B0604020202020204" pitchFamily="34" charset="0"/>
                <a:cs typeface="Arial" panose="020B0604020202020204" pitchFamily="34" charset="0"/>
              </a:rPr>
              <a:t>For </a:t>
            </a:r>
            <a:r>
              <a:rPr lang="en-US" sz="1500" dirty="0">
                <a:latin typeface="Arial" panose="020B0604020202020204" pitchFamily="34" charset="0"/>
                <a:cs typeface="Arial" panose="020B0604020202020204" pitchFamily="34" charset="0"/>
              </a:rPr>
              <a:t>the compilation of seismic bulletin of the main seismic phases, 428 seismograms of 30 explosions from the area of the Lop Nor test site were used for 1966-1996. </a:t>
            </a:r>
            <a:r>
              <a:rPr lang="en-US" sz="1500" dirty="0" smtClean="0">
                <a:latin typeface="Arial" panose="020B0604020202020204" pitchFamily="34" charset="0"/>
                <a:cs typeface="Arial" panose="020B0604020202020204" pitchFamily="34" charset="0"/>
              </a:rPr>
              <a:t>In </a:t>
            </a:r>
            <a:r>
              <a:rPr lang="en-US" sz="1500" dirty="0">
                <a:latin typeface="Arial" panose="020B0604020202020204" pitchFamily="34" charset="0"/>
                <a:cs typeface="Arial" panose="020B0604020202020204" pitchFamily="34" charset="0"/>
              </a:rPr>
              <a:t>total </a:t>
            </a:r>
            <a:r>
              <a:rPr lang="en-US" sz="1500" dirty="0" smtClean="0">
                <a:latin typeface="Arial" panose="020B0604020202020204" pitchFamily="34" charset="0"/>
                <a:cs typeface="Arial" panose="020B0604020202020204" pitchFamily="34" charset="0"/>
              </a:rPr>
              <a:t>1566 </a:t>
            </a:r>
            <a:r>
              <a:rPr lang="en-US" sz="1500" dirty="0">
                <a:latin typeface="Arial" panose="020B0604020202020204" pitchFamily="34" charset="0"/>
                <a:cs typeface="Arial" panose="020B0604020202020204" pitchFamily="34" charset="0"/>
              </a:rPr>
              <a:t>measurements of the main regional phases were made at </a:t>
            </a:r>
            <a:r>
              <a:rPr lang="en-US" sz="1500" dirty="0" err="1">
                <a:latin typeface="Arial" panose="020B0604020202020204" pitchFamily="34" charset="0"/>
                <a:cs typeface="Arial" panose="020B0604020202020204" pitchFamily="34" charset="0"/>
              </a:rPr>
              <a:t>epicentral</a:t>
            </a:r>
            <a:r>
              <a:rPr lang="en-US" sz="1500" dirty="0">
                <a:latin typeface="Arial" panose="020B0604020202020204" pitchFamily="34" charset="0"/>
                <a:cs typeface="Arial" panose="020B0604020202020204" pitchFamily="34" charset="0"/>
              </a:rPr>
              <a:t> distances of 755-1554 km (Figure </a:t>
            </a:r>
            <a:r>
              <a:rPr lang="en-US" sz="1500" dirty="0" smtClean="0">
                <a:latin typeface="Arial" panose="020B0604020202020204" pitchFamily="34" charset="0"/>
                <a:cs typeface="Arial" panose="020B0604020202020204" pitchFamily="34" charset="0"/>
              </a:rPr>
              <a:t>8).</a:t>
            </a:r>
            <a:endParaRPr lang="ru-RU" sz="1500" dirty="0">
              <a:latin typeface="Arial" panose="020B0604020202020204" pitchFamily="34" charset="0"/>
              <a:cs typeface="Arial" panose="020B0604020202020204" pitchFamily="34" charset="0"/>
            </a:endParaRPr>
          </a:p>
          <a:p>
            <a:pPr algn="just"/>
            <a:r>
              <a:rPr lang="en-US" sz="1500" dirty="0">
                <a:latin typeface="Arial" panose="020B0604020202020204" pitchFamily="34" charset="0"/>
                <a:cs typeface="Arial" panose="020B0604020202020204" pitchFamily="34" charset="0"/>
              </a:rPr>
              <a:t> </a:t>
            </a:r>
            <a:endParaRPr lang="ru-RU" sz="1500" dirty="0">
              <a:latin typeface="Arial" panose="020B0604020202020204" pitchFamily="34" charset="0"/>
              <a:cs typeface="Arial" panose="020B0604020202020204" pitchFamily="34" charset="0"/>
            </a:endParaRPr>
          </a:p>
          <a:p>
            <a:pPr algn="just"/>
            <a:r>
              <a:rPr lang="en-US" sz="1500" dirty="0">
                <a:latin typeface="Arial" panose="020B0604020202020204" pitchFamily="34" charset="0"/>
                <a:cs typeface="Arial" panose="020B0604020202020204" pitchFamily="34" charset="0"/>
              </a:rPr>
              <a:t>For routine processing in the Kyrgyz NDC, the IASPEI9 travel time </a:t>
            </a:r>
            <a:r>
              <a:rPr lang="en-US" sz="1500" dirty="0" smtClean="0">
                <a:latin typeface="Arial" panose="020B0604020202020204" pitchFamily="34" charset="0"/>
                <a:cs typeface="Arial" panose="020B0604020202020204" pitchFamily="34" charset="0"/>
              </a:rPr>
              <a:t>plot </a:t>
            </a:r>
            <a:r>
              <a:rPr lang="en-US" sz="1500" dirty="0">
                <a:latin typeface="Arial" panose="020B0604020202020204" pitchFamily="34" charset="0"/>
                <a:cs typeface="Arial" panose="020B0604020202020204" pitchFamily="34" charset="0"/>
              </a:rPr>
              <a:t>is currently used. For processing of events, occurred in the territory of Kyrgyzstan, the Kyrgyz travel time plot (</a:t>
            </a:r>
            <a:r>
              <a:rPr lang="en-US" sz="1500" dirty="0" err="1">
                <a:latin typeface="Arial" panose="020B0604020202020204" pitchFamily="34" charset="0"/>
                <a:cs typeface="Arial" panose="020B0604020202020204" pitchFamily="34" charset="0"/>
              </a:rPr>
              <a:t>Sabitova</a:t>
            </a:r>
            <a:r>
              <a:rPr lang="en-US" sz="1500" dirty="0">
                <a:latin typeface="Arial" panose="020B0604020202020204" pitchFamily="34" charset="0"/>
                <a:cs typeface="Arial" panose="020B0604020202020204" pitchFamily="34" charset="0"/>
              </a:rPr>
              <a:t> T.) is used. From the seismic bulletin, compiled according to historical data from the archive of the IS NAS KR, measurements of the arrival times of the main regional phases for underground nuclear explosions, the parameters of which are well known, were selected. The travel time plots of all major regional waves were created using linear regression data analysis and computed in such a way as to achieve the best approximation of the estimated straight line to the observed values, i.e. obtaining the minimum root-mean-square deviation of the travel times from the averaging line of the travel time plot. Figure </a:t>
            </a:r>
            <a:r>
              <a:rPr lang="en-US" sz="1500" dirty="0" smtClean="0">
                <a:latin typeface="Arial" panose="020B0604020202020204" pitchFamily="34" charset="0"/>
                <a:cs typeface="Arial" panose="020B0604020202020204" pitchFamily="34" charset="0"/>
              </a:rPr>
              <a:t>9 </a:t>
            </a:r>
            <a:r>
              <a:rPr lang="en-US" sz="1500" dirty="0">
                <a:latin typeface="Arial" panose="020B0604020202020204" pitchFamily="34" charset="0"/>
                <a:cs typeface="Arial" panose="020B0604020202020204" pitchFamily="34" charset="0"/>
              </a:rPr>
              <a:t>shows the travel time plots of the major waves according to the data of nuclear explosions conducted on the territory of the Lop Nor test site. The travel times of the main regional seismic phases, depending on the </a:t>
            </a:r>
            <a:r>
              <a:rPr lang="en-US" sz="1500" dirty="0" err="1">
                <a:latin typeface="Arial" panose="020B0604020202020204" pitchFamily="34" charset="0"/>
                <a:cs typeface="Arial" panose="020B0604020202020204" pitchFamily="34" charset="0"/>
              </a:rPr>
              <a:t>epicentral</a:t>
            </a:r>
            <a:r>
              <a:rPr lang="en-US" sz="1500" dirty="0">
                <a:latin typeface="Arial" panose="020B0604020202020204" pitchFamily="34" charset="0"/>
                <a:cs typeface="Arial" panose="020B0604020202020204" pitchFamily="34" charset="0"/>
              </a:rPr>
              <a:t> distance, can be represented by the following equations given in Table </a:t>
            </a:r>
            <a:r>
              <a:rPr lang="en-US" sz="1500" dirty="0" smtClean="0">
                <a:latin typeface="Arial" panose="020B0604020202020204" pitchFamily="34" charset="0"/>
                <a:cs typeface="Arial" panose="020B0604020202020204" pitchFamily="34" charset="0"/>
              </a:rPr>
              <a:t>1.</a:t>
            </a:r>
          </a:p>
          <a:p>
            <a:pPr algn="just"/>
            <a:endParaRPr lang="en-US" sz="1500" dirty="0">
              <a:latin typeface="Arial" panose="020B0604020202020204" pitchFamily="34" charset="0"/>
              <a:cs typeface="Arial" panose="020B0604020202020204" pitchFamily="34" charset="0"/>
            </a:endParaRPr>
          </a:p>
          <a:p>
            <a:pPr algn="just"/>
            <a:r>
              <a:rPr lang="en-US" sz="1500" dirty="0">
                <a:latin typeface="Arial" panose="020B0604020202020204" pitchFamily="34" charset="0"/>
                <a:cs typeface="Arial" panose="020B0604020202020204" pitchFamily="34" charset="0"/>
              </a:rPr>
              <a:t>Table </a:t>
            </a:r>
            <a:r>
              <a:rPr lang="en-US" sz="1500" dirty="0" smtClean="0">
                <a:latin typeface="Arial" panose="020B0604020202020204" pitchFamily="34" charset="0"/>
                <a:cs typeface="Arial" panose="020B0604020202020204" pitchFamily="34" charset="0"/>
              </a:rPr>
              <a:t>1. </a:t>
            </a:r>
            <a:r>
              <a:rPr lang="en-US" sz="1500" dirty="0">
                <a:latin typeface="Arial" panose="020B0604020202020204" pitchFamily="34" charset="0"/>
                <a:cs typeface="Arial" panose="020B0604020202020204" pitchFamily="34" charset="0"/>
              </a:rPr>
              <a:t>Travel time equations for the main phases of seismic waves.</a:t>
            </a:r>
            <a:endParaRPr lang="ru-RU" sz="1500" dirty="0">
              <a:latin typeface="Arial" panose="020B0604020202020204" pitchFamily="34" charset="0"/>
              <a:cs typeface="Arial" panose="020B0604020202020204" pitchFamily="34" charset="0"/>
            </a:endParaRPr>
          </a:p>
          <a:p>
            <a:pPr algn="just"/>
            <a:endParaRPr lang="ru-RU" sz="1500" dirty="0">
              <a:latin typeface="Arial" panose="020B0604020202020204" pitchFamily="34" charset="0"/>
              <a:cs typeface="Arial" panose="020B0604020202020204" pitchFamily="34" charset="0"/>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1544914391"/>
              </p:ext>
            </p:extLst>
          </p:nvPr>
        </p:nvGraphicFramePr>
        <p:xfrm>
          <a:off x="2193009" y="5076984"/>
          <a:ext cx="5715108" cy="1542445"/>
        </p:xfrm>
        <a:graphic>
          <a:graphicData uri="http://schemas.openxmlformats.org/drawingml/2006/table">
            <a:tbl>
              <a:tblPr firstRow="1" firstCol="1" bandRow="1">
                <a:tableStyleId>{5C22544A-7EE6-4342-B048-85BDC9FD1C3A}</a:tableStyleId>
              </a:tblPr>
              <a:tblGrid>
                <a:gridCol w="910473">
                  <a:extLst>
                    <a:ext uri="{9D8B030D-6E8A-4147-A177-3AD203B41FA5}">
                      <a16:colId xmlns:a16="http://schemas.microsoft.com/office/drawing/2014/main" val="1342410638"/>
                    </a:ext>
                  </a:extLst>
                </a:gridCol>
                <a:gridCol w="1617436">
                  <a:extLst>
                    <a:ext uri="{9D8B030D-6E8A-4147-A177-3AD203B41FA5}">
                      <a16:colId xmlns:a16="http://schemas.microsoft.com/office/drawing/2014/main" val="2823608489"/>
                    </a:ext>
                  </a:extLst>
                </a:gridCol>
                <a:gridCol w="2073767">
                  <a:extLst>
                    <a:ext uri="{9D8B030D-6E8A-4147-A177-3AD203B41FA5}">
                      <a16:colId xmlns:a16="http://schemas.microsoft.com/office/drawing/2014/main" val="252750630"/>
                    </a:ext>
                  </a:extLst>
                </a:gridCol>
                <a:gridCol w="1113432">
                  <a:extLst>
                    <a:ext uri="{9D8B030D-6E8A-4147-A177-3AD203B41FA5}">
                      <a16:colId xmlns:a16="http://schemas.microsoft.com/office/drawing/2014/main" val="1261502998"/>
                    </a:ext>
                  </a:extLst>
                </a:gridCol>
              </a:tblGrid>
              <a:tr h="308489">
                <a:tc>
                  <a:txBody>
                    <a:bodyPr/>
                    <a:lstStyle/>
                    <a:p>
                      <a:pPr algn="ctr">
                        <a:lnSpc>
                          <a:spcPct val="140000"/>
                        </a:lnSpc>
                        <a:spcAft>
                          <a:spcPts val="0"/>
                        </a:spcAft>
                      </a:pPr>
                      <a:r>
                        <a:rPr lang="en-US" sz="1500" kern="0" dirty="0">
                          <a:effectLst/>
                          <a:latin typeface="Arial" panose="020B0604020202020204" pitchFamily="34" charset="0"/>
                          <a:cs typeface="Arial" panose="020B0604020202020204" pitchFamily="34" charset="0"/>
                        </a:rPr>
                        <a:t>Phase</a:t>
                      </a:r>
                      <a:endParaRPr lang="ru-RU" sz="15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40000"/>
                        </a:lnSpc>
                        <a:spcAft>
                          <a:spcPts val="0"/>
                        </a:spcAft>
                      </a:pPr>
                      <a:r>
                        <a:rPr lang="en-US" sz="1500" kern="0" dirty="0">
                          <a:effectLst/>
                          <a:latin typeface="Arial" panose="020B0604020202020204" pitchFamily="34" charset="0"/>
                          <a:cs typeface="Arial" panose="020B0604020202020204" pitchFamily="34" charset="0"/>
                        </a:rPr>
                        <a:t>Distance range</a:t>
                      </a:r>
                      <a:endParaRPr lang="ru-RU" sz="15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40000"/>
                        </a:lnSpc>
                        <a:spcAft>
                          <a:spcPts val="0"/>
                        </a:spcAft>
                      </a:pPr>
                      <a:r>
                        <a:rPr lang="en-US" sz="1500" kern="0" dirty="0">
                          <a:effectLst/>
                          <a:latin typeface="Arial" panose="020B0604020202020204" pitchFamily="34" charset="0"/>
                          <a:cs typeface="Arial" panose="020B0604020202020204" pitchFamily="34" charset="0"/>
                        </a:rPr>
                        <a:t>Equation</a:t>
                      </a:r>
                      <a:endParaRPr lang="ru-RU" sz="15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40000"/>
                        </a:lnSpc>
                        <a:spcAft>
                          <a:spcPts val="0"/>
                        </a:spcAft>
                      </a:pPr>
                      <a:r>
                        <a:rPr lang="en-US" sz="1500" kern="0">
                          <a:effectLst/>
                          <a:latin typeface="Arial" panose="020B0604020202020204" pitchFamily="34" charset="0"/>
                          <a:cs typeface="Arial" panose="020B0604020202020204" pitchFamily="34" charset="0"/>
                        </a:rPr>
                        <a:t>Velocity</a:t>
                      </a:r>
                      <a:endParaRPr lang="ru-RU" sz="15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1944205819"/>
                  </a:ext>
                </a:extLst>
              </a:tr>
              <a:tr h="308489">
                <a:tc>
                  <a:txBody>
                    <a:bodyPr/>
                    <a:lstStyle/>
                    <a:p>
                      <a:pPr>
                        <a:lnSpc>
                          <a:spcPct val="140000"/>
                        </a:lnSpc>
                        <a:spcAft>
                          <a:spcPts val="0"/>
                        </a:spcAft>
                      </a:pPr>
                      <a:r>
                        <a:rPr lang="ru-RU" sz="1500" kern="0">
                          <a:effectLst/>
                          <a:latin typeface="Arial" panose="020B0604020202020204" pitchFamily="34" charset="0"/>
                          <a:cs typeface="Arial" panose="020B0604020202020204" pitchFamily="34" charset="0"/>
                        </a:rPr>
                        <a:t>Pn</a:t>
                      </a:r>
                      <a:endParaRPr lang="ru-RU" sz="15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nSpc>
                          <a:spcPct val="140000"/>
                        </a:lnSpc>
                        <a:spcAft>
                          <a:spcPts val="0"/>
                        </a:spcAft>
                      </a:pPr>
                      <a:r>
                        <a:rPr lang="ru-RU" sz="1500" kern="0" dirty="0">
                          <a:effectLst/>
                          <a:latin typeface="Arial" panose="020B0604020202020204" pitchFamily="34" charset="0"/>
                          <a:cs typeface="Arial" panose="020B0604020202020204" pitchFamily="34" charset="0"/>
                        </a:rPr>
                        <a:t>755-1554</a:t>
                      </a:r>
                      <a:endParaRPr lang="ru-RU" sz="15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40000"/>
                        </a:lnSpc>
                        <a:spcAft>
                          <a:spcPts val="0"/>
                        </a:spcAft>
                      </a:pPr>
                      <a:r>
                        <a:rPr lang="ru-RU" sz="1500" kern="0" dirty="0">
                          <a:effectLst/>
                          <a:latin typeface="Arial" panose="020B0604020202020204" pitchFamily="34" charset="0"/>
                          <a:cs typeface="Arial" panose="020B0604020202020204" pitchFamily="34" charset="0"/>
                        </a:rPr>
                        <a:t>10.117+0.121*Δ</a:t>
                      </a:r>
                      <a:endParaRPr lang="ru-RU" sz="15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40000"/>
                        </a:lnSpc>
                        <a:spcAft>
                          <a:spcPts val="0"/>
                        </a:spcAft>
                      </a:pPr>
                      <a:r>
                        <a:rPr lang="ru-RU" sz="1500" kern="0" dirty="0">
                          <a:effectLst/>
                          <a:latin typeface="Arial" panose="020B0604020202020204" pitchFamily="34" charset="0"/>
                          <a:cs typeface="Arial" panose="020B0604020202020204" pitchFamily="34" charset="0"/>
                        </a:rPr>
                        <a:t>8.26</a:t>
                      </a:r>
                      <a:endParaRPr lang="ru-RU" sz="15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692231029"/>
                  </a:ext>
                </a:extLst>
              </a:tr>
              <a:tr h="308489">
                <a:tc>
                  <a:txBody>
                    <a:bodyPr/>
                    <a:lstStyle/>
                    <a:p>
                      <a:pPr>
                        <a:lnSpc>
                          <a:spcPct val="140000"/>
                        </a:lnSpc>
                        <a:spcAft>
                          <a:spcPts val="0"/>
                        </a:spcAft>
                      </a:pPr>
                      <a:r>
                        <a:rPr lang="ru-RU" sz="1500" kern="0">
                          <a:effectLst/>
                          <a:latin typeface="Arial" panose="020B0604020202020204" pitchFamily="34" charset="0"/>
                          <a:cs typeface="Arial" panose="020B0604020202020204" pitchFamily="34" charset="0"/>
                        </a:rPr>
                        <a:t>Pg</a:t>
                      </a:r>
                      <a:endParaRPr lang="ru-RU" sz="15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nSpc>
                          <a:spcPct val="140000"/>
                        </a:lnSpc>
                        <a:spcAft>
                          <a:spcPts val="0"/>
                        </a:spcAft>
                      </a:pPr>
                      <a:r>
                        <a:rPr lang="ru-RU" sz="1500" kern="0" dirty="0">
                          <a:effectLst/>
                          <a:latin typeface="Arial" panose="020B0604020202020204" pitchFamily="34" charset="0"/>
                          <a:cs typeface="Arial" panose="020B0604020202020204" pitchFamily="34" charset="0"/>
                        </a:rPr>
                        <a:t>755-1554</a:t>
                      </a:r>
                      <a:endParaRPr lang="ru-RU" sz="15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40000"/>
                        </a:lnSpc>
                        <a:spcAft>
                          <a:spcPts val="0"/>
                        </a:spcAft>
                      </a:pPr>
                      <a:r>
                        <a:rPr lang="ru-RU" sz="1500" kern="0" dirty="0">
                          <a:effectLst/>
                          <a:latin typeface="Arial" panose="020B0604020202020204" pitchFamily="34" charset="0"/>
                          <a:cs typeface="Arial" panose="020B0604020202020204" pitchFamily="34" charset="0"/>
                        </a:rPr>
                        <a:t>8.170+0.154*Δ</a:t>
                      </a:r>
                      <a:endParaRPr lang="ru-RU" sz="15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40000"/>
                        </a:lnSpc>
                        <a:spcAft>
                          <a:spcPts val="0"/>
                        </a:spcAft>
                      </a:pPr>
                      <a:r>
                        <a:rPr lang="ru-RU" sz="1500" kern="0">
                          <a:effectLst/>
                          <a:latin typeface="Arial" panose="020B0604020202020204" pitchFamily="34" charset="0"/>
                          <a:cs typeface="Arial" panose="020B0604020202020204" pitchFamily="34" charset="0"/>
                        </a:rPr>
                        <a:t>6.49</a:t>
                      </a:r>
                      <a:endParaRPr lang="ru-RU" sz="15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4180268882"/>
                  </a:ext>
                </a:extLst>
              </a:tr>
              <a:tr h="308489">
                <a:tc>
                  <a:txBody>
                    <a:bodyPr/>
                    <a:lstStyle/>
                    <a:p>
                      <a:pPr>
                        <a:lnSpc>
                          <a:spcPct val="140000"/>
                        </a:lnSpc>
                        <a:spcAft>
                          <a:spcPts val="0"/>
                        </a:spcAft>
                      </a:pPr>
                      <a:r>
                        <a:rPr lang="ru-RU" sz="1500" kern="0">
                          <a:effectLst/>
                          <a:latin typeface="Arial" panose="020B0604020202020204" pitchFamily="34" charset="0"/>
                          <a:cs typeface="Arial" panose="020B0604020202020204" pitchFamily="34" charset="0"/>
                        </a:rPr>
                        <a:t>Sn</a:t>
                      </a:r>
                      <a:endParaRPr lang="ru-RU" sz="15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nSpc>
                          <a:spcPct val="140000"/>
                        </a:lnSpc>
                        <a:spcAft>
                          <a:spcPts val="0"/>
                        </a:spcAft>
                      </a:pPr>
                      <a:r>
                        <a:rPr lang="ru-RU" sz="1500" kern="0">
                          <a:effectLst/>
                          <a:latin typeface="Arial" panose="020B0604020202020204" pitchFamily="34" charset="0"/>
                          <a:cs typeface="Arial" panose="020B0604020202020204" pitchFamily="34" charset="0"/>
                        </a:rPr>
                        <a:t>755-1554</a:t>
                      </a:r>
                      <a:endParaRPr lang="ru-RU" sz="15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40000"/>
                        </a:lnSpc>
                        <a:spcAft>
                          <a:spcPts val="0"/>
                        </a:spcAft>
                      </a:pPr>
                      <a:r>
                        <a:rPr lang="ru-RU" sz="1500" kern="0" dirty="0">
                          <a:effectLst/>
                          <a:latin typeface="Arial" panose="020B0604020202020204" pitchFamily="34" charset="0"/>
                          <a:cs typeface="Arial" panose="020B0604020202020204" pitchFamily="34" charset="0"/>
                        </a:rPr>
                        <a:t>4.909+0.225*Δ</a:t>
                      </a:r>
                      <a:endParaRPr lang="ru-RU" sz="15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40000"/>
                        </a:lnSpc>
                        <a:spcAft>
                          <a:spcPts val="0"/>
                        </a:spcAft>
                      </a:pPr>
                      <a:r>
                        <a:rPr lang="ru-RU" sz="1500" kern="0" dirty="0">
                          <a:effectLst/>
                          <a:latin typeface="Arial" panose="020B0604020202020204" pitchFamily="34" charset="0"/>
                          <a:cs typeface="Arial" panose="020B0604020202020204" pitchFamily="34" charset="0"/>
                        </a:rPr>
                        <a:t>4.44</a:t>
                      </a:r>
                      <a:endParaRPr lang="ru-RU" sz="15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908371640"/>
                  </a:ext>
                </a:extLst>
              </a:tr>
              <a:tr h="308489">
                <a:tc>
                  <a:txBody>
                    <a:bodyPr/>
                    <a:lstStyle/>
                    <a:p>
                      <a:pPr>
                        <a:lnSpc>
                          <a:spcPct val="140000"/>
                        </a:lnSpc>
                        <a:spcAft>
                          <a:spcPts val="0"/>
                        </a:spcAft>
                      </a:pPr>
                      <a:r>
                        <a:rPr lang="ru-RU" sz="1500" kern="0">
                          <a:effectLst/>
                          <a:latin typeface="Arial" panose="020B0604020202020204" pitchFamily="34" charset="0"/>
                          <a:cs typeface="Arial" panose="020B0604020202020204" pitchFamily="34" charset="0"/>
                        </a:rPr>
                        <a:t>Lg</a:t>
                      </a:r>
                      <a:endParaRPr lang="ru-RU" sz="15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nSpc>
                          <a:spcPct val="140000"/>
                        </a:lnSpc>
                        <a:spcAft>
                          <a:spcPts val="0"/>
                        </a:spcAft>
                      </a:pPr>
                      <a:r>
                        <a:rPr lang="ru-RU" sz="1500" kern="0">
                          <a:effectLst/>
                          <a:latin typeface="Arial" panose="020B0604020202020204" pitchFamily="34" charset="0"/>
                          <a:cs typeface="Arial" panose="020B0604020202020204" pitchFamily="34" charset="0"/>
                        </a:rPr>
                        <a:t>755-1554</a:t>
                      </a:r>
                      <a:endParaRPr lang="ru-RU" sz="15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40000"/>
                        </a:lnSpc>
                        <a:spcAft>
                          <a:spcPts val="0"/>
                        </a:spcAft>
                      </a:pPr>
                      <a:r>
                        <a:rPr lang="ru-RU" sz="1500" kern="0" dirty="0">
                          <a:effectLst/>
                          <a:latin typeface="Arial" panose="020B0604020202020204" pitchFamily="34" charset="0"/>
                          <a:cs typeface="Arial" panose="020B0604020202020204" pitchFamily="34" charset="0"/>
                        </a:rPr>
                        <a:t>2.152+0.289*Δ</a:t>
                      </a:r>
                      <a:endParaRPr lang="ru-RU" sz="15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40000"/>
                        </a:lnSpc>
                        <a:spcAft>
                          <a:spcPts val="0"/>
                        </a:spcAft>
                      </a:pPr>
                      <a:r>
                        <a:rPr lang="ru-RU" sz="1500" kern="0" dirty="0">
                          <a:effectLst/>
                          <a:latin typeface="Arial" panose="020B0604020202020204" pitchFamily="34" charset="0"/>
                          <a:cs typeface="Arial" panose="020B0604020202020204" pitchFamily="34" charset="0"/>
                        </a:rPr>
                        <a:t>3.46</a:t>
                      </a:r>
                      <a:endParaRPr lang="ru-RU" sz="15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3201843934"/>
                  </a:ext>
                </a:extLst>
              </a:tr>
            </a:tbl>
          </a:graphicData>
        </a:graphic>
      </p:graphicFrame>
    </p:spTree>
    <p:extLst>
      <p:ext uri="{BB962C8B-B14F-4D97-AF65-F5344CB8AC3E}">
        <p14:creationId xmlns:p14="http://schemas.microsoft.com/office/powerpoint/2010/main" val="481940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ctr"/>
            <a:r>
              <a:rPr lang="en-US" sz="2000" dirty="0">
                <a:solidFill>
                  <a:schemeClr val="bg1"/>
                </a:solidFill>
                <a:latin typeface="Arial" panose="020B0604020202020204" pitchFamily="34" charset="0"/>
                <a:cs typeface="Arial" panose="020B0604020202020204" pitchFamily="34" charset="0"/>
              </a:rPr>
              <a:t>RESULTS OF PROCESSING. COMBINED TRAVEL</a:t>
            </a:r>
            <a:r>
              <a:rPr lang="ru-RU" sz="2000" dirty="0">
                <a:solidFill>
                  <a:schemeClr val="bg1"/>
                </a:solidFill>
                <a:latin typeface="Arial" panose="020B0604020202020204" pitchFamily="34" charset="0"/>
                <a:cs typeface="Arial" panose="020B0604020202020204" pitchFamily="34" charset="0"/>
              </a:rPr>
              <a:t>-</a:t>
            </a:r>
            <a:r>
              <a:rPr lang="en-US" sz="2000" dirty="0">
                <a:solidFill>
                  <a:schemeClr val="bg1"/>
                </a:solidFill>
                <a:latin typeface="Arial" panose="020B0604020202020204" pitchFamily="34" charset="0"/>
                <a:cs typeface="Arial" panose="020B0604020202020204" pitchFamily="34" charset="0"/>
              </a:rPr>
              <a:t>TIME PLOT</a:t>
            </a:r>
            <a:endParaRPr lang="ru-RU"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P2.5-329</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1216" y="236812"/>
            <a:ext cx="597599" cy="588811"/>
          </a:xfrm>
          <a:prstGeom prst="rect">
            <a:avLst/>
          </a:prstGeom>
        </p:spPr>
      </p:pic>
      <p:pic>
        <p:nvPicPr>
          <p:cNvPr id="8" name="Picture 6"/>
          <p:cNvPicPr>
            <a:picLocks noChangeAspect="1"/>
          </p:cNvPicPr>
          <p:nvPr/>
        </p:nvPicPr>
        <p:blipFill>
          <a:blip r:embed="rId3"/>
          <a:stretch>
            <a:fillRect/>
          </a:stretch>
        </p:blipFill>
        <p:spPr>
          <a:xfrm>
            <a:off x="11125514" y="266330"/>
            <a:ext cx="868915" cy="552447"/>
          </a:xfrm>
          <a:prstGeom prst="rect">
            <a:avLst/>
          </a:prstGeom>
        </p:spPr>
      </p:pic>
      <p:pic>
        <p:nvPicPr>
          <p:cNvPr id="9" name="Рисунок 8"/>
          <p:cNvPicPr>
            <a:picLocks noChangeAspect="1"/>
          </p:cNvPicPr>
          <p:nvPr/>
        </p:nvPicPr>
        <p:blipFill rotWithShape="1">
          <a:blip r:embed="rId4" cstate="print">
            <a:extLst>
              <a:ext uri="{28A0092B-C50C-407E-A947-70E740481C1C}">
                <a14:useLocalDpi xmlns:a14="http://schemas.microsoft.com/office/drawing/2010/main" val="0"/>
              </a:ext>
            </a:extLst>
          </a:blip>
          <a:srcRect l="3154" t="5086" r="24473" b="23804"/>
          <a:stretch/>
        </p:blipFill>
        <p:spPr bwMode="auto">
          <a:xfrm>
            <a:off x="287907" y="1631065"/>
            <a:ext cx="5034965" cy="3822000"/>
          </a:xfrm>
          <a:prstGeom prst="rect">
            <a:avLst/>
          </a:prstGeom>
          <a:noFill/>
          <a:ln>
            <a:noFill/>
          </a:ln>
          <a:extLst>
            <a:ext uri="{53640926-AAD7-44D8-BBD7-CCE9431645EC}">
              <a14:shadowObscured xmlns:a14="http://schemas.microsoft.com/office/drawing/2010/main"/>
            </a:ext>
          </a:extLst>
        </p:spPr>
      </p:pic>
      <p:sp>
        <p:nvSpPr>
          <p:cNvPr id="11" name="TextBox 10"/>
          <p:cNvSpPr txBox="1"/>
          <p:nvPr/>
        </p:nvSpPr>
        <p:spPr>
          <a:xfrm>
            <a:off x="393010" y="5730063"/>
            <a:ext cx="4299245" cy="784830"/>
          </a:xfrm>
          <a:prstGeom prst="rect">
            <a:avLst/>
          </a:prstGeom>
          <a:noFill/>
        </p:spPr>
        <p:txBody>
          <a:bodyPr wrap="square" rtlCol="0">
            <a:spAutoFit/>
          </a:bodyPr>
          <a:lstStyle/>
          <a:p>
            <a:pPr algn="just"/>
            <a:r>
              <a:rPr lang="en-US" sz="1500" dirty="0">
                <a:latin typeface="Arial" panose="020B0604020202020204" pitchFamily="34" charset="0"/>
                <a:cs typeface="Arial" panose="020B0604020202020204" pitchFamily="34" charset="0"/>
              </a:rPr>
              <a:t>Figure </a:t>
            </a:r>
            <a:r>
              <a:rPr lang="en-US" sz="1500" dirty="0" smtClean="0">
                <a:latin typeface="Arial" panose="020B0604020202020204" pitchFamily="34" charset="0"/>
                <a:cs typeface="Arial" panose="020B0604020202020204" pitchFamily="34" charset="0"/>
              </a:rPr>
              <a:t>8. </a:t>
            </a:r>
            <a:r>
              <a:rPr lang="en-US" sz="1500" dirty="0">
                <a:latin typeface="Arial" panose="020B0604020202020204" pitchFamily="34" charset="0"/>
                <a:cs typeface="Arial" panose="020B0604020202020204" pitchFamily="34" charset="0"/>
              </a:rPr>
              <a:t>Histogram of </a:t>
            </a:r>
            <a:r>
              <a:rPr lang="en-US" sz="1500" dirty="0" err="1">
                <a:latin typeface="Arial" panose="020B0604020202020204" pitchFamily="34" charset="0"/>
                <a:cs typeface="Arial" panose="020B0604020202020204" pitchFamily="34" charset="0"/>
              </a:rPr>
              <a:t>epicentral</a:t>
            </a:r>
            <a:r>
              <a:rPr lang="en-US" sz="1500" dirty="0">
                <a:latin typeface="Arial" panose="020B0604020202020204" pitchFamily="34" charset="0"/>
                <a:cs typeface="Arial" panose="020B0604020202020204" pitchFamily="34" charset="0"/>
              </a:rPr>
              <a:t> distances of processed UNE seismograms recorded by Kyrgyzstan’s stations.</a:t>
            </a:r>
            <a:endParaRPr lang="ru-RU" sz="1500" dirty="0">
              <a:latin typeface="Arial" panose="020B0604020202020204" pitchFamily="34" charset="0"/>
              <a:cs typeface="Arial" panose="020B0604020202020204" pitchFamily="34" charset="0"/>
            </a:endParaRPr>
          </a:p>
        </p:txBody>
      </p:sp>
      <p:pic>
        <p:nvPicPr>
          <p:cNvPr id="12" name="Рисунок 11"/>
          <p:cNvPicPr>
            <a:picLocks noChangeAspect="1"/>
          </p:cNvPicPr>
          <p:nvPr/>
        </p:nvPicPr>
        <p:blipFill rotWithShape="1">
          <a:blip r:embed="rId5" cstate="print">
            <a:extLst>
              <a:ext uri="{28A0092B-C50C-407E-A947-70E740481C1C}">
                <a14:useLocalDpi xmlns:a14="http://schemas.microsoft.com/office/drawing/2010/main" val="0"/>
              </a:ext>
            </a:extLst>
          </a:blip>
          <a:srcRect l="2489" t="5185" r="25351" b="24152"/>
          <a:stretch/>
        </p:blipFill>
        <p:spPr bwMode="auto">
          <a:xfrm>
            <a:off x="5600278" y="1727909"/>
            <a:ext cx="4740146" cy="3548283"/>
          </a:xfrm>
          <a:prstGeom prst="rect">
            <a:avLst/>
          </a:prstGeom>
          <a:noFill/>
          <a:ln>
            <a:noFill/>
          </a:ln>
          <a:extLst>
            <a:ext uri="{53640926-AAD7-44D8-BBD7-CCE9431645EC}">
              <a14:shadowObscured xmlns:a14="http://schemas.microsoft.com/office/drawing/2010/main"/>
            </a:ext>
          </a:extLst>
        </p:spPr>
      </p:pic>
      <p:sp>
        <p:nvSpPr>
          <p:cNvPr id="13" name="TextBox 12"/>
          <p:cNvSpPr txBox="1"/>
          <p:nvPr/>
        </p:nvSpPr>
        <p:spPr>
          <a:xfrm>
            <a:off x="5600278" y="5698651"/>
            <a:ext cx="4770938" cy="784830"/>
          </a:xfrm>
          <a:prstGeom prst="rect">
            <a:avLst/>
          </a:prstGeom>
          <a:noFill/>
        </p:spPr>
        <p:txBody>
          <a:bodyPr wrap="square" rtlCol="0">
            <a:spAutoFit/>
          </a:bodyPr>
          <a:lstStyle/>
          <a:p>
            <a:pPr algn="just"/>
            <a:r>
              <a:rPr lang="en-US" sz="1500" dirty="0">
                <a:latin typeface="Arial" panose="020B0604020202020204" pitchFamily="34" charset="0"/>
                <a:cs typeface="Arial" panose="020B0604020202020204" pitchFamily="34" charset="0"/>
              </a:rPr>
              <a:t>Figure </a:t>
            </a:r>
            <a:r>
              <a:rPr lang="en-US" sz="1500" dirty="0" smtClean="0">
                <a:latin typeface="Arial" panose="020B0604020202020204" pitchFamily="34" charset="0"/>
                <a:cs typeface="Arial" panose="020B0604020202020204" pitchFamily="34" charset="0"/>
              </a:rPr>
              <a:t>9. </a:t>
            </a:r>
            <a:r>
              <a:rPr lang="en-US" sz="1500" dirty="0">
                <a:latin typeface="Arial" panose="020B0604020202020204" pitchFamily="34" charset="0"/>
                <a:cs typeface="Arial" panose="020B0604020202020204" pitchFamily="34" charset="0"/>
              </a:rPr>
              <a:t>Travel time plots of the main phases of waves according to the data of nuclear explosions conducted on the territory of the Lop Nor test site.</a:t>
            </a:r>
            <a:endParaRPr lang="ru-RU"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3718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ON THE RELATIONSHIP BETWEEN MAGNITUDES AND POWER OF THE NUCLEAR TESTS</a:t>
            </a:r>
            <a:endParaRPr lang="ru-RU"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P2.5-329</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1216" y="236812"/>
            <a:ext cx="597599" cy="588811"/>
          </a:xfrm>
          <a:prstGeom prst="rect">
            <a:avLst/>
          </a:prstGeom>
        </p:spPr>
      </p:pic>
      <p:pic>
        <p:nvPicPr>
          <p:cNvPr id="8" name="Picture 6"/>
          <p:cNvPicPr>
            <a:picLocks noChangeAspect="1"/>
          </p:cNvPicPr>
          <p:nvPr/>
        </p:nvPicPr>
        <p:blipFill>
          <a:blip r:embed="rId3"/>
          <a:stretch>
            <a:fillRect/>
          </a:stretch>
        </p:blipFill>
        <p:spPr>
          <a:xfrm>
            <a:off x="11125514" y="266330"/>
            <a:ext cx="868915" cy="552447"/>
          </a:xfrm>
          <a:prstGeom prst="rect">
            <a:avLst/>
          </a:prstGeom>
        </p:spPr>
      </p:pic>
      <p:sp>
        <p:nvSpPr>
          <p:cNvPr id="4" name="TextBox 3"/>
          <p:cNvSpPr txBox="1"/>
          <p:nvPr/>
        </p:nvSpPr>
        <p:spPr>
          <a:xfrm>
            <a:off x="0" y="1071502"/>
            <a:ext cx="10552938" cy="4247317"/>
          </a:xfrm>
          <a:prstGeom prst="rect">
            <a:avLst/>
          </a:prstGeom>
          <a:noFill/>
        </p:spPr>
        <p:txBody>
          <a:bodyPr wrap="square" rtlCol="0">
            <a:spAutoFit/>
          </a:bodyPr>
          <a:lstStyle/>
          <a:p>
            <a:pPr algn="just"/>
            <a:r>
              <a:rPr lang="en-US" sz="1500" dirty="0">
                <a:latin typeface="Arial" panose="020B0604020202020204" pitchFamily="34" charset="0"/>
                <a:cs typeface="Arial" panose="020B0604020202020204" pitchFamily="34" charset="0"/>
              </a:rPr>
              <a:t>For researchers in the seismic monitoring, the study of the dependence of magnitudes on the power of the explosion is of great interest. Under the creation of a seismic bulletin for nuclear tests from the area of the Lop Nor test site, the magnitudes </a:t>
            </a:r>
            <a:r>
              <a:rPr lang="en-US" sz="1500" dirty="0" err="1">
                <a:latin typeface="Arial" panose="020B0604020202020204" pitchFamily="34" charset="0"/>
                <a:cs typeface="Arial" panose="020B0604020202020204" pitchFamily="34" charset="0"/>
              </a:rPr>
              <a:t>mpv</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mb</a:t>
            </a:r>
            <a:r>
              <a:rPr lang="en-US" sz="1500" dirty="0">
                <a:latin typeface="Arial" panose="020B0604020202020204" pitchFamily="34" charset="0"/>
                <a:cs typeface="Arial" panose="020B0604020202020204" pitchFamily="34" charset="0"/>
              </a:rPr>
              <a:t>, and energy class K</a:t>
            </a:r>
            <a:r>
              <a:rPr lang="en-US" sz="1500" baseline="-25000" dirty="0">
                <a:latin typeface="Arial" panose="020B0604020202020204" pitchFamily="34" charset="0"/>
                <a:cs typeface="Arial" panose="020B0604020202020204" pitchFamily="34" charset="0"/>
              </a:rPr>
              <a:t>R</a:t>
            </a:r>
            <a:r>
              <a:rPr lang="en-US" sz="1500" dirty="0">
                <a:latin typeface="Arial" panose="020B0604020202020204" pitchFamily="34" charset="0"/>
                <a:cs typeface="Arial" panose="020B0604020202020204" pitchFamily="34" charset="0"/>
              </a:rPr>
              <a:t> were calculated for energy estimation. It should be noted that for the same explosion, a dispersion in magnitudes was observed, which is associated with the fact that some of the stations are located in urban areas on sedimentary soils. In this regard, at such stations, the values of energy characteristics are systematically overestimated. That is why, it is necessary to study the station corrections for each station, however, this is a rather complicated task that requires the analysis of statistically representative material and a large amount of research, so now we have limited ourselves to using station magnitudes without corrections.</a:t>
            </a:r>
            <a:endParaRPr lang="ru-RU" sz="1500" dirty="0">
              <a:latin typeface="Arial" panose="020B0604020202020204" pitchFamily="34" charset="0"/>
              <a:cs typeface="Arial" panose="020B0604020202020204" pitchFamily="34" charset="0"/>
            </a:endParaRPr>
          </a:p>
          <a:p>
            <a:pPr algn="just"/>
            <a:r>
              <a:rPr lang="en-US" sz="1500" dirty="0">
                <a:latin typeface="Arial" panose="020B0604020202020204" pitchFamily="34" charset="0"/>
                <a:cs typeface="Arial" panose="020B0604020202020204" pitchFamily="34" charset="0"/>
              </a:rPr>
              <a:t> </a:t>
            </a:r>
            <a:endParaRPr lang="ru-RU" sz="1500" dirty="0">
              <a:latin typeface="Arial" panose="020B0604020202020204" pitchFamily="34" charset="0"/>
              <a:cs typeface="Arial" panose="020B0604020202020204" pitchFamily="34" charset="0"/>
            </a:endParaRPr>
          </a:p>
          <a:p>
            <a:pPr algn="just"/>
            <a:r>
              <a:rPr lang="en-US" sz="1500" dirty="0">
                <a:latin typeface="Arial" panose="020B0604020202020204" pitchFamily="34" charset="0"/>
                <a:cs typeface="Arial" panose="020B0604020202020204" pitchFamily="34" charset="0"/>
              </a:rPr>
              <a:t>Figure </a:t>
            </a:r>
            <a:r>
              <a:rPr lang="en-US" sz="1500" dirty="0" smtClean="0">
                <a:latin typeface="Arial" panose="020B0604020202020204" pitchFamily="34" charset="0"/>
                <a:cs typeface="Arial" panose="020B0604020202020204" pitchFamily="34" charset="0"/>
              </a:rPr>
              <a:t>10 </a:t>
            </a:r>
            <a:r>
              <a:rPr lang="en-US" sz="1500" dirty="0">
                <a:latin typeface="Arial" panose="020B0604020202020204" pitchFamily="34" charset="0"/>
                <a:cs typeface="Arial" panose="020B0604020202020204" pitchFamily="34" charset="0"/>
              </a:rPr>
              <a:t>shows the dependence of the magnitudes </a:t>
            </a:r>
            <a:r>
              <a:rPr lang="en-US" sz="1500" dirty="0" err="1">
                <a:latin typeface="Arial" panose="020B0604020202020204" pitchFamily="34" charset="0"/>
                <a:cs typeface="Arial" panose="020B0604020202020204" pitchFamily="34" charset="0"/>
              </a:rPr>
              <a:t>mpv</a:t>
            </a:r>
            <a:r>
              <a:rPr lang="en-US" sz="1500" dirty="0">
                <a:latin typeface="Arial" panose="020B0604020202020204" pitchFamily="34" charset="0"/>
                <a:cs typeface="Arial" panose="020B0604020202020204" pitchFamily="34" charset="0"/>
              </a:rPr>
              <a:t> and K</a:t>
            </a:r>
            <a:r>
              <a:rPr lang="en-US" sz="1500" baseline="-25000" dirty="0">
                <a:latin typeface="Arial" panose="020B0604020202020204" pitchFamily="34" charset="0"/>
                <a:cs typeface="Arial" panose="020B0604020202020204" pitchFamily="34" charset="0"/>
              </a:rPr>
              <a:t>R</a:t>
            </a:r>
            <a:r>
              <a:rPr lang="en-US" sz="1500" dirty="0">
                <a:latin typeface="Arial" panose="020B0604020202020204" pitchFamily="34" charset="0"/>
                <a:cs typeface="Arial" panose="020B0604020202020204" pitchFamily="34" charset="0"/>
              </a:rPr>
              <a:t> for nuclear explosions, carried out in different conditions, on the power of the explosion. It can be seen that the seismic effect of explosions differs significantly depending on the type of source, thus for underground nuclear explosions the seismic effect is much higher than for atmospheric ones.</a:t>
            </a:r>
            <a:endParaRPr lang="ru-RU" sz="1500" dirty="0">
              <a:latin typeface="Arial" panose="020B0604020202020204" pitchFamily="34" charset="0"/>
              <a:cs typeface="Arial" panose="020B0604020202020204" pitchFamily="34" charset="0"/>
            </a:endParaRPr>
          </a:p>
          <a:p>
            <a:pPr algn="just"/>
            <a:r>
              <a:rPr lang="en-US" sz="1500" dirty="0">
                <a:latin typeface="Arial" panose="020B0604020202020204" pitchFamily="34" charset="0"/>
                <a:cs typeface="Arial" panose="020B0604020202020204" pitchFamily="34" charset="0"/>
              </a:rPr>
              <a:t> </a:t>
            </a:r>
            <a:endParaRPr lang="ru-RU" sz="1000" dirty="0">
              <a:latin typeface="Arial" panose="020B0604020202020204" pitchFamily="34" charset="0"/>
              <a:cs typeface="Arial" panose="020B0604020202020204" pitchFamily="34" charset="0"/>
            </a:endParaRPr>
          </a:p>
          <a:p>
            <a:pPr algn="just"/>
            <a:r>
              <a:rPr lang="en-US" sz="1500" dirty="0">
                <a:latin typeface="Arial" panose="020B0604020202020204" pitchFamily="34" charset="0"/>
                <a:cs typeface="Arial" panose="020B0604020202020204" pitchFamily="34" charset="0"/>
              </a:rPr>
              <a:t>For underground nuclear explosions:</a:t>
            </a:r>
            <a:endParaRPr lang="ru-RU" sz="1500" dirty="0">
              <a:latin typeface="Arial" panose="020B0604020202020204" pitchFamily="34" charset="0"/>
              <a:cs typeface="Arial" panose="020B0604020202020204" pitchFamily="34" charset="0"/>
            </a:endParaRPr>
          </a:p>
          <a:p>
            <a:pPr algn="just"/>
            <a:r>
              <a:rPr lang="en-US" sz="1500" dirty="0">
                <a:latin typeface="Arial" panose="020B0604020202020204" pitchFamily="34" charset="0"/>
                <a:cs typeface="Arial" panose="020B0604020202020204" pitchFamily="34" charset="0"/>
              </a:rPr>
              <a:t> </a:t>
            </a:r>
            <a:endParaRPr lang="ru-RU" sz="1000" dirty="0">
              <a:latin typeface="Arial" panose="020B0604020202020204" pitchFamily="34" charset="0"/>
              <a:cs typeface="Arial" panose="020B0604020202020204" pitchFamily="34" charset="0"/>
            </a:endParaRPr>
          </a:p>
          <a:p>
            <a:pPr algn="just"/>
            <a:r>
              <a:rPr lang="en-US" sz="1500" dirty="0">
                <a:latin typeface="Arial" panose="020B0604020202020204" pitchFamily="34" charset="0"/>
                <a:cs typeface="Arial" panose="020B0604020202020204" pitchFamily="34" charset="0"/>
              </a:rPr>
              <a:t>K</a:t>
            </a:r>
            <a:r>
              <a:rPr lang="en-US" sz="1500" baseline="-25000" dirty="0">
                <a:latin typeface="Arial" panose="020B0604020202020204" pitchFamily="34" charset="0"/>
                <a:cs typeface="Arial" panose="020B0604020202020204" pitchFamily="34" charset="0"/>
              </a:rPr>
              <a:t>R</a:t>
            </a:r>
            <a:r>
              <a:rPr lang="en-US" sz="1500" dirty="0">
                <a:latin typeface="Arial" panose="020B0604020202020204" pitchFamily="34" charset="0"/>
                <a:cs typeface="Arial" panose="020B0604020202020204" pitchFamily="34" charset="0"/>
              </a:rPr>
              <a:t>=11.29+1.25*</a:t>
            </a:r>
            <a:r>
              <a:rPr lang="en-US" sz="1500" dirty="0" err="1">
                <a:latin typeface="Arial" panose="020B0604020202020204" pitchFamily="34" charset="0"/>
                <a:cs typeface="Arial" panose="020B0604020202020204" pitchFamily="34" charset="0"/>
              </a:rPr>
              <a:t>lg</a:t>
            </a:r>
            <a:r>
              <a:rPr lang="en-US" sz="1500" dirty="0">
                <a:latin typeface="Arial" panose="020B0604020202020204" pitchFamily="34" charset="0"/>
                <a:cs typeface="Arial" panose="020B0604020202020204" pitchFamily="34" charset="0"/>
              </a:rPr>
              <a:t>(Y(</a:t>
            </a:r>
            <a:r>
              <a:rPr lang="en-US" sz="1500" dirty="0" err="1">
                <a:latin typeface="Arial" panose="020B0604020202020204" pitchFamily="34" charset="0"/>
                <a:cs typeface="Arial" panose="020B0604020202020204" pitchFamily="34" charset="0"/>
              </a:rPr>
              <a:t>kt</a:t>
            </a:r>
            <a:r>
              <a:rPr lang="en-US" sz="1500" dirty="0">
                <a:latin typeface="Arial" panose="020B0604020202020204" pitchFamily="34" charset="0"/>
                <a:cs typeface="Arial" panose="020B0604020202020204" pitchFamily="34" charset="0"/>
              </a:rPr>
              <a:t>)), correlation coefficient, </a:t>
            </a:r>
            <a:r>
              <a:rPr lang="en-US" sz="1500" dirty="0" smtClean="0">
                <a:latin typeface="Arial" panose="020B0604020202020204" pitchFamily="34" charset="0"/>
                <a:cs typeface="Arial" panose="020B0604020202020204" pitchFamily="34" charset="0"/>
              </a:rPr>
              <a:t>R=0.91; </a:t>
            </a:r>
            <a:r>
              <a:rPr lang="en-US" sz="1500" dirty="0" err="1">
                <a:latin typeface="Arial" panose="020B0604020202020204" pitchFamily="34" charset="0"/>
                <a:cs typeface="Arial" panose="020B0604020202020204" pitchFamily="34" charset="0"/>
              </a:rPr>
              <a:t>mpv</a:t>
            </a:r>
            <a:r>
              <a:rPr lang="en-US" sz="1500" dirty="0">
                <a:latin typeface="Arial" panose="020B0604020202020204" pitchFamily="34" charset="0"/>
                <a:cs typeface="Arial" panose="020B0604020202020204" pitchFamily="34" charset="0"/>
              </a:rPr>
              <a:t>=5.266+0.67*</a:t>
            </a:r>
            <a:r>
              <a:rPr lang="en-US" sz="1500" dirty="0" err="1">
                <a:latin typeface="Arial" panose="020B0604020202020204" pitchFamily="34" charset="0"/>
                <a:cs typeface="Arial" panose="020B0604020202020204" pitchFamily="34" charset="0"/>
              </a:rPr>
              <a:t>lg</a:t>
            </a:r>
            <a:r>
              <a:rPr lang="en-US" sz="1500" dirty="0">
                <a:latin typeface="Arial" panose="020B0604020202020204" pitchFamily="34" charset="0"/>
                <a:cs typeface="Arial" panose="020B0604020202020204" pitchFamily="34" charset="0"/>
              </a:rPr>
              <a:t>(Y(</a:t>
            </a:r>
            <a:r>
              <a:rPr lang="en-US" sz="1500" dirty="0" err="1">
                <a:latin typeface="Arial" panose="020B0604020202020204" pitchFamily="34" charset="0"/>
                <a:cs typeface="Arial" panose="020B0604020202020204" pitchFamily="34" charset="0"/>
              </a:rPr>
              <a:t>kt</a:t>
            </a:r>
            <a:r>
              <a:rPr lang="en-US" sz="1500" dirty="0">
                <a:latin typeface="Arial" panose="020B0604020202020204" pitchFamily="34" charset="0"/>
                <a:cs typeface="Arial" panose="020B0604020202020204" pitchFamily="34" charset="0"/>
              </a:rPr>
              <a:t>)), correlation coefficient, R=0.78.</a:t>
            </a:r>
            <a:endParaRPr lang="ru-RU" sz="1500" dirty="0">
              <a:latin typeface="Arial" panose="020B0604020202020204" pitchFamily="34" charset="0"/>
              <a:cs typeface="Arial" panose="020B0604020202020204" pitchFamily="34" charset="0"/>
            </a:endParaRPr>
          </a:p>
          <a:p>
            <a:pPr algn="just"/>
            <a:r>
              <a:rPr lang="en-US" sz="1500" dirty="0" smtClean="0">
                <a:latin typeface="Arial" panose="020B0604020202020204" pitchFamily="34" charset="0"/>
                <a:cs typeface="Arial" panose="020B0604020202020204" pitchFamily="34" charset="0"/>
              </a:rPr>
              <a:t>     </a:t>
            </a:r>
            <a:endParaRPr lang="ru-RU" sz="1500" dirty="0">
              <a:latin typeface="Arial" panose="020B0604020202020204" pitchFamily="34" charset="0"/>
              <a:cs typeface="Arial" panose="020B0604020202020204" pitchFamily="34" charset="0"/>
            </a:endParaRPr>
          </a:p>
          <a:p>
            <a:pPr algn="just"/>
            <a:r>
              <a:rPr lang="en-US" sz="1500" dirty="0">
                <a:latin typeface="Arial" panose="020B0604020202020204" pitchFamily="34" charset="0"/>
                <a:cs typeface="Arial" panose="020B0604020202020204" pitchFamily="34" charset="0"/>
              </a:rPr>
              <a:t> </a:t>
            </a:r>
            <a:endParaRPr lang="ru-RU" sz="1500" dirty="0">
              <a:latin typeface="Arial" panose="020B0604020202020204" pitchFamily="34" charset="0"/>
              <a:cs typeface="Arial" panose="020B0604020202020204" pitchFamily="34" charset="0"/>
            </a:endParaRPr>
          </a:p>
        </p:txBody>
      </p:sp>
      <p:pic>
        <p:nvPicPr>
          <p:cNvPr id="9" name="Рисунок 8"/>
          <p:cNvPicPr>
            <a:picLocks noChangeAspect="1"/>
          </p:cNvPicPr>
          <p:nvPr/>
        </p:nvPicPr>
        <p:blipFill rotWithShape="1">
          <a:blip r:embed="rId4" cstate="print">
            <a:extLst>
              <a:ext uri="{28A0092B-C50C-407E-A947-70E740481C1C}">
                <a14:useLocalDpi xmlns:a14="http://schemas.microsoft.com/office/drawing/2010/main" val="0"/>
              </a:ext>
            </a:extLst>
          </a:blip>
          <a:srcRect l="1898" t="4369" r="24325" b="25498"/>
          <a:stretch/>
        </p:blipFill>
        <p:spPr bwMode="auto">
          <a:xfrm>
            <a:off x="116341" y="4882719"/>
            <a:ext cx="2534282" cy="1864922"/>
          </a:xfrm>
          <a:prstGeom prst="rect">
            <a:avLst/>
          </a:prstGeom>
          <a:noFill/>
          <a:ln>
            <a:noFill/>
          </a:ln>
          <a:extLst>
            <a:ext uri="{53640926-AAD7-44D8-BBD7-CCE9431645EC}">
              <a14:shadowObscured xmlns:a14="http://schemas.microsoft.com/office/drawing/2010/main"/>
            </a:ext>
          </a:extLst>
        </p:spPr>
      </p:pic>
      <p:pic>
        <p:nvPicPr>
          <p:cNvPr id="10" name="Рисунок 9"/>
          <p:cNvPicPr>
            <a:picLocks noChangeAspect="1"/>
          </p:cNvPicPr>
          <p:nvPr/>
        </p:nvPicPr>
        <p:blipFill rotWithShape="1">
          <a:blip r:embed="rId5" cstate="print">
            <a:extLst>
              <a:ext uri="{28A0092B-C50C-407E-A947-70E740481C1C}">
                <a14:useLocalDpi xmlns:a14="http://schemas.microsoft.com/office/drawing/2010/main" val="0"/>
              </a:ext>
            </a:extLst>
          </a:blip>
          <a:srcRect l="1317" t="5166" r="24619" b="23810"/>
          <a:stretch/>
        </p:blipFill>
        <p:spPr bwMode="auto">
          <a:xfrm>
            <a:off x="2858814" y="4882719"/>
            <a:ext cx="2504317" cy="1910993"/>
          </a:xfrm>
          <a:prstGeom prst="rect">
            <a:avLst/>
          </a:prstGeom>
          <a:noFill/>
          <a:ln>
            <a:noFill/>
          </a:ln>
          <a:extLst>
            <a:ext uri="{53640926-AAD7-44D8-BBD7-CCE9431645EC}">
              <a14:shadowObscured xmlns:a14="http://schemas.microsoft.com/office/drawing/2010/main"/>
            </a:ext>
          </a:extLst>
        </p:spPr>
      </p:pic>
      <p:sp>
        <p:nvSpPr>
          <p:cNvPr id="11" name="TextBox 10"/>
          <p:cNvSpPr txBox="1"/>
          <p:nvPr/>
        </p:nvSpPr>
        <p:spPr>
          <a:xfrm>
            <a:off x="5571322" y="5571173"/>
            <a:ext cx="5230173" cy="1246495"/>
          </a:xfrm>
          <a:prstGeom prst="rect">
            <a:avLst/>
          </a:prstGeom>
          <a:noFill/>
        </p:spPr>
        <p:txBody>
          <a:bodyPr wrap="square" rtlCol="0">
            <a:spAutoFit/>
          </a:bodyPr>
          <a:lstStyle/>
          <a:p>
            <a:pPr algn="just"/>
            <a:r>
              <a:rPr lang="en-US" sz="1500" dirty="0">
                <a:latin typeface="Arial" panose="020B0604020202020204" pitchFamily="34" charset="0"/>
                <a:cs typeface="Arial" panose="020B0604020202020204" pitchFamily="34" charset="0"/>
              </a:rPr>
              <a:t>Figure </a:t>
            </a:r>
            <a:r>
              <a:rPr lang="en-US" sz="1500" dirty="0" smtClean="0">
                <a:latin typeface="Arial" panose="020B0604020202020204" pitchFamily="34" charset="0"/>
                <a:cs typeface="Arial" panose="020B0604020202020204" pitchFamily="34" charset="0"/>
              </a:rPr>
              <a:t>10. </a:t>
            </a:r>
            <a:r>
              <a:rPr lang="en-US" sz="1500" dirty="0">
                <a:latin typeface="Arial" panose="020B0604020202020204" pitchFamily="34" charset="0"/>
                <a:cs typeface="Arial" panose="020B0604020202020204" pitchFamily="34" charset="0"/>
              </a:rPr>
              <a:t>Dependence of a) K</a:t>
            </a:r>
            <a:r>
              <a:rPr lang="en-US" sz="1500" baseline="-25000" dirty="0">
                <a:latin typeface="Arial" panose="020B0604020202020204" pitchFamily="34" charset="0"/>
                <a:cs typeface="Arial" panose="020B0604020202020204" pitchFamily="34" charset="0"/>
              </a:rPr>
              <a:t>R</a:t>
            </a:r>
            <a:r>
              <a:rPr lang="en-US" sz="1500" dirty="0">
                <a:latin typeface="Arial" panose="020B0604020202020204" pitchFamily="34" charset="0"/>
                <a:cs typeface="Arial" panose="020B0604020202020204" pitchFamily="34" charset="0"/>
              </a:rPr>
              <a:t>, b) </a:t>
            </a:r>
            <a:r>
              <a:rPr lang="en-US" sz="1500" dirty="0" err="1">
                <a:latin typeface="Arial" panose="020B0604020202020204" pitchFamily="34" charset="0"/>
                <a:cs typeface="Arial" panose="020B0604020202020204" pitchFamily="34" charset="0"/>
              </a:rPr>
              <a:t>mpv</a:t>
            </a:r>
            <a:r>
              <a:rPr lang="en-US" sz="1500" dirty="0">
                <a:latin typeface="Arial" panose="020B0604020202020204" pitchFamily="34" charset="0"/>
                <a:cs typeface="Arial" panose="020B0604020202020204" pitchFamily="34" charset="0"/>
              </a:rPr>
              <a:t> on the power of nuclear explosions carried out in different conditions. By white circles the underground nuclear explosions are indicated, and by red ones the atmospheric nuclear explosions are indicated.</a:t>
            </a:r>
            <a:endParaRPr lang="ru-RU"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8056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CONCLUSION</a:t>
            </a:r>
            <a:endParaRPr lang="ru-RU"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P2.5-329</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1216" y="236812"/>
            <a:ext cx="597599" cy="588811"/>
          </a:xfrm>
          <a:prstGeom prst="rect">
            <a:avLst/>
          </a:prstGeom>
        </p:spPr>
      </p:pic>
      <p:pic>
        <p:nvPicPr>
          <p:cNvPr id="8" name="Picture 6"/>
          <p:cNvPicPr>
            <a:picLocks noChangeAspect="1"/>
          </p:cNvPicPr>
          <p:nvPr/>
        </p:nvPicPr>
        <p:blipFill>
          <a:blip r:embed="rId3"/>
          <a:stretch>
            <a:fillRect/>
          </a:stretch>
        </p:blipFill>
        <p:spPr>
          <a:xfrm>
            <a:off x="11125514" y="266330"/>
            <a:ext cx="868915" cy="552447"/>
          </a:xfrm>
          <a:prstGeom prst="rect">
            <a:avLst/>
          </a:prstGeom>
        </p:spPr>
      </p:pic>
      <p:sp>
        <p:nvSpPr>
          <p:cNvPr id="9" name="TextBox 8"/>
          <p:cNvSpPr txBox="1"/>
          <p:nvPr/>
        </p:nvSpPr>
        <p:spPr>
          <a:xfrm>
            <a:off x="271406" y="1295299"/>
            <a:ext cx="10398609" cy="5207066"/>
          </a:xfrm>
          <a:prstGeom prst="rect">
            <a:avLst/>
          </a:prstGeom>
          <a:noFill/>
        </p:spPr>
        <p:txBody>
          <a:bodyPr wrap="square" rtlCol="0">
            <a:spAutoFit/>
          </a:bodyPr>
          <a:lstStyle/>
          <a:p>
            <a:pPr algn="just">
              <a:lnSpc>
                <a:spcPct val="170000"/>
              </a:lnSpc>
            </a:pPr>
            <a:r>
              <a:rPr lang="en-US" dirty="0" smtClean="0">
                <a:latin typeface="Arial" panose="020B0604020202020204" pitchFamily="34" charset="0"/>
                <a:cs typeface="Arial" panose="020B0604020202020204" pitchFamily="34" charset="0"/>
              </a:rPr>
              <a:t>Currently</a:t>
            </a:r>
            <a:r>
              <a:rPr lang="en-US" dirty="0">
                <a:latin typeface="Arial" panose="020B0604020202020204" pitchFamily="34" charset="0"/>
                <a:cs typeface="Arial" panose="020B0604020202020204" pitchFamily="34" charset="0"/>
              </a:rPr>
              <a:t>, the National Data Center of Kyrgyzstan (IS NAS KR) is doing a lot of work to preserve unique historical analog seismograms of nuclear explosions and earthquakes from the IS NAS KR archive. Metadata more than 136 seismic stations (both temporary and permanent), operated in the territory of Kyrgyzstan in different time periods of observation, were collected, including coordinates refined by modern methods, amplitude-frequency characteristics, etc. More than 26500 analogue seismograms of nuclear explosions and earthquakes were scanned with a resolution of 1200 DPI, the digitizing of which is conducted. According to historical seismograms analysis, a seismic bulletin was created for nuclear explosions from the area of the Lop Nor test site, magnitudes </a:t>
            </a:r>
            <a:r>
              <a:rPr lang="en-US" dirty="0" err="1">
                <a:latin typeface="Arial" panose="020B0604020202020204" pitchFamily="34" charset="0"/>
                <a:cs typeface="Arial" panose="020B0604020202020204" pitchFamily="34" charset="0"/>
              </a:rPr>
              <a:t>mb</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mpv</a:t>
            </a:r>
            <a:r>
              <a:rPr lang="en-US" dirty="0">
                <a:latin typeface="Arial" panose="020B0604020202020204" pitchFamily="34" charset="0"/>
                <a:cs typeface="Arial" panose="020B0604020202020204" pitchFamily="34" charset="0"/>
              </a:rPr>
              <a:t>, and energy class K were calculated. More than 400 seismograms were processed (1966-1996). An analysis of the dynamic parameters of seismic records of nuclear explosions depending on the power of the explosion and the test environment has been carried out.</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355062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2978</TotalTime>
  <Words>1679</Words>
  <Application>Microsoft Office PowerPoint</Application>
  <PresentationFormat>Широкоэкранный</PresentationFormat>
  <Paragraphs>86</Paragraphs>
  <Slides>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9</vt:i4>
      </vt:variant>
    </vt:vector>
  </HeadingPairs>
  <TitlesOfParts>
    <vt:vector size="16" baseType="lpstr">
      <vt:lpstr>Arial</vt:lpstr>
      <vt:lpstr>Calibri</vt:lpstr>
      <vt:lpstr>Calibri Light</vt:lpstr>
      <vt:lpstr>Symbol</vt:lpstr>
      <vt:lpstr>Times New Roman</vt:lpstr>
      <vt:lpstr>Custom Design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RePack by Diakov</cp:lastModifiedBy>
  <cp:revision>70</cp:revision>
  <dcterms:created xsi:type="dcterms:W3CDTF">2023-04-18T13:25:54Z</dcterms:created>
  <dcterms:modified xsi:type="dcterms:W3CDTF">2023-06-11T18:53:50Z</dcterms:modified>
</cp:coreProperties>
</file>