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0" r:id="rId2"/>
  </p:sldMasterIdLst>
  <p:sldIdLst>
    <p:sldId id="261" r:id="rId3"/>
    <p:sldId id="256" r:id="rId4"/>
    <p:sldId id="262" r:id="rId5"/>
    <p:sldId id="263" r:id="rId6"/>
    <p:sldId id="267"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7"/>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p:restoredTop sz="94694"/>
  </p:normalViewPr>
  <p:slideViewPr>
    <p:cSldViewPr snapToGrid="0">
      <p:cViewPr varScale="1">
        <p:scale>
          <a:sx n="84" d="100"/>
          <a:sy n="84" d="100"/>
        </p:scale>
        <p:origin x="83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6/17/2023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6/17/2023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6/17/2023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6/17/2023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6/17/2023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6/17/2023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6/17/2023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6/17/2023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6/17/2023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6/17/2023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6/17/2023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7.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e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7.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p:cNvPr>
          <p:cNvPicPr>
            <a:picLocks noChangeAspect="1"/>
          </p:cNvPicPr>
          <p:nvPr userDrawn="1"/>
        </p:nvPicPr>
        <p:blipFill>
          <a:blip r:embed="rId6"/>
          <a:stretch>
            <a:fillRect/>
          </a:stretch>
        </p:blipFill>
        <p:spPr>
          <a:xfrm>
            <a:off x="310038" y="1927567"/>
            <a:ext cx="1803400" cy="723900"/>
          </a:xfrm>
          <a:prstGeom prst="rect">
            <a:avLst/>
          </a:prstGeom>
        </p:spPr>
      </p:pic>
      <p:pic>
        <p:nvPicPr>
          <p:cNvPr id="11" name="Picture 10">
            <a:hlinkClick r:id="rId7" action="ppaction://hlinksldjump"/>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p:cNvGrpSpPr>
            <a:grpSpLocks noChangeAspect="1"/>
          </p:cNvGrpSpPr>
          <p:nvPr userDrawn="1"/>
        </p:nvGrpSpPr>
        <p:grpSpPr bwMode="auto">
          <a:xfrm>
            <a:off x="5162550" y="4986338"/>
            <a:ext cx="1866900" cy="1625600"/>
            <a:chOff x="3252" y="3141"/>
            <a:chExt cx="1176" cy="1024"/>
          </a:xfrm>
        </p:grpSpPr>
        <p:sp>
          <p:nvSpPr>
            <p:cNvPr id="21" name="AutoShape 3"/>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22" name="Freeform 5"/>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ln>
          </p:spPr>
          <p:txBody>
            <a:bodyPr vert="horz" wrap="square" lIns="91440" tIns="45720" rIns="91440" bIns="45720" numCol="1" anchor="t" anchorCtr="0" compatLnSpc="1"/>
            <a:lstStyle/>
            <a:p>
              <a:endParaRPr lang="en-GB"/>
            </a:p>
          </p:txBody>
        </p:sp>
        <p:sp>
          <p:nvSpPr>
            <p:cNvPr id="23" name="Freeform 6"/>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ln>
          </p:spPr>
          <p:txBody>
            <a:bodyPr vert="horz" wrap="square" lIns="91440" tIns="45720" rIns="91440" bIns="45720" numCol="1" anchor="t" anchorCtr="0" compatLnSpc="1"/>
            <a:lstStyle/>
            <a:p>
              <a:endParaRPr lang="en-GB" dirty="0"/>
            </a:p>
          </p:txBody>
        </p:sp>
      </p:grpSp>
      <p:grpSp>
        <p:nvGrpSpPr>
          <p:cNvPr id="3" name="Group 11"/>
          <p:cNvGrpSpPr>
            <a:grpSpLocks noChangeAspect="1"/>
          </p:cNvGrpSpPr>
          <p:nvPr userDrawn="1"/>
        </p:nvGrpSpPr>
        <p:grpSpPr bwMode="auto">
          <a:xfrm>
            <a:off x="2640003" y="2912198"/>
            <a:ext cx="2161727" cy="2160000"/>
            <a:chOff x="1720" y="1835"/>
            <a:chExt cx="1253" cy="1252"/>
          </a:xfrm>
        </p:grpSpPr>
        <p:sp>
          <p:nvSpPr>
            <p:cNvPr id="4"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5"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7"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8" name="Group 11"/>
          <p:cNvGrpSpPr>
            <a:grpSpLocks noChangeAspect="1"/>
          </p:cNvGrpSpPr>
          <p:nvPr userDrawn="1"/>
        </p:nvGrpSpPr>
        <p:grpSpPr bwMode="auto">
          <a:xfrm>
            <a:off x="7390269" y="2932111"/>
            <a:ext cx="2161727" cy="2160000"/>
            <a:chOff x="1720" y="1835"/>
            <a:chExt cx="1253" cy="1252"/>
          </a:xfrm>
        </p:grpSpPr>
        <p:sp>
          <p:nvSpPr>
            <p:cNvPr id="10"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4"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15"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16" name="Group 11"/>
          <p:cNvGrpSpPr>
            <a:grpSpLocks noChangeAspect="1"/>
          </p:cNvGrpSpPr>
          <p:nvPr userDrawn="1"/>
        </p:nvGrpSpPr>
        <p:grpSpPr bwMode="auto">
          <a:xfrm>
            <a:off x="9894318" y="2912198"/>
            <a:ext cx="2161727" cy="2160000"/>
            <a:chOff x="1720" y="1835"/>
            <a:chExt cx="1253" cy="1252"/>
          </a:xfrm>
        </p:grpSpPr>
        <p:sp>
          <p:nvSpPr>
            <p:cNvPr id="18"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42"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43"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44" name="Group 11"/>
          <p:cNvGrpSpPr>
            <a:grpSpLocks noChangeAspect="1"/>
          </p:cNvGrpSpPr>
          <p:nvPr userDrawn="1"/>
        </p:nvGrpSpPr>
        <p:grpSpPr bwMode="auto">
          <a:xfrm>
            <a:off x="135955" y="2932111"/>
            <a:ext cx="2161727" cy="2160000"/>
            <a:chOff x="1720" y="1835"/>
            <a:chExt cx="1253" cy="1252"/>
          </a:xfrm>
        </p:grpSpPr>
        <p:sp>
          <p:nvSpPr>
            <p:cNvPr id="45"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46"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47" name="Freeform 13"/>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dirty="0"/>
            </a:p>
          </p:txBody>
        </p:sp>
      </p:grpSp>
      <p:sp>
        <p:nvSpPr>
          <p:cNvPr id="49" name="TextBox 48"/>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80604020202020204" pitchFamily="34" charset="0"/>
                <a:ea typeface="Calibri" panose="020F0502020204030204" pitchFamily="34" charset="0"/>
                <a:cs typeface="Arial" panose="02080604020202020204" pitchFamily="34" charset="0"/>
              </a:rPr>
              <a:t>Disclaimer: </a:t>
            </a:r>
            <a:r>
              <a:rPr lang="en-US" sz="800" dirty="0">
                <a:solidFill>
                  <a:schemeClr val="bg1"/>
                </a:solidFill>
                <a:effectLst/>
                <a:latin typeface="Arial" panose="02080604020202020204" pitchFamily="34" charset="0"/>
                <a:ea typeface="Calibri" panose="020F0502020204030204" pitchFamily="34" charset="0"/>
                <a:cs typeface="Arial" panose="02080604020202020204" pitchFamily="34" charset="0"/>
              </a:rPr>
              <a:t>The views expressed on this poster are those of the author and do not necessarily reflect the view of the CTBTO</a:t>
            </a:r>
            <a:endParaRPr lang="en-GB" sz="800" dirty="0">
              <a:solidFill>
                <a:schemeClr val="bg1"/>
              </a:solidFill>
              <a:latin typeface="Arial" panose="02080604020202020204" pitchFamily="34" charset="0"/>
              <a:cs typeface="Arial" panose="02080604020202020204" pitchFamily="34" charset="0"/>
            </a:endParaRPr>
          </a:p>
        </p:txBody>
      </p:sp>
      <p:sp>
        <p:nvSpPr>
          <p:cNvPr id="26" name="Freeform 8"/>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p:cNvGrpSpPr>
            <a:grpSpLocks noChangeAspect="1"/>
          </p:cNvGrpSpPr>
          <p:nvPr userDrawn="1"/>
        </p:nvGrpSpPr>
        <p:grpSpPr bwMode="auto">
          <a:xfrm>
            <a:off x="11020430" y="5043492"/>
            <a:ext cx="1008063" cy="1573213"/>
            <a:chOff x="6942" y="3177"/>
            <a:chExt cx="635" cy="991"/>
          </a:xfrm>
        </p:grpSpPr>
        <p:sp>
          <p:nvSpPr>
            <p:cNvPr id="22" name="AutoShape 3"/>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23" name="Freeform 5"/>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24" name="Freeform 6"/>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25" name="Freeform 7"/>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26" name="Freeform 8"/>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dirty="0"/>
            </a:p>
          </p:txBody>
        </p:sp>
      </p:grpSp>
      <p:sp>
        <p:nvSpPr>
          <p:cNvPr id="4" name="Cuadro de texto 3"/>
          <p:cNvSpPr txBox="1"/>
          <p:nvPr userDrawn="1"/>
        </p:nvSpPr>
        <p:spPr>
          <a:xfrm>
            <a:off x="11101705" y="5024120"/>
            <a:ext cx="933450" cy="275590"/>
          </a:xfrm>
          <a:prstGeom prst="rect">
            <a:avLst/>
          </a:prstGeom>
          <a:noFill/>
        </p:spPr>
        <p:txBody>
          <a:bodyPr wrap="square" rtlCol="0">
            <a:spAutoFit/>
          </a:bodyPr>
          <a:lstStyle/>
          <a:p>
            <a:pPr algn="l"/>
            <a:r>
              <a:rPr lang="es-ES_tradnl" altLang="en-GB" sz="1200" dirty="0">
                <a:solidFill>
                  <a:schemeClr val="bg1"/>
                </a:solidFill>
                <a:latin typeface="Arial" panose="02080604020202020204" pitchFamily="34" charset="0"/>
                <a:cs typeface="Arial" panose="02080604020202020204" pitchFamily="34" charset="0"/>
                <a:sym typeface="+mn-ea"/>
              </a:rPr>
              <a:t>P2.5-837</a:t>
            </a:r>
            <a:endParaRPr lang="es-ES" altLang="en-US" sz="120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eb.archive.org/web/http:/www.nv.doe.gov/library/photos/photodetails.aspx?ID=1035"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1002/gdj3.159%0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1898" y="183021"/>
            <a:ext cx="7208200" cy="1783715"/>
          </a:xfrm>
          <a:prstGeom prst="rect">
            <a:avLst/>
          </a:prstGeom>
          <a:noFill/>
        </p:spPr>
        <p:txBody>
          <a:bodyPr wrap="square" rtlCol="0">
            <a:spAutoFit/>
          </a:bodyPr>
          <a:lstStyle/>
          <a:p>
            <a:pPr algn="ctr"/>
            <a:r>
              <a:rPr lang="en-GB" b="1" dirty="0">
                <a:solidFill>
                  <a:schemeClr val="bg1"/>
                </a:solidFill>
                <a:latin typeface="Arial" panose="02080604020202020204" pitchFamily="34" charset="0"/>
                <a:cs typeface="Arial" panose="02080604020202020204" pitchFamily="34" charset="0"/>
              </a:rPr>
              <a:t>Possible Historical Seismic Recordings of the 6 July 1962, Sedan Nuclear Explosion by the Mechanical Seismographic Stations of the National Seismological Service of Mexico</a:t>
            </a:r>
          </a:p>
          <a:p>
            <a:pPr algn="ctr"/>
            <a:r>
              <a:rPr lang="en-GB" sz="1400" dirty="0">
                <a:solidFill>
                  <a:schemeClr val="bg1"/>
                </a:solidFill>
                <a:latin typeface="Arial" panose="02080604020202020204" pitchFamily="34" charset="0"/>
                <a:cs typeface="Arial" panose="02080604020202020204" pitchFamily="34" charset="0"/>
              </a:rPr>
              <a:t> Miguel Angel Santoyo (Universidad Nacional Autónoma de México (UNAM)</a:t>
            </a:r>
          </a:p>
          <a:p>
            <a:pPr algn="ctr"/>
            <a:r>
              <a:rPr lang="en-GB" sz="1400" dirty="0">
                <a:solidFill>
                  <a:schemeClr val="bg1"/>
                </a:solidFill>
                <a:latin typeface="Arial" panose="02080604020202020204" pitchFamily="34" charset="0"/>
                <a:cs typeface="Arial" panose="02080604020202020204" pitchFamily="34" charset="0"/>
              </a:rPr>
              <a:t> Raúl Corona-Fernandez (Universidad Nacional Autónoma de México (UNAM)</a:t>
            </a:r>
          </a:p>
          <a:p>
            <a:pPr algn="ctr"/>
            <a:r>
              <a:rPr lang="es-ES_tradnl" altLang="en-GB" sz="1400" dirty="0">
                <a:solidFill>
                  <a:schemeClr val="bg1"/>
                </a:solidFill>
                <a:latin typeface="Arial" panose="02080604020202020204" pitchFamily="34" charset="0"/>
                <a:cs typeface="Arial" panose="02080604020202020204" pitchFamily="34" charset="0"/>
              </a:rPr>
              <a:t>Poster Nr: P2.5-837</a:t>
            </a:r>
          </a:p>
          <a:p>
            <a:pPr algn="ctr"/>
            <a:r>
              <a:rPr lang="es-ES_tradnl" altLang="en-GB" sz="1400" dirty="0">
                <a:solidFill>
                  <a:schemeClr val="bg1"/>
                </a:solidFill>
                <a:latin typeface="Arial" panose="02080604020202020204" pitchFamily="34" charset="0"/>
                <a:cs typeface="Arial" panose="02080604020202020204" pitchFamily="34" charset="0"/>
              </a:rPr>
              <a:t>Presentation Date: </a:t>
            </a:r>
            <a:r>
              <a:rPr lang="es-ES_tradnl" altLang="en-GB" sz="1400" dirty="0">
                <a:solidFill>
                  <a:schemeClr val="bg1"/>
                </a:solidFill>
                <a:latin typeface="Arial" panose="02080604020202020204" pitchFamily="34" charset="0"/>
                <a:cs typeface="Arial" panose="02080604020202020204" pitchFamily="34" charset="0"/>
                <a:sym typeface="+mn-ea"/>
              </a:rPr>
              <a:t> 21 Jun 2023, 10:00</a:t>
            </a:r>
            <a:endParaRPr lang="es-ES_tradnl" altLang="en-GB" sz="1400" dirty="0">
              <a:solidFill>
                <a:schemeClr val="bg1"/>
              </a:solidFill>
              <a:latin typeface="Arial" panose="02080604020202020204" pitchFamily="34" charset="0"/>
              <a:cs typeface="Arial" panose="02080604020202020204" pitchFamily="34" charset="0"/>
            </a:endParaRPr>
          </a:p>
        </p:txBody>
      </p:sp>
      <p:sp>
        <p:nvSpPr>
          <p:cNvPr id="5" name="Title 1"/>
          <p:cNvSpPr txBox="1"/>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80604020202020204" pitchFamily="34" charset="0"/>
                <a:cs typeface="Arial" panose="02080604020202020204" pitchFamily="34" charset="0"/>
              </a:rPr>
              <a:t>P2.4-123</a:t>
            </a:r>
          </a:p>
        </p:txBody>
      </p:sp>
      <p:sp>
        <p:nvSpPr>
          <p:cNvPr id="9" name="Title 1"/>
          <p:cNvSpPr txBox="1"/>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80604020202020204" pitchFamily="34" charset="0"/>
                <a:cs typeface="Arial" panose="02080604020202020204" pitchFamily="34" charset="0"/>
              </a:rPr>
              <a:t>L</a:t>
            </a:r>
            <a:r>
              <a:rPr lang="en-GB" sz="750" b="1" dirty="0">
                <a:solidFill>
                  <a:schemeClr val="bg1"/>
                </a:solidFill>
                <a:latin typeface="Arial" panose="02080604020202020204" pitchFamily="34" charset="0"/>
                <a:cs typeface="Arial" panose="02080604020202020204" pitchFamily="34" charset="0"/>
              </a:rPr>
              <a:t>eave empty – QR code will be overlayed on touchscreen</a:t>
            </a:r>
            <a:endParaRPr lang="en-US" sz="750" b="1" dirty="0">
              <a:solidFill>
                <a:schemeClr val="bg1"/>
              </a:solidFill>
              <a:latin typeface="Arial" panose="02080604020202020204" pitchFamily="34" charset="0"/>
              <a:cs typeface="Arial" panose="02080604020202020204" pitchFamily="34" charset="0"/>
            </a:endParaRPr>
          </a:p>
        </p:txBody>
      </p:sp>
      <p:sp>
        <p:nvSpPr>
          <p:cNvPr id="4" name="Title 1"/>
          <p:cNvSpPr txBox="1"/>
          <p:nvPr/>
        </p:nvSpPr>
        <p:spPr>
          <a:xfrm>
            <a:off x="185980" y="2958859"/>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80604020202020204" pitchFamily="34" charset="0"/>
                <a:cs typeface="Arial" panose="02080604020202020204" pitchFamily="34" charset="0"/>
              </a:rPr>
              <a:t>We analyze the historical seismic recordings obtained by the Mechanical Seismographic Stations of the National Seismological Service of Mexico (SSN), for potential evidence of nuclear tests recordings (e.g., July 6, 1962, Sedan Nuclear Explosion)</a:t>
            </a:r>
          </a:p>
        </p:txBody>
      </p:sp>
      <p:sp>
        <p:nvSpPr>
          <p:cNvPr id="10" name="Title 1"/>
          <p:cNvSpPr txBox="1"/>
          <p:nvPr/>
        </p:nvSpPr>
        <p:spPr>
          <a:xfrm>
            <a:off x="2696705" y="2958860"/>
            <a:ext cx="2069023" cy="2062590"/>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80604020202020204" pitchFamily="34" charset="0"/>
                <a:cs typeface="Arial" panose="02080604020202020204" pitchFamily="34" charset="0"/>
              </a:rPr>
              <a:t>We assess the reliability and accuracy of the legacy seismic data for studies on nuclear tests, by examining the seismic records and comparing them with other available data sources.</a:t>
            </a:r>
          </a:p>
          <a:p>
            <a:endParaRPr lang="en-US" sz="1200" dirty="0">
              <a:latin typeface="Arial" panose="02080604020202020204" pitchFamily="34" charset="0"/>
              <a:cs typeface="Arial" panose="02080604020202020204" pitchFamily="34" charset="0"/>
            </a:endParaRPr>
          </a:p>
          <a:p>
            <a:r>
              <a:rPr lang="en-US" sz="1200" dirty="0">
                <a:latin typeface="Arial" panose="02080604020202020204" pitchFamily="34" charset="0"/>
                <a:cs typeface="Arial" panose="02080604020202020204" pitchFamily="34" charset="0"/>
              </a:rPr>
              <a:t>We will use TIITBA, a new GUI for the vectorization of analog records for the analysis of these data, including historical earthquakes or nuclear tests.</a:t>
            </a:r>
          </a:p>
        </p:txBody>
      </p:sp>
      <p:sp>
        <p:nvSpPr>
          <p:cNvPr id="11" name="Title 1"/>
          <p:cNvSpPr txBox="1"/>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80604020202020204" pitchFamily="34" charset="0"/>
                <a:cs typeface="Arial" panose="02080604020202020204" pitchFamily="34" charset="0"/>
              </a:rPr>
              <a:t>We have found that during July 6, 1962,some ground motions correspond to an earthquake occurred in Afghanistan. Also, three explosions were recorded at this station between 16:14 and 16:17hrs.</a:t>
            </a:r>
          </a:p>
        </p:txBody>
      </p:sp>
      <p:sp>
        <p:nvSpPr>
          <p:cNvPr id="12" name="Title 1"/>
          <p:cNvSpPr txBox="1"/>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80604020202020204" pitchFamily="34" charset="0"/>
                <a:cs typeface="Arial" panose="02080604020202020204" pitchFamily="34" charset="0"/>
              </a:rPr>
              <a:t>Due to the frequency content of recorded motions, it is unlikely that these explosions correspond to the nuclear test.</a:t>
            </a:r>
          </a:p>
          <a:p>
            <a:endParaRPr lang="en-US" sz="1200" dirty="0">
              <a:latin typeface="Arial" panose="02080604020202020204" pitchFamily="34" charset="0"/>
              <a:cs typeface="Arial" panose="02080604020202020204" pitchFamily="34" charset="0"/>
            </a:endParaRPr>
          </a:p>
          <a:p>
            <a:r>
              <a:rPr lang="en-US" sz="1200" dirty="0">
                <a:latin typeface="Arial" panose="02080604020202020204" pitchFamily="34" charset="0"/>
                <a:cs typeface="Arial" panose="02080604020202020204" pitchFamily="34" charset="0"/>
              </a:rPr>
              <a:t>We are looking for records of stations in Mexico closer to the Arizona test site (e.g., Chihuahua station).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37301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80604020202020204" pitchFamily="34" charset="0"/>
                <a:cs typeface="Arial" panose="02080604020202020204" pitchFamily="34" charset="0"/>
              </a:rPr>
              <a:t>Introduction: </a:t>
            </a:r>
            <a:r>
              <a:rPr lang="en-GB" sz="1800" b="1" dirty="0">
                <a:solidFill>
                  <a:schemeClr val="bg1"/>
                </a:solidFill>
                <a:latin typeface="Arial" panose="02080604020202020204" pitchFamily="34" charset="0"/>
                <a:cs typeface="Arial" panose="02080604020202020204" pitchFamily="34" charset="0"/>
                <a:sym typeface="+mn-ea"/>
              </a:rPr>
              <a:t>Possible Historical Seismic Recordings of the 6 July 1962, Sedan Nuclear Explosion by the Mechanical Seismographic Stations of the National Seismological Service of Mexico</a:t>
            </a:r>
            <a:endParaRPr lang="en-US" sz="4800" dirty="0">
              <a:solidFill>
                <a:schemeClr val="bg1"/>
              </a:solidFill>
              <a:latin typeface="Arial" panose="02080604020202020204" pitchFamily="34" charset="0"/>
              <a:cs typeface="Arial" panose="02080604020202020204" pitchFamily="34" charset="0"/>
            </a:endParaRPr>
          </a:p>
        </p:txBody>
      </p:sp>
      <p:sp>
        <p:nvSpPr>
          <p:cNvPr id="4" name="TextBox 3"/>
          <p:cNvSpPr txBox="1"/>
          <p:nvPr/>
        </p:nvSpPr>
        <p:spPr>
          <a:xfrm>
            <a:off x="153875" y="1273377"/>
            <a:ext cx="10489742" cy="2862322"/>
          </a:xfrm>
          <a:prstGeom prst="rect">
            <a:avLst/>
          </a:prstGeom>
          <a:noFill/>
        </p:spPr>
        <p:txBody>
          <a:bodyPr wrap="square">
            <a:spAutoFit/>
          </a:bodyPr>
          <a:lstStyle/>
          <a:p>
            <a:pPr algn="just"/>
            <a:r>
              <a:rPr lang="en-GB" b="0" i="0" dirty="0">
                <a:effectLst/>
                <a:latin typeface="Arial" panose="02080604020202020204" pitchFamily="34" charset="0"/>
                <a:cs typeface="Arial" panose="02080604020202020204" pitchFamily="34" charset="0"/>
              </a:rPr>
              <a:t>During the first half of the 20th century, most earthquake ground motions in Mexico were recorded by the Mexican seismological network, equipped with different </a:t>
            </a:r>
            <a:r>
              <a:rPr lang="en-GB" b="0" i="0" dirty="0" err="1">
                <a:effectLst/>
                <a:latin typeface="Arial" panose="02080604020202020204" pitchFamily="34" charset="0"/>
                <a:cs typeface="Arial" panose="02080604020202020204" pitchFamily="34" charset="0"/>
              </a:rPr>
              <a:t>Wiechert</a:t>
            </a:r>
            <a:r>
              <a:rPr lang="en-GB" b="0" i="0" dirty="0">
                <a:effectLst/>
                <a:latin typeface="Arial" panose="02080604020202020204" pitchFamily="34" charset="0"/>
                <a:cs typeface="Arial" panose="02080604020202020204" pitchFamily="34" charset="0"/>
              </a:rPr>
              <a:t> mechanical seismographs on smoked paper.  Nowadays, the analogue seismographic collection of Mexico is stored and maintained at the Joint Library of Earth Sciences of UNAM, as part of the </a:t>
            </a:r>
            <a:r>
              <a:rPr lang="en-GB" b="1" i="0" dirty="0" err="1">
                <a:effectLst/>
                <a:latin typeface="Arial" panose="02080604020202020204" pitchFamily="34" charset="0"/>
                <a:cs typeface="Arial" panose="02080604020202020204" pitchFamily="34" charset="0"/>
              </a:rPr>
              <a:t>Sismoteca</a:t>
            </a:r>
            <a:r>
              <a:rPr lang="en-GB" b="1" i="0" dirty="0">
                <a:effectLst/>
                <a:latin typeface="Arial" panose="02080604020202020204" pitchFamily="34" charset="0"/>
                <a:cs typeface="Arial" panose="02080604020202020204" pitchFamily="34" charset="0"/>
              </a:rPr>
              <a:t>-SSN</a:t>
            </a:r>
            <a:r>
              <a:rPr lang="en-GB" b="0" i="0" dirty="0">
                <a:effectLst/>
                <a:latin typeface="Arial" panose="02080604020202020204" pitchFamily="34" charset="0"/>
                <a:cs typeface="Arial" panose="02080604020202020204" pitchFamily="34" charset="0"/>
              </a:rPr>
              <a:t> project, to preserve, digitize and reuse these legacy seismic data. </a:t>
            </a:r>
            <a:endParaRPr lang="en-GB" dirty="0">
              <a:latin typeface="Arial" panose="02080604020202020204" pitchFamily="34" charset="0"/>
              <a:cs typeface="Arial" panose="02080604020202020204" pitchFamily="34" charset="0"/>
            </a:endParaRPr>
          </a:p>
          <a:p>
            <a:pPr algn="just"/>
            <a:endParaRPr lang="en-GB" b="0" i="0" dirty="0">
              <a:effectLst/>
              <a:latin typeface="Arial" panose="02080604020202020204" pitchFamily="34" charset="0"/>
              <a:cs typeface="Arial" panose="02080604020202020204" pitchFamily="34" charset="0"/>
            </a:endParaRPr>
          </a:p>
          <a:p>
            <a:pPr algn="just"/>
            <a:r>
              <a:rPr lang="en-GB" b="0" i="0" dirty="0">
                <a:effectLst/>
                <a:latin typeface="Arial" panose="02080604020202020204" pitchFamily="34" charset="0"/>
                <a:cs typeface="Arial" panose="02080604020202020204" pitchFamily="34" charset="0"/>
              </a:rPr>
              <a:t>Due to the availability this collection, we have found different smoked paper seismograms at the </a:t>
            </a:r>
            <a:r>
              <a:rPr lang="en-GB" b="0" i="0" dirty="0" err="1">
                <a:effectLst/>
                <a:latin typeface="Arial" panose="02080604020202020204" pitchFamily="34" charset="0"/>
                <a:cs typeface="Arial" panose="02080604020202020204" pitchFamily="34" charset="0"/>
              </a:rPr>
              <a:t>Tacubaya</a:t>
            </a:r>
            <a:r>
              <a:rPr lang="en-GB" b="0" i="0" dirty="0">
                <a:effectLst/>
                <a:latin typeface="Arial" panose="02080604020202020204" pitchFamily="34" charset="0"/>
                <a:cs typeface="Arial" panose="02080604020202020204" pitchFamily="34" charset="0"/>
              </a:rPr>
              <a:t> (TAC) Central station for the period from 5 to 7 July 1962. </a:t>
            </a:r>
            <a:r>
              <a:rPr lang="en-GB" i="0" dirty="0">
                <a:effectLst/>
                <a:latin typeface="Arial" panose="02080604020202020204" pitchFamily="34" charset="0"/>
                <a:cs typeface="Arial" panose="02080604020202020204" pitchFamily="34" charset="0"/>
              </a:rPr>
              <a:t>On</a:t>
            </a:r>
            <a:r>
              <a:rPr lang="en-GB" b="1" i="0" dirty="0">
                <a:effectLst/>
                <a:latin typeface="Arial" panose="02080604020202020204" pitchFamily="34" charset="0"/>
                <a:cs typeface="Arial" panose="02080604020202020204" pitchFamily="34" charset="0"/>
              </a:rPr>
              <a:t> </a:t>
            </a:r>
            <a:r>
              <a:rPr lang="en-GB" b="1" dirty="0">
                <a:latin typeface="Arial" panose="02080604020202020204" pitchFamily="34" charset="0"/>
                <a:cs typeface="Arial" panose="02080604020202020204" pitchFamily="34" charset="0"/>
              </a:rPr>
              <a:t>July 6, </a:t>
            </a:r>
            <a:r>
              <a:rPr lang="en-GB" b="1" i="0" dirty="0">
                <a:effectLst/>
                <a:latin typeface="Arial" panose="02080604020202020204" pitchFamily="34" charset="0"/>
                <a:cs typeface="Arial" panose="02080604020202020204" pitchFamily="34" charset="0"/>
              </a:rPr>
              <a:t>1962</a:t>
            </a:r>
            <a:r>
              <a:rPr lang="en-GB" b="0" i="0" dirty="0">
                <a:effectLst/>
                <a:latin typeface="Arial" panose="02080604020202020204" pitchFamily="34" charset="0"/>
                <a:cs typeface="Arial" panose="02080604020202020204" pitchFamily="34" charset="0"/>
              </a:rPr>
              <a:t>, a shallow underground </a:t>
            </a:r>
            <a:r>
              <a:rPr lang="en-GB" i="0" dirty="0">
                <a:effectLst/>
                <a:latin typeface="Arial" panose="02080604020202020204" pitchFamily="34" charset="0"/>
                <a:cs typeface="Arial" panose="02080604020202020204" pitchFamily="34" charset="0"/>
              </a:rPr>
              <a:t>nuclear test </a:t>
            </a:r>
            <a:r>
              <a:rPr lang="en-GB" b="0" i="0" dirty="0">
                <a:effectLst/>
                <a:latin typeface="Arial" panose="02080604020202020204" pitchFamily="34" charset="0"/>
                <a:cs typeface="Arial" panose="02080604020202020204" pitchFamily="34" charset="0"/>
              </a:rPr>
              <a:t>was conducted in the Yucca Flat, Nevada. This event, known as the </a:t>
            </a:r>
            <a:r>
              <a:rPr lang="en-GB" b="1" i="0" dirty="0">
                <a:effectLst/>
                <a:latin typeface="Arial" panose="02080604020202020204" pitchFamily="34" charset="0"/>
                <a:cs typeface="Arial" panose="02080604020202020204" pitchFamily="34" charset="0"/>
              </a:rPr>
              <a:t>Storax Sedan nuclear test</a:t>
            </a:r>
            <a:r>
              <a:rPr lang="en-GB" b="0" i="0" dirty="0">
                <a:effectLst/>
                <a:latin typeface="Arial" panose="02080604020202020204" pitchFamily="34" charset="0"/>
                <a:cs typeface="Arial" panose="02080604020202020204" pitchFamily="34" charset="0"/>
              </a:rPr>
              <a:t> had an estimated energy yield equivalent to </a:t>
            </a:r>
            <a:r>
              <a:rPr lang="en-GB" i="0" dirty="0">
                <a:effectLst/>
                <a:latin typeface="Arial" panose="02080604020202020204" pitchFamily="34" charset="0"/>
                <a:cs typeface="Arial" panose="02080604020202020204" pitchFamily="34" charset="0"/>
              </a:rPr>
              <a:t>104 kilotons TNT (Figure 1). </a:t>
            </a:r>
          </a:p>
        </p:txBody>
      </p:sp>
      <p:sp>
        <p:nvSpPr>
          <p:cNvPr id="5" name="Title 1"/>
          <p:cNvSpPr txBox="1"/>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80604020202020204" pitchFamily="34" charset="0"/>
                <a:cs typeface="Arial" panose="02080604020202020204" pitchFamily="34" charset="0"/>
              </a:rPr>
              <a:t>L</a:t>
            </a:r>
            <a:r>
              <a:rPr lang="en-GB" sz="750" b="1" dirty="0">
                <a:solidFill>
                  <a:schemeClr val="bg1"/>
                </a:solidFill>
                <a:latin typeface="Arial" panose="02080604020202020204" pitchFamily="34" charset="0"/>
                <a:cs typeface="Arial" panose="02080604020202020204" pitchFamily="34" charset="0"/>
              </a:rPr>
              <a:t>eave empty – QR code will be overlayed on touchscreen</a:t>
            </a:r>
            <a:endParaRPr lang="en-US" sz="750" b="1" dirty="0">
              <a:solidFill>
                <a:schemeClr val="bg1"/>
              </a:solidFill>
              <a:latin typeface="Arial" panose="02080604020202020204" pitchFamily="34" charset="0"/>
              <a:cs typeface="Arial" panose="02080604020202020204" pitchFamily="34" charset="0"/>
            </a:endParaRPr>
          </a:p>
        </p:txBody>
      </p:sp>
      <p:pic>
        <p:nvPicPr>
          <p:cNvPr id="3" name="Imagen 2"/>
          <p:cNvPicPr>
            <a:picLocks noChangeAspect="1"/>
          </p:cNvPicPr>
          <p:nvPr/>
        </p:nvPicPr>
        <p:blipFill>
          <a:blip r:embed="rId2"/>
          <a:stretch>
            <a:fillRect/>
          </a:stretch>
        </p:blipFill>
        <p:spPr>
          <a:xfrm>
            <a:off x="2508902" y="4309574"/>
            <a:ext cx="2889844" cy="2286982"/>
          </a:xfrm>
          <a:prstGeom prst="rect">
            <a:avLst/>
          </a:prstGeom>
        </p:spPr>
      </p:pic>
      <p:sp>
        <p:nvSpPr>
          <p:cNvPr id="7" name="Cuadro de texto 6"/>
          <p:cNvSpPr txBox="1"/>
          <p:nvPr/>
        </p:nvSpPr>
        <p:spPr>
          <a:xfrm>
            <a:off x="5967984" y="5048466"/>
            <a:ext cx="3855720" cy="1200329"/>
          </a:xfrm>
          <a:prstGeom prst="rect">
            <a:avLst/>
          </a:prstGeom>
          <a:noFill/>
        </p:spPr>
        <p:txBody>
          <a:bodyPr wrap="square" rtlCol="0">
            <a:spAutoFit/>
          </a:bodyPr>
          <a:lstStyle/>
          <a:p>
            <a:r>
              <a:rPr lang="es-ES_tradnl" altLang="es-ES" dirty="0"/>
              <a:t>Figure 1. </a:t>
            </a:r>
            <a:r>
              <a:rPr lang="es-ES_tradnl" altLang="es-ES" dirty="0" err="1"/>
              <a:t>Image</a:t>
            </a:r>
            <a:r>
              <a:rPr lang="es-ES_tradnl" altLang="es-ES" dirty="0"/>
              <a:t> </a:t>
            </a:r>
            <a:r>
              <a:rPr lang="es-ES_tradnl" altLang="es-ES" dirty="0" err="1"/>
              <a:t>from</a:t>
            </a:r>
            <a:r>
              <a:rPr lang="es-ES_tradnl" altLang="es-ES" dirty="0"/>
              <a:t> </a:t>
            </a:r>
            <a:r>
              <a:rPr lang="es-ES_tradnl" altLang="es-ES" dirty="0" err="1"/>
              <a:t>the</a:t>
            </a:r>
            <a:r>
              <a:rPr lang="es-ES_tradnl" altLang="es-ES" dirty="0"/>
              <a:t> </a:t>
            </a:r>
            <a:r>
              <a:rPr lang="es-ES_tradnl" altLang="es-ES" dirty="0" err="1"/>
              <a:t>National</a:t>
            </a:r>
            <a:r>
              <a:rPr lang="es-ES_tradnl" altLang="es-ES" dirty="0"/>
              <a:t> Nuclear Security </a:t>
            </a:r>
            <a:r>
              <a:rPr lang="es-ES_tradnl" altLang="es-ES" dirty="0" err="1"/>
              <a:t>Administration</a:t>
            </a:r>
            <a:r>
              <a:rPr lang="es-ES_tradnl" altLang="es-ES" dirty="0"/>
              <a:t> Nevada Site Office </a:t>
            </a:r>
            <a:r>
              <a:rPr lang="es-ES_tradnl" altLang="es-ES" dirty="0" err="1"/>
              <a:t>Photo</a:t>
            </a:r>
            <a:r>
              <a:rPr lang="es-ES_tradnl" altLang="es-ES" dirty="0"/>
              <a:t> Library </a:t>
            </a:r>
            <a:r>
              <a:rPr lang="es-ES_tradnl" altLang="es-ES" dirty="0" err="1"/>
              <a:t>under</a:t>
            </a:r>
            <a:r>
              <a:rPr lang="es-ES_tradnl" altLang="es-ES" dirty="0"/>
              <a:t> </a:t>
            </a:r>
            <a:r>
              <a:rPr lang="es-ES_tradnl" altLang="es-ES" dirty="0" err="1"/>
              <a:t>number</a:t>
            </a:r>
            <a:r>
              <a:rPr lang="es-ES_tradnl" altLang="es-ES" dirty="0"/>
              <a:t> </a:t>
            </a:r>
            <a:r>
              <a:rPr lang="es-ES_tradnl" altLang="es-ES" dirty="0">
                <a:hlinkClick r:id="rId3" action="ppaction://hlinkfile"/>
              </a:rPr>
              <a:t>XX-13</a:t>
            </a:r>
            <a:r>
              <a:rPr lang="es-ES_tradnl" altLang="es-ES"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80604020202020204" pitchFamily="34" charset="0"/>
                <a:cs typeface="Arial" panose="02080604020202020204" pitchFamily="34" charset="0"/>
              </a:rPr>
              <a:t>Objectives of the Conference</a:t>
            </a:r>
            <a:endParaRPr lang="en-US" sz="4800" dirty="0">
              <a:solidFill>
                <a:schemeClr val="bg1"/>
              </a:solidFill>
              <a:latin typeface="Arial" panose="02080604020202020204" pitchFamily="34" charset="0"/>
              <a:cs typeface="Arial" panose="02080604020202020204" pitchFamily="34" charset="0"/>
            </a:endParaRPr>
          </a:p>
        </p:txBody>
      </p:sp>
      <p:sp>
        <p:nvSpPr>
          <p:cNvPr id="5" name="TextBox 4"/>
          <p:cNvSpPr txBox="1"/>
          <p:nvPr/>
        </p:nvSpPr>
        <p:spPr>
          <a:xfrm>
            <a:off x="221573" y="1412288"/>
            <a:ext cx="10361726" cy="5016758"/>
          </a:xfrm>
          <a:prstGeom prst="rect">
            <a:avLst/>
          </a:prstGeom>
          <a:noFill/>
        </p:spPr>
        <p:txBody>
          <a:bodyPr wrap="square">
            <a:spAutoFit/>
          </a:bodyPr>
          <a:lstStyle/>
          <a:p>
            <a:pPr algn="just"/>
            <a:r>
              <a:rPr lang="en-GB" sz="2000" dirty="0">
                <a:latin typeface="Arial" panose="02080604020202020204" pitchFamily="34" charset="0"/>
                <a:cs typeface="Arial" panose="02080604020202020204" pitchFamily="34" charset="0"/>
              </a:rPr>
              <a:t>M</a:t>
            </a:r>
            <a:r>
              <a:rPr lang="en-GB" sz="2000" b="0" i="0" dirty="0">
                <a:effectLst/>
                <a:latin typeface="Arial" panose="02080604020202020204" pitchFamily="34" charset="0"/>
                <a:cs typeface="Arial" panose="02080604020202020204" pitchFamily="34" charset="0"/>
              </a:rPr>
              <a:t>ain objectives: </a:t>
            </a:r>
          </a:p>
          <a:p>
            <a:pPr algn="just"/>
            <a:endParaRPr lang="en-US" sz="2000" dirty="0">
              <a:latin typeface="Arial" panose="02080604020202020204" pitchFamily="34" charset="0"/>
              <a:cs typeface="Arial" panose="02080604020202020204" pitchFamily="34" charset="0"/>
            </a:endParaRPr>
          </a:p>
          <a:p>
            <a:pPr marL="285750" indent="-285750" algn="just">
              <a:buFont typeface="Arial" panose="02080604020202020204" pitchFamily="34" charset="0"/>
              <a:buChar char="•"/>
            </a:pPr>
            <a:r>
              <a:rPr lang="en-US" sz="2000" dirty="0">
                <a:latin typeface="Arial" panose="02080604020202020204" pitchFamily="34" charset="0"/>
                <a:cs typeface="Arial" panose="02080604020202020204" pitchFamily="34" charset="0"/>
              </a:rPr>
              <a:t>To investigate and analyze the historical seismograms obtained by the mechanical seismographic stations of the National Seismological Service of Mexico for potential evidence of </a:t>
            </a:r>
            <a:r>
              <a:rPr lang="en-US" altLang="en-GB" sz="2000" dirty="0">
                <a:latin typeface="Arial" panose="02080604020202020204" pitchFamily="34" charset="0"/>
                <a:cs typeface="Arial" panose="02080604020202020204" pitchFamily="34" charset="0"/>
              </a:rPr>
              <a:t>nuclear tests recordings (e.g., the </a:t>
            </a:r>
            <a:r>
              <a:rPr lang="en-US" sz="2000" dirty="0">
                <a:latin typeface="Arial" panose="02080604020202020204" pitchFamily="34" charset="0"/>
                <a:cs typeface="Arial" panose="02080604020202020204" pitchFamily="34" charset="0"/>
              </a:rPr>
              <a:t>July</a:t>
            </a:r>
            <a:r>
              <a:rPr lang="en-US" altLang="en-GB" sz="2000" dirty="0">
                <a:latin typeface="Arial" panose="02080604020202020204" pitchFamily="34" charset="0"/>
                <a:cs typeface="Arial" panose="02080604020202020204" pitchFamily="34" charset="0"/>
              </a:rPr>
              <a:t> 6,</a:t>
            </a:r>
            <a:r>
              <a:rPr lang="en-US" sz="2000" dirty="0">
                <a:latin typeface="Arial" panose="02080604020202020204" pitchFamily="34" charset="0"/>
                <a:cs typeface="Arial" panose="02080604020202020204" pitchFamily="34" charset="0"/>
              </a:rPr>
              <a:t> 1962, Sedan Nuclear Explosion</a:t>
            </a:r>
            <a:r>
              <a:rPr lang="en-US" altLang="en-GB" sz="2000" dirty="0">
                <a:latin typeface="Arial" panose="02080604020202020204" pitchFamily="34" charset="0"/>
                <a:cs typeface="Arial" panose="02080604020202020204" pitchFamily="34" charset="0"/>
              </a:rPr>
              <a:t>)</a:t>
            </a:r>
            <a:r>
              <a:rPr lang="en-US" sz="2000" dirty="0">
                <a:latin typeface="Arial" panose="02080604020202020204" pitchFamily="34" charset="0"/>
                <a:cs typeface="Arial" panose="02080604020202020204" pitchFamily="34" charset="0"/>
              </a:rPr>
              <a:t>.</a:t>
            </a:r>
          </a:p>
          <a:p>
            <a:pPr marL="285750" indent="-285750" algn="just">
              <a:buFont typeface="Arial" panose="02080604020202020204" pitchFamily="34" charset="0"/>
              <a:buChar char="•"/>
            </a:pPr>
            <a:endParaRPr lang="en-US" sz="2000" dirty="0">
              <a:latin typeface="Arial" panose="02080604020202020204" pitchFamily="34" charset="0"/>
              <a:cs typeface="Arial" panose="02080604020202020204" pitchFamily="34" charset="0"/>
            </a:endParaRPr>
          </a:p>
          <a:p>
            <a:pPr marL="285750" indent="-285750" algn="just">
              <a:buFont typeface="Arial" panose="02080604020202020204" pitchFamily="34" charset="0"/>
              <a:buChar char="•"/>
            </a:pPr>
            <a:r>
              <a:rPr lang="en-US" sz="2000" dirty="0">
                <a:latin typeface="Arial" panose="02080604020202020204" pitchFamily="34" charset="0"/>
                <a:cs typeface="Arial" panose="02080604020202020204" pitchFamily="34" charset="0"/>
              </a:rPr>
              <a:t>To assess the reliability and accuracy of the </a:t>
            </a:r>
            <a:r>
              <a:rPr lang="en-US" altLang="en-GB" sz="2000" dirty="0">
                <a:latin typeface="Arial" panose="02080604020202020204" pitchFamily="34" charset="0"/>
                <a:cs typeface="Arial" panose="02080604020202020204" pitchFamily="34" charset="0"/>
              </a:rPr>
              <a:t>legacy </a:t>
            </a:r>
            <a:r>
              <a:rPr lang="en-US" sz="2000" dirty="0">
                <a:latin typeface="Arial" panose="02080604020202020204" pitchFamily="34" charset="0"/>
                <a:cs typeface="Arial" panose="02080604020202020204" pitchFamily="34" charset="0"/>
              </a:rPr>
              <a:t>seismic data </a:t>
            </a:r>
            <a:r>
              <a:rPr lang="en-US" altLang="en-GB" sz="2000" dirty="0">
                <a:latin typeface="Arial" panose="02080604020202020204" pitchFamily="34" charset="0"/>
                <a:cs typeface="Arial" panose="02080604020202020204" pitchFamily="34" charset="0"/>
              </a:rPr>
              <a:t>for studies on nuclear tests</a:t>
            </a:r>
            <a:r>
              <a:rPr lang="en-US" sz="2000" dirty="0">
                <a:latin typeface="Arial" panose="02080604020202020204" pitchFamily="34" charset="0"/>
                <a:cs typeface="Arial" panose="02080604020202020204" pitchFamily="34" charset="0"/>
              </a:rPr>
              <a:t>.</a:t>
            </a:r>
          </a:p>
          <a:p>
            <a:pPr marL="285750" indent="-285750" algn="just">
              <a:buFont typeface="Arial" panose="02080604020202020204" pitchFamily="34" charset="0"/>
              <a:buChar char="•"/>
            </a:pPr>
            <a:endParaRPr lang="en-US" sz="2000" dirty="0">
              <a:latin typeface="Arial" panose="02080604020202020204" pitchFamily="34" charset="0"/>
              <a:cs typeface="Arial" panose="02080604020202020204" pitchFamily="34" charset="0"/>
            </a:endParaRPr>
          </a:p>
          <a:p>
            <a:pPr marL="285750" indent="-285750" algn="just">
              <a:buFont typeface="Arial" panose="02080604020202020204" pitchFamily="34" charset="0"/>
              <a:buChar char="•"/>
            </a:pPr>
            <a:r>
              <a:rPr lang="en-US" sz="2000" dirty="0">
                <a:latin typeface="Arial" panose="02080604020202020204" pitchFamily="34" charset="0"/>
                <a:cs typeface="Arial" panose="02080604020202020204" pitchFamily="34" charset="0"/>
              </a:rPr>
              <a:t>Contribute to a better understanding of the regional and global seismic impact of the 6 July 1962 Sedan Nuclear Explosion, by examining the seismic records and comparing them with other available data sources.</a:t>
            </a:r>
          </a:p>
          <a:p>
            <a:pPr indent="0" algn="just">
              <a:buFont typeface="Arial" panose="02080604020202020204" pitchFamily="34" charset="0"/>
              <a:buNone/>
            </a:pPr>
            <a:endParaRPr lang="en-US" sz="2000" dirty="0">
              <a:latin typeface="Arial" panose="02080604020202020204" pitchFamily="34" charset="0"/>
              <a:cs typeface="Arial" panose="02080604020202020204" pitchFamily="34" charset="0"/>
            </a:endParaRPr>
          </a:p>
          <a:p>
            <a:pPr marL="285750" indent="-285750" algn="just">
              <a:buFont typeface="Arial" panose="02080604020202020204" pitchFamily="34" charset="0"/>
              <a:buChar char="•"/>
            </a:pPr>
            <a:r>
              <a:rPr lang="en-US" altLang="en-GB" sz="2000" dirty="0">
                <a:latin typeface="Arial" panose="02080604020202020204" pitchFamily="34" charset="0"/>
                <a:cs typeface="Arial" panose="02080604020202020204" pitchFamily="34" charset="0"/>
              </a:rPr>
              <a:t>The use of TIITBA, a new GUI for the vectorization of analog records for the analysis of these data, such as historical earthquakes or nuclear tests, will help for the study of these recordings.</a:t>
            </a:r>
          </a:p>
        </p:txBody>
      </p:sp>
      <p:sp>
        <p:nvSpPr>
          <p:cNvPr id="6" name="Title 1"/>
          <p:cNvSpPr txBox="1"/>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80604020202020204" pitchFamily="34" charset="0"/>
                <a:cs typeface="Arial" panose="02080604020202020204" pitchFamily="34" charset="0"/>
              </a:rPr>
              <a:t>L</a:t>
            </a:r>
            <a:r>
              <a:rPr lang="en-GB" sz="750" b="1" dirty="0">
                <a:solidFill>
                  <a:schemeClr val="bg1"/>
                </a:solidFill>
                <a:latin typeface="Arial" panose="02080604020202020204" pitchFamily="34" charset="0"/>
                <a:cs typeface="Arial" panose="02080604020202020204" pitchFamily="34" charset="0"/>
              </a:rPr>
              <a:t>eave empty – QR code will be overlayed on touchscreen</a:t>
            </a:r>
            <a:endParaRPr lang="en-US" sz="750" b="1" dirty="0">
              <a:solidFill>
                <a:schemeClr val="bg1"/>
              </a:solidFill>
              <a:latin typeface="Arial" panose="02080604020202020204" pitchFamily="34" charset="0"/>
              <a:cs typeface="Arial" panose="0208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80604020202020204" pitchFamily="34" charset="0"/>
                <a:cs typeface="Arial" panose="02080604020202020204" pitchFamily="34" charset="0"/>
              </a:rPr>
              <a:t>Methods and Data used for the Conference</a:t>
            </a:r>
            <a:endParaRPr lang="en-US" sz="4800" dirty="0">
              <a:solidFill>
                <a:schemeClr val="bg1"/>
              </a:solidFill>
              <a:latin typeface="Arial" panose="02080604020202020204" pitchFamily="34" charset="0"/>
              <a:cs typeface="Arial" panose="02080604020202020204" pitchFamily="34" charset="0"/>
            </a:endParaRPr>
          </a:p>
        </p:txBody>
      </p:sp>
      <p:sp>
        <p:nvSpPr>
          <p:cNvPr id="11" name="Title 1"/>
          <p:cNvSpPr txBox="1"/>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80604020202020204" pitchFamily="34" charset="0"/>
                <a:cs typeface="Arial" panose="02080604020202020204" pitchFamily="34" charset="0"/>
              </a:rPr>
              <a:t>L</a:t>
            </a:r>
            <a:r>
              <a:rPr lang="en-GB" sz="750" b="1" dirty="0">
                <a:solidFill>
                  <a:schemeClr val="bg1"/>
                </a:solidFill>
                <a:latin typeface="Arial" panose="02080604020202020204" pitchFamily="34" charset="0"/>
                <a:cs typeface="Arial" panose="02080604020202020204" pitchFamily="34" charset="0"/>
              </a:rPr>
              <a:t>eave empty – QR code will be overlayed on touchscreen</a:t>
            </a:r>
            <a:endParaRPr lang="en-US" sz="750" b="1" dirty="0">
              <a:solidFill>
                <a:schemeClr val="bg1"/>
              </a:solidFill>
              <a:latin typeface="Arial" panose="02080604020202020204" pitchFamily="34" charset="0"/>
              <a:cs typeface="Arial" panose="02080604020202020204" pitchFamily="34" charset="0"/>
            </a:endParaRPr>
          </a:p>
        </p:txBody>
      </p:sp>
      <p:pic>
        <p:nvPicPr>
          <p:cNvPr id="3" name="Marcador de posición de contenido 2" descr="TACUBAYA 6 JULIO 1962 EW 2.2"/>
          <p:cNvPicPr>
            <a:picLocks noGrp="1" noChangeAspect="1"/>
          </p:cNvPicPr>
          <p:nvPr>
            <p:ph sz="half" idx="2"/>
          </p:nvPr>
        </p:nvPicPr>
        <p:blipFill>
          <a:blip r:embed="rId2"/>
          <a:stretch>
            <a:fillRect/>
          </a:stretch>
        </p:blipFill>
        <p:spPr>
          <a:xfrm>
            <a:off x="271144" y="2179533"/>
            <a:ext cx="9372825" cy="1658304"/>
          </a:xfrm>
          <a:prstGeom prst="rect">
            <a:avLst/>
          </a:prstGeom>
        </p:spPr>
      </p:pic>
      <p:pic>
        <p:nvPicPr>
          <p:cNvPr id="4" name="Marcador de posición de contenido 3" descr="TACUBAYA 6 JULIO 1962 NS 1.processed"/>
          <p:cNvPicPr>
            <a:picLocks noGrp="1" noChangeAspect="1"/>
          </p:cNvPicPr>
          <p:nvPr>
            <p:ph sz="quarter" idx="4"/>
          </p:nvPr>
        </p:nvPicPr>
        <p:blipFill>
          <a:blip r:embed="rId3"/>
          <a:stretch>
            <a:fillRect/>
          </a:stretch>
        </p:blipFill>
        <p:spPr>
          <a:xfrm>
            <a:off x="56642" y="4403080"/>
            <a:ext cx="9587327" cy="1577334"/>
          </a:xfrm>
          <a:prstGeom prst="rect">
            <a:avLst/>
          </a:prstGeom>
        </p:spPr>
      </p:pic>
      <p:sp>
        <p:nvSpPr>
          <p:cNvPr id="6" name="Cuadro de texto 5"/>
          <p:cNvSpPr txBox="1"/>
          <p:nvPr/>
        </p:nvSpPr>
        <p:spPr>
          <a:xfrm>
            <a:off x="1412303" y="1767052"/>
            <a:ext cx="3923665" cy="368300"/>
          </a:xfrm>
          <a:prstGeom prst="rect">
            <a:avLst/>
          </a:prstGeom>
          <a:noFill/>
        </p:spPr>
        <p:txBody>
          <a:bodyPr wrap="square" rtlCol="0">
            <a:spAutoFit/>
          </a:bodyPr>
          <a:lstStyle/>
          <a:p>
            <a:r>
              <a:rPr lang="es-ES_tradnl" altLang="es-ES" dirty="0" err="1"/>
              <a:t>Wiechert</a:t>
            </a:r>
            <a:r>
              <a:rPr lang="es-ES_tradnl" altLang="es-ES" dirty="0"/>
              <a:t> 1,700kg at </a:t>
            </a:r>
            <a:r>
              <a:rPr lang="es-ES_tradnl" altLang="es-ES" dirty="0">
                <a:sym typeface="+mn-ea"/>
              </a:rPr>
              <a:t>TAC-</a:t>
            </a:r>
            <a:r>
              <a:rPr lang="es-ES_tradnl" altLang="es-ES" dirty="0"/>
              <a:t>NS</a:t>
            </a:r>
          </a:p>
        </p:txBody>
      </p:sp>
      <p:sp>
        <p:nvSpPr>
          <p:cNvPr id="7" name="Cuadro de texto 6"/>
          <p:cNvSpPr txBox="1"/>
          <p:nvPr/>
        </p:nvSpPr>
        <p:spPr>
          <a:xfrm>
            <a:off x="1412302" y="4020685"/>
            <a:ext cx="3923665" cy="368300"/>
          </a:xfrm>
          <a:prstGeom prst="rect">
            <a:avLst/>
          </a:prstGeom>
          <a:noFill/>
        </p:spPr>
        <p:txBody>
          <a:bodyPr wrap="square" rtlCol="0">
            <a:spAutoFit/>
          </a:bodyPr>
          <a:lstStyle/>
          <a:p>
            <a:r>
              <a:rPr lang="es-ES_tradnl" altLang="es-ES" dirty="0" err="1"/>
              <a:t>Wiechert</a:t>
            </a:r>
            <a:r>
              <a:rPr lang="es-ES_tradnl" altLang="es-ES" dirty="0"/>
              <a:t> 1,700kg at </a:t>
            </a:r>
            <a:r>
              <a:rPr lang="es-ES_tradnl" altLang="es-ES" dirty="0">
                <a:sym typeface="+mn-ea"/>
              </a:rPr>
              <a:t>TAC-</a:t>
            </a:r>
            <a:r>
              <a:rPr lang="es-ES_tradnl" altLang="es-ES" dirty="0"/>
              <a:t>EW</a:t>
            </a:r>
          </a:p>
        </p:txBody>
      </p:sp>
      <p:sp>
        <p:nvSpPr>
          <p:cNvPr id="13" name="Cuadro de texto 12"/>
          <p:cNvSpPr txBox="1"/>
          <p:nvPr/>
        </p:nvSpPr>
        <p:spPr>
          <a:xfrm>
            <a:off x="1941688" y="6126539"/>
            <a:ext cx="6788558" cy="646331"/>
          </a:xfrm>
          <a:prstGeom prst="rect">
            <a:avLst/>
          </a:prstGeom>
          <a:noFill/>
        </p:spPr>
        <p:txBody>
          <a:bodyPr wrap="square" rtlCol="0" anchor="t">
            <a:spAutoFit/>
          </a:bodyPr>
          <a:lstStyle/>
          <a:p>
            <a:pPr algn="ctr"/>
            <a:r>
              <a:rPr lang="es-ES" altLang="en-US" dirty="0"/>
              <a:t>Figure 2. </a:t>
            </a:r>
            <a:r>
              <a:rPr lang="es-ES" altLang="en-US" dirty="0" err="1"/>
              <a:t>Analog</a:t>
            </a:r>
            <a:r>
              <a:rPr lang="es-ES" altLang="en-US" dirty="0"/>
              <a:t> </a:t>
            </a:r>
            <a:r>
              <a:rPr lang="es-ES" altLang="en-US" dirty="0" err="1"/>
              <a:t>seismograms</a:t>
            </a:r>
            <a:r>
              <a:rPr lang="es-ES" altLang="en-US" dirty="0"/>
              <a:t> </a:t>
            </a:r>
            <a:r>
              <a:rPr lang="es-ES" altLang="en-US" dirty="0" err="1"/>
              <a:t>from</a:t>
            </a:r>
            <a:r>
              <a:rPr lang="es-ES" altLang="en-US" dirty="0"/>
              <a:t> </a:t>
            </a:r>
            <a:r>
              <a:rPr lang="es-ES" altLang="en-US" dirty="0" err="1"/>
              <a:t>July</a:t>
            </a:r>
            <a:r>
              <a:rPr lang="es-ES" altLang="en-US" dirty="0"/>
              <a:t> 6, 1962, at </a:t>
            </a:r>
            <a:r>
              <a:rPr lang="es-ES" altLang="en-US" dirty="0" err="1"/>
              <a:t>the</a:t>
            </a:r>
            <a:r>
              <a:rPr lang="es-ES" altLang="en-US" dirty="0"/>
              <a:t> Tacubaya central </a:t>
            </a:r>
            <a:r>
              <a:rPr lang="es-ES" altLang="en-US" dirty="0" err="1"/>
              <a:t>seismographic</a:t>
            </a:r>
            <a:r>
              <a:rPr lang="es-ES" altLang="en-US" dirty="0"/>
              <a:t> </a:t>
            </a:r>
            <a:r>
              <a:rPr lang="es-ES" altLang="en-US" dirty="0" err="1"/>
              <a:t>station</a:t>
            </a:r>
            <a:r>
              <a:rPr lang="es-ES_tradnl" altLang="es-ES" dirty="0"/>
              <a:t>, in </a:t>
            </a:r>
            <a:r>
              <a:rPr lang="es-ES_tradnl" altLang="es-ES" dirty="0" err="1"/>
              <a:t>Mexico</a:t>
            </a:r>
            <a:r>
              <a:rPr lang="es-ES_tradnl" altLang="es-ES" dirty="0"/>
              <a:t> City.</a:t>
            </a:r>
            <a:r>
              <a:rPr lang="es-ES" altLang="en-US" dirty="0"/>
              <a:t> </a:t>
            </a:r>
          </a:p>
        </p:txBody>
      </p:sp>
      <p:sp>
        <p:nvSpPr>
          <p:cNvPr id="15" name="CuadroTexto 14">
            <a:extLst>
              <a:ext uri="{FF2B5EF4-FFF2-40B4-BE49-F238E27FC236}">
                <a16:creationId xmlns:a16="http://schemas.microsoft.com/office/drawing/2014/main" id="{B452E9A9-19FE-7251-A4D6-CE097AAAF599}"/>
              </a:ext>
            </a:extLst>
          </p:cNvPr>
          <p:cNvSpPr txBox="1"/>
          <p:nvPr/>
        </p:nvSpPr>
        <p:spPr>
          <a:xfrm>
            <a:off x="3166175" y="1157580"/>
            <a:ext cx="4814823" cy="461665"/>
          </a:xfrm>
          <a:prstGeom prst="rect">
            <a:avLst/>
          </a:prstGeom>
          <a:noFill/>
        </p:spPr>
        <p:txBody>
          <a:bodyPr wrap="square">
            <a:spAutoFit/>
          </a:bodyPr>
          <a:lstStyle/>
          <a:p>
            <a:r>
              <a:rPr lang="es-ES_tradnl" altLang="es-ES" sz="2400" b="1" dirty="0" err="1"/>
              <a:t>Analog</a:t>
            </a:r>
            <a:r>
              <a:rPr lang="es-ES_tradnl" altLang="es-ES" sz="2400" b="1" dirty="0"/>
              <a:t> </a:t>
            </a:r>
            <a:r>
              <a:rPr lang="es-ES_tradnl" altLang="es-ES" sz="2400" b="1" dirty="0" err="1"/>
              <a:t>records</a:t>
            </a:r>
            <a:r>
              <a:rPr lang="es-ES_tradnl" altLang="es-ES" sz="2400" b="1" dirty="0"/>
              <a:t> </a:t>
            </a:r>
            <a:r>
              <a:rPr lang="es-ES_tradnl" altLang="es-ES" sz="2400" b="1" dirty="0" err="1"/>
              <a:t>from</a:t>
            </a:r>
            <a:r>
              <a:rPr lang="es-ES_tradnl" altLang="es-ES" sz="2400" b="1" dirty="0"/>
              <a:t> </a:t>
            </a:r>
            <a:r>
              <a:rPr lang="es-ES_tradnl" altLang="es-ES" sz="2400" b="1" dirty="0" err="1"/>
              <a:t>July</a:t>
            </a:r>
            <a:r>
              <a:rPr lang="es-ES_tradnl" altLang="es-ES" sz="2400" b="1" dirty="0"/>
              <a:t> 6, 1962.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osición de texto 7"/>
          <p:cNvSpPr>
            <a:spLocks noGrp="1"/>
          </p:cNvSpPr>
          <p:nvPr>
            <p:ph type="body" sz="quarter" idx="3"/>
          </p:nvPr>
        </p:nvSpPr>
        <p:spPr>
          <a:xfrm>
            <a:off x="5484495" y="1194753"/>
            <a:ext cx="5183188" cy="823912"/>
          </a:xfrm>
        </p:spPr>
        <p:txBody>
          <a:bodyPr/>
          <a:lstStyle/>
          <a:p>
            <a:r>
              <a:rPr lang="es-ES_tradnl" altLang="es-ES"/>
              <a:t>TIITBA (vectorization and Analyses GUI)</a:t>
            </a:r>
          </a:p>
        </p:txBody>
      </p:sp>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80604020202020204" pitchFamily="34" charset="0"/>
                <a:cs typeface="Arial" panose="02080604020202020204" pitchFamily="34" charset="0"/>
              </a:rPr>
              <a:t>Methods and Data used for the Conference</a:t>
            </a:r>
            <a:endParaRPr lang="en-US" sz="4800" dirty="0">
              <a:solidFill>
                <a:schemeClr val="bg1"/>
              </a:solidFill>
              <a:latin typeface="Arial" panose="02080604020202020204" pitchFamily="34" charset="0"/>
              <a:cs typeface="Arial" panose="02080604020202020204" pitchFamily="34" charset="0"/>
            </a:endParaRPr>
          </a:p>
        </p:txBody>
      </p:sp>
      <p:sp>
        <p:nvSpPr>
          <p:cNvPr id="11" name="Title 1"/>
          <p:cNvSpPr txBox="1"/>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80604020202020204" pitchFamily="34" charset="0"/>
                <a:cs typeface="Arial" panose="02080604020202020204" pitchFamily="34" charset="0"/>
              </a:rPr>
              <a:t>L</a:t>
            </a:r>
            <a:r>
              <a:rPr lang="en-GB" sz="750" b="1" dirty="0">
                <a:solidFill>
                  <a:schemeClr val="bg1"/>
                </a:solidFill>
                <a:latin typeface="Arial" panose="02080604020202020204" pitchFamily="34" charset="0"/>
                <a:cs typeface="Arial" panose="02080604020202020204" pitchFamily="34" charset="0"/>
              </a:rPr>
              <a:t>eave empty – QR code will be overlayed on touchscreen</a:t>
            </a:r>
            <a:endParaRPr lang="en-US" sz="750" b="1" dirty="0">
              <a:solidFill>
                <a:schemeClr val="bg1"/>
              </a:solidFill>
              <a:latin typeface="Arial" panose="02080604020202020204" pitchFamily="34" charset="0"/>
              <a:cs typeface="Arial" panose="02080604020202020204" pitchFamily="34" charset="0"/>
            </a:endParaRPr>
          </a:p>
        </p:txBody>
      </p:sp>
      <p:pic>
        <p:nvPicPr>
          <p:cNvPr id="3" name="Marcador de posición de contenido 2" descr="TACUBAYA 6 JULIO 1962 EW 2.2"/>
          <p:cNvPicPr>
            <a:picLocks noGrp="1" noChangeAspect="1"/>
          </p:cNvPicPr>
          <p:nvPr>
            <p:ph sz="half" idx="2"/>
          </p:nvPr>
        </p:nvPicPr>
        <p:blipFill>
          <a:blip r:embed="rId2"/>
          <a:stretch>
            <a:fillRect/>
          </a:stretch>
        </p:blipFill>
        <p:spPr>
          <a:xfrm>
            <a:off x="271145" y="2315621"/>
            <a:ext cx="5157470" cy="912495"/>
          </a:xfrm>
          <a:prstGeom prst="rect">
            <a:avLst/>
          </a:prstGeom>
        </p:spPr>
      </p:pic>
      <p:pic>
        <p:nvPicPr>
          <p:cNvPr id="4" name="Marcador de posición de contenido 3" descr="TACUBAYA 6 JULIO 1962 NS 1.processed"/>
          <p:cNvPicPr>
            <a:picLocks noGrp="1" noChangeAspect="1"/>
          </p:cNvPicPr>
          <p:nvPr>
            <p:ph sz="quarter" idx="4"/>
          </p:nvPr>
        </p:nvPicPr>
        <p:blipFill>
          <a:blip r:embed="rId3"/>
          <a:stretch>
            <a:fillRect/>
          </a:stretch>
        </p:blipFill>
        <p:spPr>
          <a:xfrm>
            <a:off x="143828" y="4871720"/>
            <a:ext cx="5183505" cy="852805"/>
          </a:xfrm>
          <a:prstGeom prst="rect">
            <a:avLst/>
          </a:prstGeom>
        </p:spPr>
      </p:pic>
      <p:sp>
        <p:nvSpPr>
          <p:cNvPr id="6" name="Cuadro de texto 5"/>
          <p:cNvSpPr txBox="1"/>
          <p:nvPr/>
        </p:nvSpPr>
        <p:spPr>
          <a:xfrm>
            <a:off x="773747" y="1953259"/>
            <a:ext cx="3923665" cy="368300"/>
          </a:xfrm>
          <a:prstGeom prst="rect">
            <a:avLst/>
          </a:prstGeom>
          <a:noFill/>
        </p:spPr>
        <p:txBody>
          <a:bodyPr wrap="square" rtlCol="0">
            <a:spAutoFit/>
          </a:bodyPr>
          <a:lstStyle/>
          <a:p>
            <a:r>
              <a:rPr lang="es-ES_tradnl" altLang="es-ES" dirty="0" err="1"/>
              <a:t>Wiechert</a:t>
            </a:r>
            <a:r>
              <a:rPr lang="es-ES_tradnl" altLang="es-ES" dirty="0"/>
              <a:t> 1,700kg at </a:t>
            </a:r>
            <a:r>
              <a:rPr lang="es-ES_tradnl" altLang="es-ES" dirty="0">
                <a:sym typeface="+mn-ea"/>
              </a:rPr>
              <a:t>TAC-</a:t>
            </a:r>
            <a:r>
              <a:rPr lang="es-ES_tradnl" altLang="es-ES" dirty="0"/>
              <a:t>NS</a:t>
            </a:r>
          </a:p>
        </p:txBody>
      </p:sp>
      <p:sp>
        <p:nvSpPr>
          <p:cNvPr id="7" name="Cuadro de texto 6"/>
          <p:cNvSpPr txBox="1"/>
          <p:nvPr/>
        </p:nvSpPr>
        <p:spPr>
          <a:xfrm>
            <a:off x="773747" y="4479649"/>
            <a:ext cx="3923665" cy="368300"/>
          </a:xfrm>
          <a:prstGeom prst="rect">
            <a:avLst/>
          </a:prstGeom>
          <a:noFill/>
        </p:spPr>
        <p:txBody>
          <a:bodyPr wrap="square" rtlCol="0">
            <a:spAutoFit/>
          </a:bodyPr>
          <a:lstStyle/>
          <a:p>
            <a:r>
              <a:rPr lang="es-ES_tradnl" altLang="es-ES" dirty="0" err="1"/>
              <a:t>Wiechert</a:t>
            </a:r>
            <a:r>
              <a:rPr lang="es-ES_tradnl" altLang="es-ES" dirty="0"/>
              <a:t> 1,700kg at </a:t>
            </a:r>
            <a:r>
              <a:rPr lang="es-ES_tradnl" altLang="es-ES" dirty="0">
                <a:sym typeface="+mn-ea"/>
              </a:rPr>
              <a:t>TAC-</a:t>
            </a:r>
            <a:r>
              <a:rPr lang="es-ES_tradnl" altLang="es-ES" dirty="0"/>
              <a:t>EW</a:t>
            </a:r>
          </a:p>
        </p:txBody>
      </p:sp>
      <p:pic>
        <p:nvPicPr>
          <p:cNvPr id="9" name="Imagen 8" descr="Logo"/>
          <p:cNvPicPr>
            <a:picLocks noChangeAspect="1"/>
          </p:cNvPicPr>
          <p:nvPr/>
        </p:nvPicPr>
        <p:blipFill>
          <a:blip r:embed="rId4">
            <a:extLst>
              <a:ext uri="{96DAC541-7B7A-43D3-8B79-37D633B846F1}">
                <asvg:svgBlip xmlns:asvg="http://schemas.microsoft.com/office/drawing/2016/SVG/main" r:embed="rId5"/>
              </a:ext>
            </a:extLst>
          </a:blip>
          <a:srcRect t="500" r="73654" b="81898"/>
          <a:stretch>
            <a:fillRect/>
          </a:stretch>
        </p:blipFill>
        <p:spPr>
          <a:xfrm>
            <a:off x="9701173" y="2220892"/>
            <a:ext cx="1026688" cy="970529"/>
          </a:xfrm>
          <a:prstGeom prst="rect">
            <a:avLst/>
          </a:prstGeom>
        </p:spPr>
      </p:pic>
      <p:pic>
        <p:nvPicPr>
          <p:cNvPr id="12" name="Imagen 11" descr="MainWindow"/>
          <p:cNvPicPr>
            <a:picLocks noChangeAspect="1"/>
          </p:cNvPicPr>
          <p:nvPr/>
        </p:nvPicPr>
        <p:blipFill>
          <a:blip r:embed="rId6"/>
          <a:stretch>
            <a:fillRect/>
          </a:stretch>
        </p:blipFill>
        <p:spPr>
          <a:xfrm>
            <a:off x="5919787" y="2220892"/>
            <a:ext cx="3737261" cy="2552585"/>
          </a:xfrm>
          <a:prstGeom prst="rect">
            <a:avLst/>
          </a:prstGeom>
        </p:spPr>
      </p:pic>
      <p:sp>
        <p:nvSpPr>
          <p:cNvPr id="13" name="Cuadro de texto 12"/>
          <p:cNvSpPr txBox="1"/>
          <p:nvPr/>
        </p:nvSpPr>
        <p:spPr>
          <a:xfrm>
            <a:off x="271145" y="5884002"/>
            <a:ext cx="5183505" cy="830997"/>
          </a:xfrm>
          <a:prstGeom prst="rect">
            <a:avLst/>
          </a:prstGeom>
          <a:noFill/>
        </p:spPr>
        <p:txBody>
          <a:bodyPr wrap="square" rtlCol="0" anchor="t">
            <a:spAutoFit/>
          </a:bodyPr>
          <a:lstStyle/>
          <a:p>
            <a:r>
              <a:rPr lang="en-US" altLang="en-US" sz="1600" dirty="0"/>
              <a:t>Figure 3b. In the EW component seismic recordings are difficult to observe. So far, for  this date (July 6, 1962) we have only found records at the </a:t>
            </a:r>
            <a:r>
              <a:rPr lang="en-US" altLang="en-US" sz="1600" dirty="0" err="1"/>
              <a:t>Tacubaya</a:t>
            </a:r>
            <a:r>
              <a:rPr lang="en-US" altLang="en-US" sz="1600" dirty="0"/>
              <a:t> central station.</a:t>
            </a:r>
          </a:p>
        </p:txBody>
      </p:sp>
      <p:sp>
        <p:nvSpPr>
          <p:cNvPr id="14" name="Cuadro de texto 13"/>
          <p:cNvSpPr txBox="1"/>
          <p:nvPr/>
        </p:nvSpPr>
        <p:spPr>
          <a:xfrm>
            <a:off x="5643041" y="5124360"/>
            <a:ext cx="5017712" cy="1200329"/>
          </a:xfrm>
          <a:prstGeom prst="rect">
            <a:avLst/>
          </a:prstGeom>
          <a:noFill/>
        </p:spPr>
        <p:txBody>
          <a:bodyPr wrap="square" rtlCol="0" anchor="t">
            <a:spAutoFit/>
          </a:bodyPr>
          <a:lstStyle/>
          <a:p>
            <a:r>
              <a:rPr lang="es-ES" altLang="en-US" dirty="0" err="1"/>
              <a:t>To</a:t>
            </a:r>
            <a:r>
              <a:rPr lang="es-ES" altLang="en-US" dirty="0"/>
              <a:t> </a:t>
            </a:r>
            <a:r>
              <a:rPr lang="es-ES" altLang="en-US" dirty="0" err="1"/>
              <a:t>vectorize</a:t>
            </a:r>
            <a:r>
              <a:rPr lang="es-ES" altLang="en-US" dirty="0"/>
              <a:t> </a:t>
            </a:r>
            <a:r>
              <a:rPr lang="es-ES" altLang="en-US" dirty="0" err="1"/>
              <a:t>the</a:t>
            </a:r>
            <a:r>
              <a:rPr lang="es-ES" altLang="en-US" dirty="0"/>
              <a:t> </a:t>
            </a:r>
            <a:r>
              <a:rPr lang="es-ES" altLang="en-US" dirty="0" err="1"/>
              <a:t>records</a:t>
            </a:r>
            <a:r>
              <a:rPr lang="es-ES" altLang="en-US" dirty="0"/>
              <a:t> in </a:t>
            </a:r>
            <a:r>
              <a:rPr lang="es-ES" altLang="en-US" dirty="0" err="1"/>
              <a:t>the</a:t>
            </a:r>
            <a:r>
              <a:rPr lang="es-ES" altLang="en-US" dirty="0"/>
              <a:t> </a:t>
            </a:r>
            <a:r>
              <a:rPr lang="es-ES" altLang="en-US" dirty="0" err="1"/>
              <a:t>analog</a:t>
            </a:r>
            <a:r>
              <a:rPr lang="es-ES" altLang="en-US" dirty="0"/>
              <a:t> </a:t>
            </a:r>
            <a:r>
              <a:rPr lang="es-ES" altLang="en-US" dirty="0" err="1"/>
              <a:t>seismograms</a:t>
            </a:r>
            <a:r>
              <a:rPr lang="es-ES" altLang="en-US" dirty="0"/>
              <a:t>, and </a:t>
            </a:r>
            <a:r>
              <a:rPr lang="es-ES" altLang="en-US" dirty="0" err="1"/>
              <a:t>to</a:t>
            </a:r>
            <a:r>
              <a:rPr lang="es-ES" altLang="en-US" dirty="0"/>
              <a:t> </a:t>
            </a:r>
            <a:r>
              <a:rPr lang="es-ES" altLang="en-US" dirty="0" err="1"/>
              <a:t>analyze</a:t>
            </a:r>
            <a:r>
              <a:rPr lang="es-ES" altLang="en-US" dirty="0"/>
              <a:t> </a:t>
            </a:r>
            <a:r>
              <a:rPr lang="es-ES" altLang="en-US" dirty="0" err="1"/>
              <a:t>the</a:t>
            </a:r>
            <a:r>
              <a:rPr lang="es-ES" altLang="en-US" dirty="0"/>
              <a:t> </a:t>
            </a:r>
            <a:r>
              <a:rPr lang="es-ES" altLang="en-US" dirty="0" err="1"/>
              <a:t>origin</a:t>
            </a:r>
            <a:r>
              <a:rPr lang="es-ES" altLang="en-US" dirty="0"/>
              <a:t> </a:t>
            </a:r>
            <a:r>
              <a:rPr lang="es-ES" altLang="en-US" dirty="0" err="1"/>
              <a:t>of</a:t>
            </a:r>
            <a:r>
              <a:rPr lang="es-ES" altLang="en-US" dirty="0"/>
              <a:t> </a:t>
            </a:r>
            <a:r>
              <a:rPr lang="es-ES" altLang="en-US" dirty="0" err="1"/>
              <a:t>each</a:t>
            </a:r>
            <a:r>
              <a:rPr lang="es-ES" altLang="en-US" dirty="0"/>
              <a:t> </a:t>
            </a:r>
            <a:r>
              <a:rPr lang="es-ES" altLang="en-US" dirty="0" err="1"/>
              <a:t>record</a:t>
            </a:r>
            <a:r>
              <a:rPr lang="es-ES" altLang="en-US" dirty="0"/>
              <a:t>, </a:t>
            </a:r>
            <a:r>
              <a:rPr lang="es-ES" altLang="en-US" dirty="0" err="1"/>
              <a:t>we</a:t>
            </a:r>
            <a:r>
              <a:rPr lang="es-ES" altLang="en-US" dirty="0"/>
              <a:t> </a:t>
            </a:r>
            <a:r>
              <a:rPr lang="es-ES" altLang="en-US" dirty="0" err="1"/>
              <a:t>will</a:t>
            </a:r>
            <a:r>
              <a:rPr lang="es-ES" altLang="en-US" dirty="0"/>
              <a:t> use </a:t>
            </a:r>
            <a:r>
              <a:rPr lang="es-ES_tradnl" altLang="es-ES" dirty="0" err="1"/>
              <a:t>the</a:t>
            </a:r>
            <a:r>
              <a:rPr lang="es-ES_tradnl" altLang="es-ES" dirty="0"/>
              <a:t> </a:t>
            </a:r>
            <a:r>
              <a:rPr lang="es-ES_tradnl" altLang="es-ES" dirty="0" err="1"/>
              <a:t>based</a:t>
            </a:r>
            <a:r>
              <a:rPr lang="es-ES_tradnl" altLang="es-ES" dirty="0"/>
              <a:t>- open-</a:t>
            </a:r>
            <a:r>
              <a:rPr lang="es-ES_tradnl" altLang="es-ES" dirty="0" err="1"/>
              <a:t>access</a:t>
            </a:r>
            <a:r>
              <a:rPr lang="es-ES_tradnl" altLang="es-ES" dirty="0"/>
              <a:t> </a:t>
            </a:r>
            <a:r>
              <a:rPr lang="es-ES_tradnl" altLang="es-ES" dirty="0" err="1"/>
              <a:t>sofware</a:t>
            </a:r>
            <a:r>
              <a:rPr lang="es-ES" altLang="en-US" dirty="0"/>
              <a:t> TIITBA (</a:t>
            </a:r>
            <a:r>
              <a:rPr lang="es-ES_tradnl" altLang="es-ES" dirty="0"/>
              <a:t>C</a:t>
            </a:r>
            <a:r>
              <a:rPr lang="es-ES" altLang="en-US" dirty="0" err="1"/>
              <a:t>orona-Fernandez</a:t>
            </a:r>
            <a:r>
              <a:rPr lang="es-ES" altLang="en-US" dirty="0"/>
              <a:t> &amp; S</a:t>
            </a:r>
            <a:r>
              <a:rPr lang="es-ES_tradnl" altLang="es-ES" dirty="0"/>
              <a:t>a</a:t>
            </a:r>
            <a:r>
              <a:rPr lang="es-ES" altLang="en-US" dirty="0" err="1"/>
              <a:t>ntoyo</a:t>
            </a:r>
            <a:r>
              <a:rPr lang="es-ES" altLang="en-US" dirty="0"/>
              <a:t>, 2023).</a:t>
            </a:r>
          </a:p>
        </p:txBody>
      </p:sp>
      <p:sp>
        <p:nvSpPr>
          <p:cNvPr id="15" name="CuadroTexto 14">
            <a:extLst>
              <a:ext uri="{FF2B5EF4-FFF2-40B4-BE49-F238E27FC236}">
                <a16:creationId xmlns:a16="http://schemas.microsoft.com/office/drawing/2014/main" id="{B452E9A9-19FE-7251-A4D6-CE097AAAF599}"/>
              </a:ext>
            </a:extLst>
          </p:cNvPr>
          <p:cNvSpPr txBox="1"/>
          <p:nvPr/>
        </p:nvSpPr>
        <p:spPr>
          <a:xfrm>
            <a:off x="560135" y="1349025"/>
            <a:ext cx="4814823" cy="461665"/>
          </a:xfrm>
          <a:prstGeom prst="rect">
            <a:avLst/>
          </a:prstGeom>
          <a:noFill/>
        </p:spPr>
        <p:txBody>
          <a:bodyPr wrap="square">
            <a:spAutoFit/>
          </a:bodyPr>
          <a:lstStyle/>
          <a:p>
            <a:r>
              <a:rPr lang="es-ES_tradnl" altLang="es-ES" sz="2400" b="1" dirty="0" err="1"/>
              <a:t>Analog</a:t>
            </a:r>
            <a:r>
              <a:rPr lang="es-ES_tradnl" altLang="es-ES" sz="2400" b="1" dirty="0"/>
              <a:t> </a:t>
            </a:r>
            <a:r>
              <a:rPr lang="es-ES_tradnl" altLang="es-ES" sz="2400" b="1" dirty="0" err="1"/>
              <a:t>records</a:t>
            </a:r>
            <a:r>
              <a:rPr lang="es-ES_tradnl" altLang="es-ES" sz="2400" b="1" dirty="0"/>
              <a:t> </a:t>
            </a:r>
            <a:r>
              <a:rPr lang="es-ES_tradnl" altLang="es-ES" sz="2400" b="1" dirty="0" err="1"/>
              <a:t>from</a:t>
            </a:r>
            <a:r>
              <a:rPr lang="es-ES_tradnl" altLang="es-ES" sz="2400" b="1" dirty="0"/>
              <a:t> </a:t>
            </a:r>
            <a:r>
              <a:rPr lang="es-ES_tradnl" altLang="es-ES" sz="2400" b="1" dirty="0" err="1"/>
              <a:t>July</a:t>
            </a:r>
            <a:r>
              <a:rPr lang="es-ES_tradnl" altLang="es-ES" sz="2400" b="1" dirty="0"/>
              <a:t> 6, 1962.</a:t>
            </a:r>
          </a:p>
        </p:txBody>
      </p:sp>
      <p:sp>
        <p:nvSpPr>
          <p:cNvPr id="5" name="Elipse 4">
            <a:extLst>
              <a:ext uri="{FF2B5EF4-FFF2-40B4-BE49-F238E27FC236}">
                <a16:creationId xmlns:a16="http://schemas.microsoft.com/office/drawing/2014/main" id="{A960CEF4-633B-8878-688E-5E7103CCD5D1}"/>
              </a:ext>
            </a:extLst>
          </p:cNvPr>
          <p:cNvSpPr/>
          <p:nvPr/>
        </p:nvSpPr>
        <p:spPr>
          <a:xfrm>
            <a:off x="2423160" y="2875516"/>
            <a:ext cx="2118360" cy="40104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de flecha 15">
            <a:extLst>
              <a:ext uri="{FF2B5EF4-FFF2-40B4-BE49-F238E27FC236}">
                <a16:creationId xmlns:a16="http://schemas.microsoft.com/office/drawing/2014/main" id="{ABF5709C-A4A8-3C4F-132D-44F9AE177799}"/>
              </a:ext>
            </a:extLst>
          </p:cNvPr>
          <p:cNvCxnSpPr>
            <a:cxnSpLocks/>
          </p:cNvCxnSpPr>
          <p:nvPr/>
        </p:nvCxnSpPr>
        <p:spPr>
          <a:xfrm flipV="1">
            <a:off x="1554480" y="2822176"/>
            <a:ext cx="112395" cy="11601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C427CE87-32BF-F18A-0282-85935BD002E7}"/>
              </a:ext>
            </a:extLst>
          </p:cNvPr>
          <p:cNvCxnSpPr>
            <a:cxnSpLocks/>
          </p:cNvCxnSpPr>
          <p:nvPr/>
        </p:nvCxnSpPr>
        <p:spPr>
          <a:xfrm flipV="1">
            <a:off x="1137285" y="2706157"/>
            <a:ext cx="112395" cy="11601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B3DAAA3F-BDFA-54AC-D41C-81EBD5208520}"/>
              </a:ext>
            </a:extLst>
          </p:cNvPr>
          <p:cNvCxnSpPr>
            <a:cxnSpLocks/>
          </p:cNvCxnSpPr>
          <p:nvPr/>
        </p:nvCxnSpPr>
        <p:spPr>
          <a:xfrm flipV="1">
            <a:off x="1554480" y="2487169"/>
            <a:ext cx="112395" cy="11601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Cuadro de texto 12">
            <a:extLst>
              <a:ext uri="{FF2B5EF4-FFF2-40B4-BE49-F238E27FC236}">
                <a16:creationId xmlns:a16="http://schemas.microsoft.com/office/drawing/2014/main" id="{7C9FB6B1-4DB4-D244-58E5-D3C5D0E1F82D}"/>
              </a:ext>
            </a:extLst>
          </p:cNvPr>
          <p:cNvSpPr txBox="1"/>
          <p:nvPr/>
        </p:nvSpPr>
        <p:spPr>
          <a:xfrm>
            <a:off x="307656" y="3297343"/>
            <a:ext cx="4855846" cy="830997"/>
          </a:xfrm>
          <a:prstGeom prst="rect">
            <a:avLst/>
          </a:prstGeom>
          <a:noFill/>
        </p:spPr>
        <p:txBody>
          <a:bodyPr wrap="square" rtlCol="0" anchor="t">
            <a:spAutoFit/>
          </a:bodyPr>
          <a:lstStyle/>
          <a:p>
            <a:r>
              <a:rPr lang="es-ES" altLang="en-US" sz="1600" dirty="0"/>
              <a:t>Figure 3a. </a:t>
            </a:r>
            <a:r>
              <a:rPr lang="en-US" altLang="en-US" sz="1600" dirty="0"/>
              <a:t>Arrows show the seismic recordings observed at the NS component. Open circle shows the explosions recordings.</a:t>
            </a:r>
          </a:p>
        </p:txBody>
      </p:sp>
    </p:spTree>
    <p:extLst>
      <p:ext uri="{BB962C8B-B14F-4D97-AF65-F5344CB8AC3E}">
        <p14:creationId xmlns:p14="http://schemas.microsoft.com/office/powerpoint/2010/main" val="27974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80604020202020204" pitchFamily="34" charset="0"/>
                <a:cs typeface="Arial" panose="02080604020202020204" pitchFamily="34" charset="0"/>
              </a:rPr>
              <a:t>Results presented at the Conference</a:t>
            </a:r>
            <a:endParaRPr lang="en-US" sz="4800" dirty="0">
              <a:solidFill>
                <a:schemeClr val="bg1"/>
              </a:solidFill>
              <a:latin typeface="Arial" panose="02080604020202020204" pitchFamily="34" charset="0"/>
              <a:cs typeface="Arial" panose="02080604020202020204" pitchFamily="34" charset="0"/>
            </a:endParaRPr>
          </a:p>
        </p:txBody>
      </p:sp>
      <p:sp>
        <p:nvSpPr>
          <p:cNvPr id="8" name="Title 1"/>
          <p:cNvSpPr txBox="1"/>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80604020202020204" pitchFamily="34" charset="0"/>
                <a:cs typeface="Arial" panose="02080604020202020204" pitchFamily="34" charset="0"/>
              </a:rPr>
              <a:t>L</a:t>
            </a:r>
            <a:r>
              <a:rPr lang="en-GB" sz="750" b="1" dirty="0">
                <a:solidFill>
                  <a:schemeClr val="bg1"/>
                </a:solidFill>
                <a:latin typeface="Arial" panose="02080604020202020204" pitchFamily="34" charset="0"/>
                <a:cs typeface="Arial" panose="02080604020202020204" pitchFamily="34" charset="0"/>
              </a:rPr>
              <a:t>eave empty – QR code will be overlayed on touchscreen</a:t>
            </a:r>
            <a:endParaRPr lang="en-US" sz="750" b="1" dirty="0">
              <a:solidFill>
                <a:schemeClr val="bg1"/>
              </a:solidFill>
              <a:latin typeface="Arial" panose="02080604020202020204" pitchFamily="34" charset="0"/>
              <a:cs typeface="Arial" panose="02080604020202020204" pitchFamily="34" charset="0"/>
            </a:endParaRPr>
          </a:p>
        </p:txBody>
      </p:sp>
      <p:pic>
        <p:nvPicPr>
          <p:cNvPr id="3" name="Imagen 2" descr="TACUBAYA 6 JULIO 1962 NS"/>
          <p:cNvPicPr>
            <a:picLocks noChangeAspect="1"/>
          </p:cNvPicPr>
          <p:nvPr/>
        </p:nvPicPr>
        <p:blipFill>
          <a:blip r:embed="rId2"/>
          <a:srcRect/>
          <a:stretch>
            <a:fillRect/>
          </a:stretch>
        </p:blipFill>
        <p:spPr>
          <a:xfrm>
            <a:off x="295430" y="1559150"/>
            <a:ext cx="2961750" cy="3739700"/>
          </a:xfrm>
          <a:prstGeom prst="rect">
            <a:avLst/>
          </a:prstGeom>
        </p:spPr>
      </p:pic>
      <p:pic>
        <p:nvPicPr>
          <p:cNvPr id="6" name="Imagen 5" descr="TACUBAYA 6 JULIO 1962 EW"/>
          <p:cNvPicPr>
            <a:picLocks noChangeAspect="1"/>
          </p:cNvPicPr>
          <p:nvPr/>
        </p:nvPicPr>
        <p:blipFill>
          <a:blip r:embed="rId3"/>
          <a:srcRect r="40072"/>
          <a:stretch>
            <a:fillRect/>
          </a:stretch>
        </p:blipFill>
        <p:spPr>
          <a:xfrm rot="5400000">
            <a:off x="3387123" y="1865928"/>
            <a:ext cx="3753036" cy="3112809"/>
          </a:xfrm>
          <a:prstGeom prst="rect">
            <a:avLst/>
          </a:prstGeom>
        </p:spPr>
      </p:pic>
      <p:sp>
        <p:nvSpPr>
          <p:cNvPr id="9" name="Cuadro de texto 8"/>
          <p:cNvSpPr txBox="1"/>
          <p:nvPr/>
        </p:nvSpPr>
        <p:spPr>
          <a:xfrm>
            <a:off x="7270103" y="1669510"/>
            <a:ext cx="3333242" cy="4801314"/>
          </a:xfrm>
          <a:prstGeom prst="rect">
            <a:avLst/>
          </a:prstGeom>
          <a:noFill/>
        </p:spPr>
        <p:txBody>
          <a:bodyPr wrap="square" rtlCol="0" anchor="t">
            <a:spAutoFit/>
          </a:bodyPr>
          <a:lstStyle/>
          <a:p>
            <a:r>
              <a:rPr lang="es-ES" altLang="en-US" dirty="0" err="1"/>
              <a:t>Analyzing</a:t>
            </a:r>
            <a:r>
              <a:rPr lang="es-ES" altLang="en-US" dirty="0"/>
              <a:t> </a:t>
            </a:r>
            <a:r>
              <a:rPr lang="es-ES" altLang="en-US" dirty="0" err="1"/>
              <a:t>the</a:t>
            </a:r>
            <a:r>
              <a:rPr lang="es-ES" altLang="en-US" dirty="0"/>
              <a:t> </a:t>
            </a:r>
            <a:r>
              <a:rPr lang="es-ES" altLang="en-US" dirty="0" err="1"/>
              <a:t>different</a:t>
            </a:r>
            <a:r>
              <a:rPr lang="es-ES" altLang="en-US" dirty="0"/>
              <a:t> </a:t>
            </a:r>
            <a:r>
              <a:rPr lang="es-ES" altLang="en-US" dirty="0" err="1"/>
              <a:t>events</a:t>
            </a:r>
            <a:r>
              <a:rPr lang="es-ES" altLang="en-US" dirty="0"/>
              <a:t> </a:t>
            </a:r>
            <a:r>
              <a:rPr lang="es-ES" altLang="en-US" dirty="0" err="1"/>
              <a:t>recorded</a:t>
            </a:r>
            <a:r>
              <a:rPr lang="es-ES" altLang="en-US" dirty="0"/>
              <a:t> in </a:t>
            </a:r>
            <a:r>
              <a:rPr lang="es-ES" altLang="en-US" dirty="0" err="1"/>
              <a:t>the</a:t>
            </a:r>
            <a:r>
              <a:rPr lang="es-ES" altLang="en-US" dirty="0"/>
              <a:t> </a:t>
            </a:r>
            <a:r>
              <a:rPr lang="es-ES" altLang="en-US" dirty="0" err="1"/>
              <a:t>analog</a:t>
            </a:r>
            <a:r>
              <a:rPr lang="es-ES" altLang="en-US" dirty="0"/>
              <a:t> </a:t>
            </a:r>
            <a:r>
              <a:rPr lang="es-ES" altLang="en-US" dirty="0" err="1"/>
              <a:t>seismogram</a:t>
            </a:r>
            <a:r>
              <a:rPr lang="es-ES" altLang="en-US" dirty="0"/>
              <a:t> and </a:t>
            </a:r>
            <a:r>
              <a:rPr lang="es-ES" altLang="en-US" dirty="0" err="1"/>
              <a:t>the</a:t>
            </a:r>
            <a:r>
              <a:rPr lang="es-ES" altLang="en-US" dirty="0"/>
              <a:t> notes </a:t>
            </a:r>
            <a:r>
              <a:rPr lang="es-ES" altLang="en-US" dirty="0" err="1"/>
              <a:t>of</a:t>
            </a:r>
            <a:r>
              <a:rPr lang="es-ES" altLang="en-US" dirty="0"/>
              <a:t> </a:t>
            </a:r>
            <a:r>
              <a:rPr lang="es-ES" altLang="en-US" dirty="0" err="1"/>
              <a:t>the</a:t>
            </a:r>
            <a:r>
              <a:rPr lang="es-ES" altLang="en-US" dirty="0"/>
              <a:t> </a:t>
            </a:r>
            <a:r>
              <a:rPr lang="es-ES" altLang="en-US" dirty="0" err="1"/>
              <a:t>operators</a:t>
            </a:r>
            <a:r>
              <a:rPr lang="es-ES" altLang="en-US" dirty="0"/>
              <a:t> at </a:t>
            </a:r>
            <a:r>
              <a:rPr lang="es-ES" altLang="en-US" dirty="0" err="1"/>
              <a:t>the</a:t>
            </a:r>
            <a:r>
              <a:rPr lang="es-ES" altLang="en-US" dirty="0"/>
              <a:t> TAC, </a:t>
            </a:r>
            <a:r>
              <a:rPr lang="es-ES" altLang="en-US" dirty="0" err="1"/>
              <a:t>station</a:t>
            </a:r>
            <a:r>
              <a:rPr lang="es-ES" altLang="en-US" dirty="0"/>
              <a:t>, </a:t>
            </a:r>
            <a:r>
              <a:rPr lang="es-ES" altLang="en-US" dirty="0" err="1"/>
              <a:t>we</a:t>
            </a:r>
            <a:r>
              <a:rPr lang="es-ES" altLang="en-US" dirty="0"/>
              <a:t> </a:t>
            </a:r>
            <a:r>
              <a:rPr lang="es-ES" altLang="en-US" dirty="0" err="1"/>
              <a:t>find</a:t>
            </a:r>
            <a:r>
              <a:rPr lang="es-ES" altLang="en-US" dirty="0"/>
              <a:t> </a:t>
            </a:r>
            <a:r>
              <a:rPr lang="es-ES" altLang="en-US" dirty="0" err="1"/>
              <a:t>that</a:t>
            </a:r>
            <a:r>
              <a:rPr lang="es-ES" altLang="en-US" dirty="0"/>
              <a:t>:</a:t>
            </a:r>
          </a:p>
          <a:p>
            <a:r>
              <a:rPr lang="es-ES" altLang="en-US" dirty="0"/>
              <a:t> </a:t>
            </a:r>
          </a:p>
          <a:p>
            <a:r>
              <a:rPr lang="es-ES" altLang="en-US" dirty="0" err="1"/>
              <a:t>For</a:t>
            </a:r>
            <a:r>
              <a:rPr lang="es-ES" altLang="en-US" dirty="0"/>
              <a:t> </a:t>
            </a:r>
            <a:r>
              <a:rPr lang="es-ES" altLang="en-US" dirty="0" err="1"/>
              <a:t>this</a:t>
            </a:r>
            <a:r>
              <a:rPr lang="es-ES" altLang="en-US" dirty="0"/>
              <a:t> </a:t>
            </a:r>
            <a:r>
              <a:rPr lang="es-ES" altLang="en-US" dirty="0" err="1"/>
              <a:t>day</a:t>
            </a:r>
            <a:r>
              <a:rPr lang="es-ES" altLang="en-US" dirty="0"/>
              <a:t> (</a:t>
            </a:r>
            <a:r>
              <a:rPr lang="es-ES" altLang="en-US" dirty="0" err="1"/>
              <a:t>July</a:t>
            </a:r>
            <a:r>
              <a:rPr lang="es-ES" altLang="en-US" dirty="0"/>
              <a:t> 6, 1962) </a:t>
            </a:r>
            <a:r>
              <a:rPr lang="es-ES" altLang="en-US" dirty="0" err="1"/>
              <a:t>it</a:t>
            </a:r>
            <a:r>
              <a:rPr lang="es-ES" altLang="en-US" dirty="0"/>
              <a:t> </a:t>
            </a:r>
            <a:r>
              <a:rPr lang="es-ES" altLang="en-US" dirty="0" err="1"/>
              <a:t>is</a:t>
            </a:r>
            <a:r>
              <a:rPr lang="es-ES" altLang="en-US" dirty="0"/>
              <a:t> </a:t>
            </a:r>
            <a:r>
              <a:rPr lang="es-ES" altLang="en-US" dirty="0" err="1"/>
              <a:t>observed</a:t>
            </a:r>
            <a:r>
              <a:rPr lang="es-ES" altLang="en-US" dirty="0"/>
              <a:t> a note, </a:t>
            </a:r>
            <a:r>
              <a:rPr lang="es-ES" altLang="en-US" dirty="0" err="1"/>
              <a:t>indicating</a:t>
            </a:r>
            <a:r>
              <a:rPr lang="es-ES" altLang="en-US" dirty="0"/>
              <a:t> </a:t>
            </a:r>
            <a:r>
              <a:rPr lang="es-ES" altLang="en-US" dirty="0" err="1"/>
              <a:t>the</a:t>
            </a:r>
            <a:r>
              <a:rPr lang="es-ES" altLang="en-US" dirty="0"/>
              <a:t> </a:t>
            </a:r>
            <a:r>
              <a:rPr lang="es-ES" altLang="en-US" dirty="0" err="1"/>
              <a:t>recordings</a:t>
            </a:r>
            <a:r>
              <a:rPr lang="es-ES" altLang="en-US" dirty="0"/>
              <a:t> </a:t>
            </a:r>
            <a:r>
              <a:rPr lang="es-ES" altLang="en-US" dirty="0" err="1"/>
              <a:t>from</a:t>
            </a:r>
            <a:r>
              <a:rPr lang="es-ES" altLang="en-US" dirty="0"/>
              <a:t> </a:t>
            </a:r>
            <a:r>
              <a:rPr lang="es-ES" altLang="en-US" dirty="0" err="1"/>
              <a:t>the</a:t>
            </a:r>
            <a:r>
              <a:rPr lang="es-ES" altLang="en-US" dirty="0"/>
              <a:t> </a:t>
            </a:r>
            <a:r>
              <a:rPr lang="es-ES" altLang="en-US" dirty="0" err="1"/>
              <a:t>Afghanistan</a:t>
            </a:r>
            <a:r>
              <a:rPr lang="es-ES" altLang="en-US" dirty="0"/>
              <a:t> </a:t>
            </a:r>
            <a:r>
              <a:rPr lang="es-ES" altLang="en-US" dirty="0" err="1"/>
              <a:t>earthquake</a:t>
            </a:r>
            <a:r>
              <a:rPr lang="es-ES" altLang="en-US" dirty="0"/>
              <a:t> (no </a:t>
            </a:r>
            <a:r>
              <a:rPr lang="es-ES" altLang="en-US" dirty="0" err="1"/>
              <a:t>further</a:t>
            </a:r>
            <a:r>
              <a:rPr lang="es-ES" altLang="en-US" dirty="0"/>
              <a:t> </a:t>
            </a:r>
            <a:r>
              <a:rPr lang="es-ES" altLang="en-US" dirty="0" err="1"/>
              <a:t>information</a:t>
            </a:r>
            <a:r>
              <a:rPr lang="es-ES" altLang="en-US" dirty="0"/>
              <a:t> </a:t>
            </a:r>
            <a:r>
              <a:rPr lang="es-ES" altLang="en-US" dirty="0" err="1"/>
              <a:t>on</a:t>
            </a:r>
            <a:r>
              <a:rPr lang="es-ES" altLang="en-US" dirty="0"/>
              <a:t> </a:t>
            </a:r>
            <a:r>
              <a:rPr lang="es-ES" altLang="en-US" dirty="0" err="1"/>
              <a:t>the</a:t>
            </a:r>
            <a:r>
              <a:rPr lang="es-ES" altLang="en-US" dirty="0"/>
              <a:t> back </a:t>
            </a:r>
            <a:r>
              <a:rPr lang="es-ES" altLang="en-US" dirty="0" err="1"/>
              <a:t>of</a:t>
            </a:r>
            <a:r>
              <a:rPr lang="es-ES" altLang="en-US" dirty="0"/>
              <a:t> </a:t>
            </a:r>
            <a:r>
              <a:rPr lang="es-ES" altLang="en-US" dirty="0" err="1"/>
              <a:t>the</a:t>
            </a:r>
            <a:r>
              <a:rPr lang="es-ES" altLang="en-US" dirty="0"/>
              <a:t> </a:t>
            </a:r>
            <a:r>
              <a:rPr lang="es-ES" altLang="en-US" dirty="0" err="1"/>
              <a:t>seismograms</a:t>
            </a:r>
            <a:r>
              <a:rPr lang="es-ES" altLang="en-US" dirty="0"/>
              <a:t> </a:t>
            </a:r>
            <a:r>
              <a:rPr lang="es-ES" altLang="en-US" dirty="0" err="1"/>
              <a:t>is</a:t>
            </a:r>
            <a:r>
              <a:rPr lang="es-ES" altLang="en-US" dirty="0"/>
              <a:t> </a:t>
            </a:r>
            <a:r>
              <a:rPr lang="es-ES" altLang="en-US" dirty="0" err="1"/>
              <a:t>found</a:t>
            </a:r>
            <a:r>
              <a:rPr lang="es-ES" altLang="en-US" dirty="0"/>
              <a:t> </a:t>
            </a:r>
            <a:r>
              <a:rPr lang="es-ES" altLang="en-US" dirty="0" err="1"/>
              <a:t>about</a:t>
            </a:r>
            <a:r>
              <a:rPr lang="es-ES" altLang="en-US" dirty="0"/>
              <a:t> </a:t>
            </a:r>
            <a:r>
              <a:rPr lang="es-ES" altLang="en-US" dirty="0" err="1"/>
              <a:t>this</a:t>
            </a:r>
            <a:r>
              <a:rPr lang="es-ES" altLang="en-US" dirty="0"/>
              <a:t> </a:t>
            </a:r>
            <a:r>
              <a:rPr lang="es-ES" altLang="en-US" dirty="0" err="1"/>
              <a:t>earthquake</a:t>
            </a:r>
            <a:r>
              <a:rPr lang="es-ES" altLang="en-US" dirty="0"/>
              <a:t>). </a:t>
            </a:r>
          </a:p>
          <a:p>
            <a:endParaRPr lang="es-ES" altLang="en-US" dirty="0"/>
          </a:p>
          <a:p>
            <a:r>
              <a:rPr lang="es-ES" altLang="en-US" dirty="0" err="1"/>
              <a:t>Also</a:t>
            </a:r>
            <a:r>
              <a:rPr lang="es-ES" altLang="en-US" dirty="0"/>
              <a:t> </a:t>
            </a:r>
            <a:r>
              <a:rPr lang="es-ES" altLang="en-US" dirty="0" err="1"/>
              <a:t>three</a:t>
            </a:r>
            <a:r>
              <a:rPr lang="es-ES" altLang="en-US" dirty="0"/>
              <a:t> </a:t>
            </a:r>
            <a:r>
              <a:rPr lang="es-ES" altLang="en-US" dirty="0" err="1"/>
              <a:t>explosions</a:t>
            </a:r>
            <a:r>
              <a:rPr lang="es-ES" altLang="en-US" dirty="0"/>
              <a:t> are </a:t>
            </a:r>
            <a:r>
              <a:rPr lang="es-ES" altLang="en-US" dirty="0" err="1"/>
              <a:t>annotated</a:t>
            </a:r>
            <a:r>
              <a:rPr lang="es-ES" altLang="en-US" dirty="0"/>
              <a:t>  </a:t>
            </a:r>
            <a:r>
              <a:rPr lang="es-ES" altLang="en-US" dirty="0" err="1"/>
              <a:t>between</a:t>
            </a:r>
            <a:r>
              <a:rPr lang="es-ES" altLang="en-US" dirty="0"/>
              <a:t> 16:14 </a:t>
            </a:r>
            <a:r>
              <a:rPr lang="es-ES" altLang="en-US" dirty="0" err="1"/>
              <a:t>to</a:t>
            </a:r>
            <a:r>
              <a:rPr lang="es-ES" altLang="en-US" dirty="0"/>
              <a:t> 16:17hrs.</a:t>
            </a:r>
          </a:p>
        </p:txBody>
      </p:sp>
      <p:sp>
        <p:nvSpPr>
          <p:cNvPr id="4" name="Cuadro de texto 12">
            <a:extLst>
              <a:ext uri="{FF2B5EF4-FFF2-40B4-BE49-F238E27FC236}">
                <a16:creationId xmlns:a16="http://schemas.microsoft.com/office/drawing/2014/main" id="{91040F3C-3464-4DC5-7925-2756113D077C}"/>
              </a:ext>
            </a:extLst>
          </p:cNvPr>
          <p:cNvSpPr txBox="1"/>
          <p:nvPr/>
        </p:nvSpPr>
        <p:spPr>
          <a:xfrm>
            <a:off x="912495" y="5639827"/>
            <a:ext cx="5183505" cy="830997"/>
          </a:xfrm>
          <a:prstGeom prst="rect">
            <a:avLst/>
          </a:prstGeom>
          <a:noFill/>
        </p:spPr>
        <p:txBody>
          <a:bodyPr wrap="square" rtlCol="0" anchor="t">
            <a:spAutoFit/>
          </a:bodyPr>
          <a:lstStyle/>
          <a:p>
            <a:r>
              <a:rPr lang="en-US" altLang="en-US" sz="1600" dirty="0"/>
              <a:t>Figure 4. Backside of the NS and EW </a:t>
            </a:r>
            <a:r>
              <a:rPr lang="en-US" altLang="en-US" sz="1600" dirty="0" err="1"/>
              <a:t>Tacubaya</a:t>
            </a:r>
            <a:r>
              <a:rPr lang="en-US" altLang="en-US" sz="1600" dirty="0"/>
              <a:t> station, 17,000 kg </a:t>
            </a:r>
            <a:r>
              <a:rPr lang="en-US" altLang="en-US" sz="1600" dirty="0" err="1"/>
              <a:t>Wiechert</a:t>
            </a:r>
            <a:r>
              <a:rPr lang="en-US" altLang="en-US" sz="1600" dirty="0"/>
              <a:t> seismograms . Annotations are in Spanish language.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80604020202020204" pitchFamily="34" charset="0"/>
                <a:cs typeface="Arial" panose="02080604020202020204" pitchFamily="34" charset="0"/>
              </a:rPr>
              <a:t>Conclusion Slide Title goes here</a:t>
            </a:r>
            <a:br>
              <a:rPr lang="en-US" sz="1800" dirty="0">
                <a:solidFill>
                  <a:schemeClr val="bg1"/>
                </a:solidFill>
                <a:latin typeface="Arial" panose="02080604020202020204" pitchFamily="34" charset="0"/>
                <a:cs typeface="Arial" panose="02080604020202020204" pitchFamily="34" charset="0"/>
              </a:rPr>
            </a:br>
            <a:r>
              <a:rPr lang="en-US" sz="1800" dirty="0">
                <a:solidFill>
                  <a:schemeClr val="bg1"/>
                </a:solidFill>
                <a:latin typeface="Arial" panose="02080604020202020204" pitchFamily="34" charset="0"/>
                <a:cs typeface="Arial" panose="02080604020202020204" pitchFamily="34" charset="0"/>
              </a:rPr>
              <a:t>[Font: Arial Regular Size 20]</a:t>
            </a:r>
            <a:endParaRPr lang="en-US" sz="4800" dirty="0">
              <a:solidFill>
                <a:schemeClr val="bg1"/>
              </a:solidFill>
              <a:latin typeface="Arial" panose="02080604020202020204" pitchFamily="34" charset="0"/>
              <a:cs typeface="Arial" panose="02080604020202020204" pitchFamily="34" charset="0"/>
            </a:endParaRPr>
          </a:p>
        </p:txBody>
      </p:sp>
      <p:sp>
        <p:nvSpPr>
          <p:cNvPr id="3" name="TextBox 2"/>
          <p:cNvSpPr txBox="1"/>
          <p:nvPr/>
        </p:nvSpPr>
        <p:spPr>
          <a:xfrm>
            <a:off x="150168" y="1210124"/>
            <a:ext cx="10106363" cy="4062651"/>
          </a:xfrm>
          <a:prstGeom prst="rect">
            <a:avLst/>
          </a:prstGeom>
          <a:noFill/>
        </p:spPr>
        <p:txBody>
          <a:bodyPr wrap="square">
            <a:spAutoFit/>
          </a:bodyPr>
          <a:lstStyle/>
          <a:p>
            <a:pPr algn="ctr"/>
            <a:r>
              <a:rPr lang="en-GB" sz="2400" b="1" dirty="0"/>
              <a:t>CONCLUSIONS</a:t>
            </a:r>
          </a:p>
          <a:p>
            <a:pPr algn="just"/>
            <a:endParaRPr lang="en-GB" dirty="0"/>
          </a:p>
          <a:p>
            <a:pPr marL="285750" indent="-285750" algn="just">
              <a:buFont typeface="Wingdings" panose="05000000000000000000" pitchFamily="2" charset="2"/>
              <a:buChar char="§"/>
            </a:pPr>
            <a:r>
              <a:rPr lang="en-GB" dirty="0"/>
              <a:t>Some of the ground motions observed in the NS component appears to correspond to the </a:t>
            </a:r>
            <a:r>
              <a:rPr lang="en-GB" dirty="0" err="1"/>
              <a:t>teleseismic</a:t>
            </a:r>
            <a:r>
              <a:rPr lang="en-GB" dirty="0"/>
              <a:t> recordings of the July 6, 1962, Afghanistan (M6.7) earthquake, occurred in the Badakhshan region, in addition to two possible aftershocks.</a:t>
            </a:r>
          </a:p>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r>
              <a:rPr lang="en-GB" dirty="0"/>
              <a:t>Due to the apparent frequency content, and time length of the recorded explosions, it appears unlikely that these ground motions correspond to the SEDAN nuclear test.</a:t>
            </a:r>
          </a:p>
          <a:p>
            <a:pPr algn="just"/>
            <a:endParaRPr lang="en-GB" dirty="0"/>
          </a:p>
          <a:p>
            <a:pPr marL="285750" indent="-285750" algn="just">
              <a:buFont typeface="Wingdings" panose="05000000000000000000" pitchFamily="2" charset="2"/>
              <a:buChar char="§"/>
            </a:pPr>
            <a:r>
              <a:rPr lang="en-GB" dirty="0"/>
              <a:t>We are looking for additional records of stations in Mexico closer to the Arizona test site (e.g., Chihuahua station).</a:t>
            </a:r>
          </a:p>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r>
              <a:rPr lang="en-GB" dirty="0"/>
              <a:t>TIITBA–GUI software will be used in order to perform a detailed analysis of these recordings.</a:t>
            </a:r>
          </a:p>
          <a:p>
            <a:pPr algn="just"/>
            <a:endParaRPr lang="en-GB" dirty="0"/>
          </a:p>
        </p:txBody>
      </p:sp>
      <p:sp>
        <p:nvSpPr>
          <p:cNvPr id="7" name="Title 1"/>
          <p:cNvSpPr txBox="1"/>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80604020202020204" pitchFamily="34" charset="0"/>
                <a:cs typeface="Arial" panose="02080604020202020204" pitchFamily="34" charset="0"/>
              </a:rPr>
              <a:t>L</a:t>
            </a:r>
            <a:r>
              <a:rPr lang="en-GB" sz="750" b="1" dirty="0">
                <a:solidFill>
                  <a:schemeClr val="bg1"/>
                </a:solidFill>
                <a:latin typeface="Arial" panose="02080604020202020204" pitchFamily="34" charset="0"/>
                <a:cs typeface="Arial" panose="02080604020202020204" pitchFamily="34" charset="0"/>
              </a:rPr>
              <a:t>eave empty – QR code will be overlayed on touchscreen</a:t>
            </a:r>
            <a:endParaRPr lang="en-US" sz="750" b="1" dirty="0">
              <a:solidFill>
                <a:schemeClr val="bg1"/>
              </a:solidFill>
              <a:latin typeface="Arial" panose="02080604020202020204" pitchFamily="34" charset="0"/>
              <a:cs typeface="Arial" panose="02080604020202020204" pitchFamily="34" charset="0"/>
            </a:endParaRPr>
          </a:p>
        </p:txBody>
      </p:sp>
      <p:sp>
        <p:nvSpPr>
          <p:cNvPr id="4" name="TextBox 3">
            <a:extLst>
              <a:ext uri="{FF2B5EF4-FFF2-40B4-BE49-F238E27FC236}">
                <a16:creationId xmlns:a16="http://schemas.microsoft.com/office/drawing/2014/main" id="{05B3C5D8-600D-DECF-8816-62C6DFE3FE1F}"/>
              </a:ext>
            </a:extLst>
          </p:cNvPr>
          <p:cNvSpPr txBox="1"/>
          <p:nvPr/>
        </p:nvSpPr>
        <p:spPr>
          <a:xfrm>
            <a:off x="357536" y="5272775"/>
            <a:ext cx="9691628" cy="1318895"/>
          </a:xfrm>
          <a:prstGeom prst="rect">
            <a:avLst/>
          </a:prstGeom>
          <a:noFill/>
        </p:spPr>
        <p:txBody>
          <a:bodyPr wrap="square">
            <a:spAutoFit/>
          </a:bodyPr>
          <a:lstStyle/>
          <a:p>
            <a:pPr marL="285750" indent="-285750" algn="just">
              <a:lnSpc>
                <a:spcPct val="114000"/>
              </a:lnSpc>
              <a:buFontTx/>
              <a:buChar char="-"/>
            </a:pPr>
            <a:r>
              <a:rPr lang="en-GB" sz="1400" dirty="0">
                <a:solidFill>
                  <a:srgbClr val="333333"/>
                </a:solidFill>
                <a:effectLst/>
                <a:latin typeface="Arial" panose="02080604020202020204" pitchFamily="34" charset="0"/>
                <a:cs typeface="Arial" panose="02080604020202020204" pitchFamily="34" charset="0"/>
              </a:rPr>
              <a:t>https://web.archive.org/web/http://www.nv.doe.gov/library/photos/photodetails.aspx?ID=1035</a:t>
            </a:r>
          </a:p>
          <a:p>
            <a:pPr marL="285750" indent="-285750" algn="just">
              <a:lnSpc>
                <a:spcPct val="114000"/>
              </a:lnSpc>
              <a:buFontTx/>
              <a:buChar char="-"/>
            </a:pPr>
            <a:endParaRPr lang="en-GB" sz="1400" dirty="0">
              <a:solidFill>
                <a:srgbClr val="333333"/>
              </a:solidFill>
              <a:effectLst/>
              <a:latin typeface="Arial" panose="02080604020202020204" pitchFamily="34" charset="0"/>
              <a:cs typeface="Arial" panose="02080604020202020204" pitchFamily="34" charset="0"/>
            </a:endParaRPr>
          </a:p>
          <a:p>
            <a:pPr marL="285750" indent="-285750" algn="just">
              <a:lnSpc>
                <a:spcPct val="114000"/>
              </a:lnSpc>
              <a:buFontTx/>
              <a:buChar char="-"/>
            </a:pPr>
            <a:r>
              <a:rPr lang="en-GB" sz="1400" dirty="0">
                <a:latin typeface="Arial" panose="02080604020202020204" pitchFamily="34" charset="0"/>
                <a:cs typeface="Arial" panose="02080604020202020204" pitchFamily="34" charset="0"/>
              </a:rPr>
              <a:t>Corona-Fernández, R.D. &amp; Santoyo, M.Á. (2023) Re-examination of the 1928 </a:t>
            </a:r>
            <a:r>
              <a:rPr lang="en-GB" sz="1400" dirty="0" err="1">
                <a:latin typeface="Arial" panose="02080604020202020204" pitchFamily="34" charset="0"/>
                <a:cs typeface="Arial" panose="02080604020202020204" pitchFamily="34" charset="0"/>
              </a:rPr>
              <a:t>Parral</a:t>
            </a:r>
            <a:r>
              <a:rPr lang="en-GB" sz="1400" dirty="0">
                <a:latin typeface="Arial" panose="02080604020202020204" pitchFamily="34" charset="0"/>
                <a:cs typeface="Arial" panose="02080604020202020204" pitchFamily="34" charset="0"/>
              </a:rPr>
              <a:t>, Mexico earthquake (M6.3) using a new multiplatform graphical vectorization and correction software for legacy seismic data. Geoscience Data Journal, 10, 178– 192. Available from: </a:t>
            </a:r>
            <a:r>
              <a:rPr lang="en-GB" sz="1400" dirty="0">
                <a:latin typeface="Arial" panose="02080604020202020204" pitchFamily="34" charset="0"/>
                <a:cs typeface="Arial" panose="02080604020202020204" pitchFamily="34" charset="0"/>
                <a:hlinkClick r:id="rId2" action="ppaction://hlinkfile"/>
              </a:rPr>
              <a:t>https://doi.org/10.1002/gdj3.159</a:t>
            </a:r>
            <a:endParaRPr lang="en-GB" sz="1400" dirty="0">
              <a:latin typeface="Arial" panose="02080604020202020204" pitchFamily="34" charset="0"/>
              <a:cs typeface="Arial" panose="02080604020202020204" pitchFamily="34" charset="0"/>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1149</Words>
  <Application>Microsoft Office PowerPoint</Application>
  <PresentationFormat>Panorámica</PresentationFormat>
  <Paragraphs>69</Paragraphs>
  <Slides>7</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7</vt:i4>
      </vt:variant>
    </vt:vector>
  </HeadingPairs>
  <TitlesOfParts>
    <vt:vector size="13" baseType="lpstr">
      <vt:lpstr>Arial</vt:lpstr>
      <vt:lpstr>Calibri</vt:lpstr>
      <vt:lpstr>Calibri Light</vt:lpstr>
      <vt:lpstr>Wingdings</vt:lpstr>
      <vt:lpstr>Custom Design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Miguel Angel Santoyo</cp:lastModifiedBy>
  <cp:revision>51</cp:revision>
  <dcterms:created xsi:type="dcterms:W3CDTF">2023-06-16T00:46:35Z</dcterms:created>
  <dcterms:modified xsi:type="dcterms:W3CDTF">2023-06-17T10:10:13Z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3082-11.1.0.11664</vt:lpwstr>
  </property>
</Properties>
</file>