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111" d="100"/>
          <a:sy n="111" d="100"/>
        </p:scale>
        <p:origin x="81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x-none"/>
          </a:p>
        </p:txBody>
      </p:sp>
      <p:sp>
        <p:nvSpPr>
          <p:cNvPr id="3" name="Subtitle 2">
            <a:extLst>
              <a:ext uri="{FF2B5EF4-FFF2-40B4-BE49-F238E27FC236}">
                <a16:creationId xmlns:a16="http://schemas.microsoft.com/office/drawing/2014/main" xmlns=""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x-none"/>
          </a:p>
        </p:txBody>
      </p:sp>
      <p:sp>
        <p:nvSpPr>
          <p:cNvPr id="4" name="Date Placeholder 3">
            <a:extLst>
              <a:ext uri="{FF2B5EF4-FFF2-40B4-BE49-F238E27FC236}">
                <a16:creationId xmlns:a16="http://schemas.microsoft.com/office/drawing/2014/main" xmlns=""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12.06.2023</a:t>
            </a:fld>
            <a:endParaRPr lang="x-none"/>
          </a:p>
        </p:txBody>
      </p:sp>
      <p:sp>
        <p:nvSpPr>
          <p:cNvPr id="5" name="Footer Placeholder 4">
            <a:extLst>
              <a:ext uri="{FF2B5EF4-FFF2-40B4-BE49-F238E27FC236}">
                <a16:creationId xmlns:a16="http://schemas.microsoft.com/office/drawing/2014/main" xmlns=""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a16="http://schemas.microsoft.com/office/drawing/2014/main" xmlns=""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x-none"/>
          </a:p>
        </p:txBody>
      </p:sp>
      <p:sp>
        <p:nvSpPr>
          <p:cNvPr id="3" name="Vertical Text Placeholder 2">
            <a:extLst>
              <a:ext uri="{FF2B5EF4-FFF2-40B4-BE49-F238E27FC236}">
                <a16:creationId xmlns:a16="http://schemas.microsoft.com/office/drawing/2014/main" xmlns=""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12.06.2023</a:t>
            </a:fld>
            <a:endParaRPr lang="x-none"/>
          </a:p>
        </p:txBody>
      </p:sp>
      <p:sp>
        <p:nvSpPr>
          <p:cNvPr id="5" name="Footer Placeholder 4">
            <a:extLst>
              <a:ext uri="{FF2B5EF4-FFF2-40B4-BE49-F238E27FC236}">
                <a16:creationId xmlns:a16="http://schemas.microsoft.com/office/drawing/2014/main" xmlns=""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a16="http://schemas.microsoft.com/office/drawing/2014/main" xmlns=""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x-none"/>
          </a:p>
        </p:txBody>
      </p:sp>
      <p:sp>
        <p:nvSpPr>
          <p:cNvPr id="3" name="Vertical Text Placeholder 2">
            <a:extLst>
              <a:ext uri="{FF2B5EF4-FFF2-40B4-BE49-F238E27FC236}">
                <a16:creationId xmlns:a16="http://schemas.microsoft.com/office/drawing/2014/main" xmlns=""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12.06.2023</a:t>
            </a:fld>
            <a:endParaRPr lang="x-none"/>
          </a:p>
        </p:txBody>
      </p:sp>
      <p:sp>
        <p:nvSpPr>
          <p:cNvPr id="5" name="Footer Placeholder 4">
            <a:extLst>
              <a:ext uri="{FF2B5EF4-FFF2-40B4-BE49-F238E27FC236}">
                <a16:creationId xmlns:a16="http://schemas.microsoft.com/office/drawing/2014/main" xmlns=""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a16="http://schemas.microsoft.com/office/drawing/2014/main" xmlns=""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xmlns=""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xmlns=""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12.06.2023</a:t>
            </a:fld>
            <a:endParaRPr lang="x-none"/>
          </a:p>
        </p:txBody>
      </p:sp>
      <p:sp>
        <p:nvSpPr>
          <p:cNvPr id="5" name="Footer Placeholder 4">
            <a:extLst>
              <a:ext uri="{FF2B5EF4-FFF2-40B4-BE49-F238E27FC236}">
                <a16:creationId xmlns:a16="http://schemas.microsoft.com/office/drawing/2014/main" xmlns=""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a16="http://schemas.microsoft.com/office/drawing/2014/main" xmlns=""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x-none"/>
          </a:p>
        </p:txBody>
      </p:sp>
      <p:sp>
        <p:nvSpPr>
          <p:cNvPr id="3" name="Text Placeholder 2">
            <a:extLst>
              <a:ext uri="{FF2B5EF4-FFF2-40B4-BE49-F238E27FC236}">
                <a16:creationId xmlns:a16="http://schemas.microsoft.com/office/drawing/2014/main" xmlns=""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12.06.2023</a:t>
            </a:fld>
            <a:endParaRPr lang="x-none"/>
          </a:p>
        </p:txBody>
      </p:sp>
      <p:sp>
        <p:nvSpPr>
          <p:cNvPr id="5" name="Footer Placeholder 4">
            <a:extLst>
              <a:ext uri="{FF2B5EF4-FFF2-40B4-BE49-F238E27FC236}">
                <a16:creationId xmlns:a16="http://schemas.microsoft.com/office/drawing/2014/main" xmlns=""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6" name="Slide Number Placeholder 5">
            <a:extLst>
              <a:ext uri="{FF2B5EF4-FFF2-40B4-BE49-F238E27FC236}">
                <a16:creationId xmlns:a16="http://schemas.microsoft.com/office/drawing/2014/main" xmlns=""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xmlns=""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a16="http://schemas.microsoft.com/office/drawing/2014/main" xmlns=""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Date Placeholder 4">
            <a:extLst>
              <a:ext uri="{FF2B5EF4-FFF2-40B4-BE49-F238E27FC236}">
                <a16:creationId xmlns:a16="http://schemas.microsoft.com/office/drawing/2014/main" xmlns=""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12.06.2023</a:t>
            </a:fld>
            <a:endParaRPr lang="x-none"/>
          </a:p>
        </p:txBody>
      </p:sp>
      <p:sp>
        <p:nvSpPr>
          <p:cNvPr id="6" name="Footer Placeholder 5">
            <a:extLst>
              <a:ext uri="{FF2B5EF4-FFF2-40B4-BE49-F238E27FC236}">
                <a16:creationId xmlns:a16="http://schemas.microsoft.com/office/drawing/2014/main" xmlns=""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7" name="Slide Number Placeholder 6">
            <a:extLst>
              <a:ext uri="{FF2B5EF4-FFF2-40B4-BE49-F238E27FC236}">
                <a16:creationId xmlns:a16="http://schemas.microsoft.com/office/drawing/2014/main" xmlns=""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x-none"/>
          </a:p>
        </p:txBody>
      </p:sp>
      <p:sp>
        <p:nvSpPr>
          <p:cNvPr id="3" name="Text Placeholder 2">
            <a:extLst>
              <a:ext uri="{FF2B5EF4-FFF2-40B4-BE49-F238E27FC236}">
                <a16:creationId xmlns:a16="http://schemas.microsoft.com/office/drawing/2014/main" xmlns=""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Text Placeholder 4">
            <a:extLst>
              <a:ext uri="{FF2B5EF4-FFF2-40B4-BE49-F238E27FC236}">
                <a16:creationId xmlns:a16="http://schemas.microsoft.com/office/drawing/2014/main" xmlns=""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7" name="Date Placeholder 6">
            <a:extLst>
              <a:ext uri="{FF2B5EF4-FFF2-40B4-BE49-F238E27FC236}">
                <a16:creationId xmlns:a16="http://schemas.microsoft.com/office/drawing/2014/main" xmlns=""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12.06.2023</a:t>
            </a:fld>
            <a:endParaRPr lang="x-none"/>
          </a:p>
        </p:txBody>
      </p:sp>
      <p:sp>
        <p:nvSpPr>
          <p:cNvPr id="8" name="Footer Placeholder 7">
            <a:extLst>
              <a:ext uri="{FF2B5EF4-FFF2-40B4-BE49-F238E27FC236}">
                <a16:creationId xmlns:a16="http://schemas.microsoft.com/office/drawing/2014/main" xmlns=""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9" name="Slide Number Placeholder 8">
            <a:extLst>
              <a:ext uri="{FF2B5EF4-FFF2-40B4-BE49-F238E27FC236}">
                <a16:creationId xmlns:a16="http://schemas.microsoft.com/office/drawing/2014/main" xmlns=""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12.06.2023</a:t>
            </a:fld>
            <a:endParaRPr lang="x-none"/>
          </a:p>
        </p:txBody>
      </p:sp>
      <p:sp>
        <p:nvSpPr>
          <p:cNvPr id="4" name="Footer Placeholder 3">
            <a:extLst>
              <a:ext uri="{FF2B5EF4-FFF2-40B4-BE49-F238E27FC236}">
                <a16:creationId xmlns:a16="http://schemas.microsoft.com/office/drawing/2014/main" xmlns=""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5" name="Slide Number Placeholder 4">
            <a:extLst>
              <a:ext uri="{FF2B5EF4-FFF2-40B4-BE49-F238E27FC236}">
                <a16:creationId xmlns:a16="http://schemas.microsoft.com/office/drawing/2014/main" xmlns=""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12.06.2023</a:t>
            </a:fld>
            <a:endParaRPr lang="x-none"/>
          </a:p>
        </p:txBody>
      </p:sp>
      <p:sp>
        <p:nvSpPr>
          <p:cNvPr id="3" name="Footer Placeholder 2">
            <a:extLst>
              <a:ext uri="{FF2B5EF4-FFF2-40B4-BE49-F238E27FC236}">
                <a16:creationId xmlns:a16="http://schemas.microsoft.com/office/drawing/2014/main" xmlns=""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4" name="Slide Number Placeholder 3">
            <a:extLst>
              <a:ext uri="{FF2B5EF4-FFF2-40B4-BE49-F238E27FC236}">
                <a16:creationId xmlns:a16="http://schemas.microsoft.com/office/drawing/2014/main" xmlns=""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x-none"/>
          </a:p>
        </p:txBody>
      </p:sp>
      <p:sp>
        <p:nvSpPr>
          <p:cNvPr id="3" name="Content Placeholder 2">
            <a:extLst>
              <a:ext uri="{FF2B5EF4-FFF2-40B4-BE49-F238E27FC236}">
                <a16:creationId xmlns:a16="http://schemas.microsoft.com/office/drawing/2014/main" xmlns=""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Text Placeholder 3">
            <a:extLst>
              <a:ext uri="{FF2B5EF4-FFF2-40B4-BE49-F238E27FC236}">
                <a16:creationId xmlns:a16="http://schemas.microsoft.com/office/drawing/2014/main" xmlns=""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12.06.2023</a:t>
            </a:fld>
            <a:endParaRPr lang="x-none"/>
          </a:p>
        </p:txBody>
      </p:sp>
      <p:sp>
        <p:nvSpPr>
          <p:cNvPr id="6" name="Footer Placeholder 5">
            <a:extLst>
              <a:ext uri="{FF2B5EF4-FFF2-40B4-BE49-F238E27FC236}">
                <a16:creationId xmlns:a16="http://schemas.microsoft.com/office/drawing/2014/main" xmlns=""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7" name="Slide Number Placeholder 6">
            <a:extLst>
              <a:ext uri="{FF2B5EF4-FFF2-40B4-BE49-F238E27FC236}">
                <a16:creationId xmlns:a16="http://schemas.microsoft.com/office/drawing/2014/main" xmlns=""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x-none"/>
          </a:p>
        </p:txBody>
      </p:sp>
      <p:sp>
        <p:nvSpPr>
          <p:cNvPr id="3" name="Picture Placeholder 2">
            <a:extLst>
              <a:ext uri="{FF2B5EF4-FFF2-40B4-BE49-F238E27FC236}">
                <a16:creationId xmlns:a16="http://schemas.microsoft.com/office/drawing/2014/main" xmlns=""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a16="http://schemas.microsoft.com/office/drawing/2014/main" xmlns=""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x-none" smtClean="0"/>
              <a:t>12.06.2023</a:t>
            </a:fld>
            <a:endParaRPr lang="x-none"/>
          </a:p>
        </p:txBody>
      </p:sp>
      <p:sp>
        <p:nvSpPr>
          <p:cNvPr id="6" name="Footer Placeholder 5">
            <a:extLst>
              <a:ext uri="{FF2B5EF4-FFF2-40B4-BE49-F238E27FC236}">
                <a16:creationId xmlns:a16="http://schemas.microsoft.com/office/drawing/2014/main" xmlns=""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x-none"/>
          </a:p>
        </p:txBody>
      </p:sp>
      <p:sp>
        <p:nvSpPr>
          <p:cNvPr id="7" name="Slide Number Placeholder 6">
            <a:extLst>
              <a:ext uri="{FF2B5EF4-FFF2-40B4-BE49-F238E27FC236}">
                <a16:creationId xmlns:a16="http://schemas.microsoft.com/office/drawing/2014/main" xmlns=""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x-none" smtClean="0"/>
              <a:t>‹#›</a:t>
            </a:fld>
            <a:endParaRPr lang="x-none"/>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xmlns=""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xmlns=""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xmlns=""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xmlns=""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smtClean="0">
                <a:solidFill>
                  <a:schemeClr val="bg1"/>
                </a:solidFill>
                <a:latin typeface="Arial" panose="020B0604020202020204" pitchFamily="34" charset="0"/>
                <a:cs typeface="Arial" panose="020B0604020202020204" pitchFamily="34" charset="0"/>
              </a:rPr>
              <a:t>P2.5-426</a:t>
            </a:r>
            <a:endParaRPr lang="x-none"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5C76C91B-333D-CF33-4FE9-81CDD42E9314}"/>
              </a:ext>
            </a:extLst>
          </p:cNvPr>
          <p:cNvSpPr txBox="1"/>
          <p:nvPr/>
        </p:nvSpPr>
        <p:spPr>
          <a:xfrm>
            <a:off x="2061274" y="26169"/>
            <a:ext cx="8547316" cy="1046440"/>
          </a:xfrm>
          <a:prstGeom prst="rect">
            <a:avLst/>
          </a:prstGeom>
          <a:no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STUDY AND APPLICATION OF EXPLOSIONS RECORDS FOR ENGINEERING SEISMOLOGY TASKS</a:t>
            </a:r>
          </a:p>
          <a:p>
            <a:pPr algn="ctr"/>
            <a:r>
              <a:rPr lang="en-US" sz="1600" dirty="0" err="1">
                <a:solidFill>
                  <a:schemeClr val="bg1"/>
                </a:solidFill>
                <a:latin typeface="Arial" panose="020B0604020202020204" pitchFamily="34" charset="0"/>
                <a:cs typeface="Arial" panose="020B0604020202020204" pitchFamily="34" charset="0"/>
              </a:rPr>
              <a:t>Sokolova</a:t>
            </a:r>
            <a:r>
              <a:rPr lang="en-US" sz="1600" dirty="0">
                <a:solidFill>
                  <a:schemeClr val="bg1"/>
                </a:solidFill>
                <a:latin typeface="Arial" panose="020B0604020202020204" pitchFamily="34" charset="0"/>
                <a:cs typeface="Arial" panose="020B0604020202020204" pitchFamily="34" charset="0"/>
              </a:rPr>
              <a:t> I.N.</a:t>
            </a:r>
            <a:r>
              <a:rPr lang="en-US" sz="1600" baseline="30000" dirty="0">
                <a:solidFill>
                  <a:schemeClr val="bg1"/>
                </a:solidFill>
                <a:latin typeface="Arial" panose="020B0604020202020204" pitchFamily="34" charset="0"/>
                <a:cs typeface="Arial" panose="020B0604020202020204" pitchFamily="34" charset="0"/>
              </a:rPr>
              <a:t>1</a:t>
            </a:r>
            <a:r>
              <a:rPr lang="en-US" sz="1600" dirty="0">
                <a:solidFill>
                  <a:schemeClr val="bg1"/>
                </a:solidFill>
                <a:latin typeface="Arial" panose="020B0604020202020204" pitchFamily="34" charset="0"/>
                <a:cs typeface="Arial" panose="020B0604020202020204" pitchFamily="34" charset="0"/>
              </a:rPr>
              <a:t>, </a:t>
            </a:r>
            <a:r>
              <a:rPr lang="en-US" sz="1600" dirty="0" err="1">
                <a:solidFill>
                  <a:schemeClr val="bg1"/>
                </a:solidFill>
                <a:latin typeface="Arial" panose="020B0604020202020204" pitchFamily="34" charset="0"/>
                <a:cs typeface="Arial" panose="020B0604020202020204" pitchFamily="34" charset="0"/>
              </a:rPr>
              <a:t>Mikhailova</a:t>
            </a:r>
            <a:r>
              <a:rPr lang="en-US" sz="1600" dirty="0">
                <a:solidFill>
                  <a:schemeClr val="bg1"/>
                </a:solidFill>
                <a:latin typeface="Arial" panose="020B0604020202020204" pitchFamily="34" charset="0"/>
                <a:cs typeface="Arial" panose="020B0604020202020204" pitchFamily="34" charset="0"/>
              </a:rPr>
              <a:t> N.N.</a:t>
            </a:r>
            <a:r>
              <a:rPr lang="en-US" sz="1600" baseline="30000" dirty="0">
                <a:solidFill>
                  <a:schemeClr val="bg1"/>
                </a:solidFill>
                <a:latin typeface="Arial" panose="020B0604020202020204" pitchFamily="34" charset="0"/>
                <a:cs typeface="Arial" panose="020B0604020202020204" pitchFamily="34" charset="0"/>
              </a:rPr>
              <a:t>1</a:t>
            </a:r>
            <a:r>
              <a:rPr lang="en-US" sz="1600" dirty="0">
                <a:solidFill>
                  <a:schemeClr val="bg1"/>
                </a:solidFill>
                <a:latin typeface="Arial" panose="020B0604020202020204" pitchFamily="34" charset="0"/>
                <a:cs typeface="Arial" panose="020B0604020202020204" pitchFamily="34" charset="0"/>
              </a:rPr>
              <a:t>, </a:t>
            </a:r>
            <a:r>
              <a:rPr lang="en-US" sz="1600" dirty="0" err="1">
                <a:solidFill>
                  <a:schemeClr val="bg1"/>
                </a:solidFill>
                <a:latin typeface="Arial" panose="020B0604020202020204" pitchFamily="34" charset="0"/>
                <a:cs typeface="Arial" panose="020B0604020202020204" pitchFamily="34" charset="0"/>
              </a:rPr>
              <a:t>Sokolov</a:t>
            </a:r>
            <a:r>
              <a:rPr lang="en-US" sz="1600" dirty="0">
                <a:solidFill>
                  <a:schemeClr val="bg1"/>
                </a:solidFill>
                <a:latin typeface="Arial" panose="020B0604020202020204" pitchFamily="34" charset="0"/>
                <a:cs typeface="Arial" panose="020B0604020202020204" pitchFamily="34" charset="0"/>
              </a:rPr>
              <a:t> </a:t>
            </a:r>
            <a:r>
              <a:rPr lang="en-US" sz="1600" dirty="0" smtClean="0">
                <a:solidFill>
                  <a:schemeClr val="bg1"/>
                </a:solidFill>
                <a:latin typeface="Arial" panose="020B0604020202020204" pitchFamily="34" charset="0"/>
                <a:cs typeface="Arial" panose="020B0604020202020204" pitchFamily="34" charset="0"/>
              </a:rPr>
              <a:t>A.N.</a:t>
            </a:r>
            <a:r>
              <a:rPr lang="en-US" sz="1600" baseline="30000" dirty="0" smtClean="0">
                <a:solidFill>
                  <a:schemeClr val="bg1"/>
                </a:solidFill>
                <a:latin typeface="Arial" panose="020B0604020202020204" pitchFamily="34" charset="0"/>
                <a:cs typeface="Arial" panose="020B0604020202020204" pitchFamily="34" charset="0"/>
              </a:rPr>
              <a:t>2</a:t>
            </a:r>
          </a:p>
          <a:p>
            <a:pPr algn="ctr"/>
            <a:r>
              <a:rPr lang="en-US" sz="1400" baseline="30000" dirty="0" smtClean="0">
                <a:solidFill>
                  <a:schemeClr val="bg1"/>
                </a:solidFill>
                <a:latin typeface="Arial" panose="020B0604020202020204" pitchFamily="34" charset="0"/>
                <a:cs typeface="Arial" panose="020B0604020202020204" pitchFamily="34" charset="0"/>
              </a:rPr>
              <a:t>1</a:t>
            </a:r>
            <a:r>
              <a:rPr lang="en-US" sz="1400" dirty="0" smtClean="0">
                <a:solidFill>
                  <a:schemeClr val="bg1"/>
                </a:solidFill>
                <a:latin typeface="Arial" panose="020B0604020202020204" pitchFamily="34" charset="0"/>
                <a:cs typeface="Arial" panose="020B0604020202020204" pitchFamily="34" charset="0"/>
              </a:rPr>
              <a:t> -  IGR NNC RK, </a:t>
            </a:r>
            <a:r>
              <a:rPr lang="en-US" sz="1400" dirty="0" err="1" smtClean="0">
                <a:solidFill>
                  <a:schemeClr val="bg1"/>
                </a:solidFill>
                <a:latin typeface="Arial" panose="020B0604020202020204" pitchFamily="34" charset="0"/>
                <a:cs typeface="Arial" panose="020B0604020202020204" pitchFamily="34" charset="0"/>
              </a:rPr>
              <a:t>Kurchatov</a:t>
            </a:r>
            <a:r>
              <a:rPr lang="en-US" sz="1400" dirty="0">
                <a:solidFill>
                  <a:schemeClr val="bg1"/>
                </a:solidFill>
                <a:latin typeface="Arial" panose="020B0604020202020204" pitchFamily="34" charset="0"/>
                <a:cs typeface="Arial" panose="020B0604020202020204" pitchFamily="34" charset="0"/>
              </a:rPr>
              <a:t>, Kazakhstan, </a:t>
            </a:r>
            <a:r>
              <a:rPr lang="en-US" sz="1400" baseline="30000" dirty="0">
                <a:solidFill>
                  <a:schemeClr val="bg1"/>
                </a:solidFill>
                <a:latin typeface="Arial" panose="020B0604020202020204" pitchFamily="34" charset="0"/>
                <a:cs typeface="Arial" panose="020B0604020202020204" pitchFamily="34" charset="0"/>
              </a:rPr>
              <a:t>2</a:t>
            </a:r>
            <a:r>
              <a:rPr lang="en-US" sz="1400" dirty="0">
                <a:solidFill>
                  <a:schemeClr val="bg1"/>
                </a:solidFill>
                <a:latin typeface="Arial" panose="020B0604020202020204" pitchFamily="34" charset="0"/>
                <a:cs typeface="Arial" panose="020B0604020202020204" pitchFamily="34" charset="0"/>
              </a:rPr>
              <a:t> - FRC GS RAS, </a:t>
            </a:r>
            <a:r>
              <a:rPr lang="en-US" sz="1400" dirty="0" err="1">
                <a:solidFill>
                  <a:schemeClr val="bg1"/>
                </a:solidFill>
                <a:latin typeface="Arial" panose="020B0604020202020204" pitchFamily="34" charset="0"/>
                <a:cs typeface="Arial" panose="020B0604020202020204" pitchFamily="34" charset="0"/>
              </a:rPr>
              <a:t>Obninsk</a:t>
            </a:r>
            <a:r>
              <a:rPr lang="en-US" sz="1400" dirty="0">
                <a:solidFill>
                  <a:schemeClr val="bg1"/>
                </a:solidFill>
                <a:latin typeface="Arial" panose="020B0604020202020204" pitchFamily="34" charset="0"/>
                <a:cs typeface="Arial" panose="020B0604020202020204" pitchFamily="34" charset="0"/>
              </a:rPr>
              <a:t>, RF</a:t>
            </a:r>
            <a:endParaRPr lang="ru-RU" sz="1400" dirty="0">
              <a:solidFill>
                <a:schemeClr val="bg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xmlns="" id="{092A3765-1CF6-2404-2946-66C5AE8F97B2}"/>
              </a:ext>
            </a:extLst>
          </p:cNvPr>
          <p:cNvSpPr txBox="1"/>
          <p:nvPr/>
        </p:nvSpPr>
        <p:spPr>
          <a:xfrm>
            <a:off x="219212" y="1176548"/>
            <a:ext cx="11875021" cy="4662815"/>
          </a:xfrm>
          <a:prstGeom prst="rect">
            <a:avLst/>
          </a:prstGeom>
          <a:noFill/>
        </p:spPr>
        <p:txBody>
          <a:bodyPr wrap="square">
            <a:spAutoFit/>
          </a:bodyPr>
          <a:lstStyle/>
          <a:p>
            <a:pPr algn="just">
              <a:lnSpc>
                <a:spcPct val="110000"/>
              </a:lnSpc>
            </a:pPr>
            <a:r>
              <a:rPr lang="en-US" dirty="0">
                <a:latin typeface="Arial" panose="020B0604020202020204" pitchFamily="34" charset="0"/>
                <a:cs typeface="Arial" panose="020B0604020202020204" pitchFamily="34" charset="0"/>
              </a:rPr>
              <a:t>At the present moment, for many regions of the world, one of the topical issues is the prediction of industrial blasts seismic effects on the infrastructure and adjacent settlements. The IGR conducts this kind of work using the historical records of explosions and description of its effect on constructions as well as using the data of field experiments on mining explosions recording at the region of mineral deposits production quarries</a:t>
            </a:r>
            <a:r>
              <a:rPr lang="en-US" dirty="0" smtClean="0">
                <a:latin typeface="Arial" panose="020B0604020202020204" pitchFamily="34" charset="0"/>
                <a:cs typeface="Arial" panose="020B0604020202020204" pitchFamily="34" charset="0"/>
              </a:rPr>
              <a:t>.</a:t>
            </a:r>
          </a:p>
          <a:p>
            <a:pPr algn="just">
              <a:lnSpc>
                <a:spcPct val="110000"/>
              </a:lnSpc>
            </a:pP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lgn="just">
              <a:lnSpc>
                <a:spcPct val="110000"/>
              </a:lnSpc>
            </a:pPr>
            <a:r>
              <a:rPr lang="en-US" dirty="0">
                <a:latin typeface="Arial" panose="020B0604020202020204" pitchFamily="34" charset="0"/>
                <a:cs typeface="Arial" panose="020B0604020202020204" pitchFamily="34" charset="0"/>
              </a:rPr>
              <a:t>The records of large chemical and nuclear explosions were collected; for these explosions, the typical buildings were especially constructed at the near zone, and strong-motion accelerometers were installed at different floors. In Kazakhstan, for instance, such investigations were conducted for large chemical explosions at the construction of the mudflow dam near Almaty, at </a:t>
            </a:r>
            <a:r>
              <a:rPr lang="en-US" dirty="0" err="1">
                <a:latin typeface="Arial" panose="020B0604020202020204" pitchFamily="34" charset="0"/>
                <a:cs typeface="Arial" panose="020B0604020202020204" pitchFamily="34" charset="0"/>
              </a:rPr>
              <a:t>Medeo</a:t>
            </a:r>
            <a:r>
              <a:rPr lang="en-US" dirty="0">
                <a:latin typeface="Arial" panose="020B0604020202020204" pitchFamily="34" charset="0"/>
                <a:cs typeface="Arial" panose="020B0604020202020204" pitchFamily="34" charset="0"/>
              </a:rPr>
              <a:t> mountain area (1966, 1967), and for peaceful nuclear explosion </a:t>
            </a:r>
            <a:r>
              <a:rPr lang="en-US" dirty="0" err="1">
                <a:latin typeface="Arial" panose="020B0604020202020204" pitchFamily="34" charset="0"/>
                <a:cs typeface="Arial" panose="020B0604020202020204" pitchFamily="34" charset="0"/>
              </a:rPr>
              <a:t>Lazurit</a:t>
            </a:r>
            <a:r>
              <a:rPr lang="en-US" dirty="0">
                <a:latin typeface="Arial" panose="020B0604020202020204" pitchFamily="34" charset="0"/>
                <a:cs typeface="Arial" panose="020B0604020202020204" pitchFamily="34" charset="0"/>
              </a:rPr>
              <a:t> (1974) at STS. </a:t>
            </a:r>
            <a:endParaRPr lang="en-US" dirty="0" smtClean="0">
              <a:latin typeface="Arial" panose="020B0604020202020204" pitchFamily="34" charset="0"/>
              <a:cs typeface="Arial" panose="020B0604020202020204" pitchFamily="34" charset="0"/>
            </a:endParaRPr>
          </a:p>
          <a:p>
            <a:pPr algn="just">
              <a:lnSpc>
                <a:spcPct val="110000"/>
              </a:lnSpc>
            </a:pPr>
            <a:endParaRPr lang="en-US" dirty="0">
              <a:latin typeface="Arial" panose="020B0604020202020204" pitchFamily="34" charset="0"/>
              <a:cs typeface="Arial" panose="020B0604020202020204" pitchFamily="34" charset="0"/>
            </a:endParaRPr>
          </a:p>
          <a:p>
            <a:pPr algn="just">
              <a:lnSpc>
                <a:spcPct val="110000"/>
              </a:lnSpc>
            </a:pPr>
            <a:r>
              <a:rPr lang="en-US" dirty="0">
                <a:latin typeface="Arial" panose="020B0604020202020204" pitchFamily="34" charset="0"/>
                <a:cs typeface="Arial" panose="020B0604020202020204" pitchFamily="34" charset="0"/>
              </a:rPr>
              <a:t>In recent years, using the data of the field seismic stations installed at copper and rock phosphate </a:t>
            </a:r>
            <a:r>
              <a:rPr lang="en-US" dirty="0" smtClean="0">
                <a:latin typeface="Arial" panose="020B0604020202020204" pitchFamily="34" charset="0"/>
                <a:cs typeface="Arial" panose="020B0604020202020204" pitchFamily="34" charset="0"/>
              </a:rPr>
              <a:t>deposits (Central and South Kazakhstan), </a:t>
            </a:r>
            <a:r>
              <a:rPr lang="en-US" dirty="0">
                <a:latin typeface="Arial" panose="020B0604020202020204" pitchFamily="34" charset="0"/>
                <a:cs typeface="Arial" panose="020B0604020202020204" pitchFamily="34" charset="0"/>
              </a:rPr>
              <a:t>the effect of different yield explosions on the infrastructure of quarries and constructions in the nearest settlements was studied in quantitative oscillation parameters and in seismic intensity units. The values of seismic effect on the constructions depending on the distance and explosive mass were calculated. </a:t>
            </a:r>
            <a:endParaRPr lang="en-US"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xmlns="" id="{C20EA142-59AE-AE29-ED7C-705B7DD845B3}"/>
              </a:ext>
            </a:extLst>
          </p:cNvPr>
          <p:cNvSpPr txBox="1"/>
          <p:nvPr/>
        </p:nvSpPr>
        <p:spPr>
          <a:xfrm>
            <a:off x="257469" y="6144062"/>
            <a:ext cx="11443317" cy="646331"/>
          </a:xfrm>
          <a:prstGeom prst="rect">
            <a:avLst/>
          </a:prstGeom>
          <a:noFill/>
        </p:spPr>
        <p:txBody>
          <a:bodyPr wrap="square">
            <a:spAutoFit/>
          </a:bodyPr>
          <a:lstStyle/>
          <a:p>
            <a:pPr algn="just"/>
            <a:r>
              <a:rPr lang="en-US" dirty="0">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f you want to learn more about this, come see my e-poster during session </a:t>
            </a:r>
            <a:r>
              <a:rPr lang="en-GB" dirty="0" smtClean="0">
                <a:latin typeface="Arial" panose="020B0604020202020204" pitchFamily="34" charset="0"/>
                <a:cs typeface="Arial" panose="020B0604020202020204" pitchFamily="34" charset="0"/>
              </a:rPr>
              <a:t>P2.5 </a:t>
            </a:r>
            <a:r>
              <a:rPr lang="en-GB" dirty="0">
                <a:latin typeface="Arial" panose="020B0604020202020204" pitchFamily="34" charset="0"/>
                <a:cs typeface="Arial" panose="020B0604020202020204" pitchFamily="34" charset="0"/>
              </a:rPr>
              <a:t>on this date or access it online on the SnT2023 Conference platform!</a:t>
            </a:r>
          </a:p>
        </p:txBody>
      </p:sp>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2665</TotalTime>
  <Words>295</Words>
  <Application>Microsoft Office PowerPoint</Application>
  <PresentationFormat>Широкоэкранный</PresentationFormat>
  <Paragraphs>10</Paragraphs>
  <Slides>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Arial</vt:lpstr>
      <vt:lpstr>Calibri</vt:lpstr>
      <vt:lpstr>Calibri Light</vt:lpstr>
      <vt:lpstr>Office Theme</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User</cp:lastModifiedBy>
  <cp:revision>24</cp:revision>
  <dcterms:created xsi:type="dcterms:W3CDTF">2023-04-18T13:25:54Z</dcterms:created>
  <dcterms:modified xsi:type="dcterms:W3CDTF">2023-06-12T06:41:37Z</dcterms:modified>
</cp:coreProperties>
</file>