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p:restoredTop sz="94694"/>
  </p:normalViewPr>
  <p:slideViewPr>
    <p:cSldViewPr snapToGrid="0">
      <p:cViewPr varScale="1">
        <p:scale>
          <a:sx n="106" d="100"/>
          <a:sy n="106" d="100"/>
        </p:scale>
        <p:origin x="930"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aa-ET"/>
          </a:p>
        </p:txBody>
      </p:sp>
      <p:sp>
        <p:nvSpPr>
          <p:cNvPr id="3" name="Picture Placeholder 2">
            <a:extLst>
              <a:ext uri="{FF2B5EF4-FFF2-40B4-BE49-F238E27FC236}">
                <a16:creationId xmlns=""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a-ET"/>
          </a:p>
        </p:txBody>
      </p:sp>
      <p:sp>
        <p:nvSpPr>
          <p:cNvPr id="4" name="Text Placeholder 3">
            <a:extLst>
              <a:ext uri="{FF2B5EF4-FFF2-40B4-BE49-F238E27FC236}">
                <a16:creationId xmlns=""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aa-ET" smtClean="0"/>
              <a:t>05/06/2023</a:t>
            </a:fld>
            <a:endParaRPr lang="aa-ET"/>
          </a:p>
        </p:txBody>
      </p:sp>
      <p:sp>
        <p:nvSpPr>
          <p:cNvPr id="6" name="Footer Placeholder 5">
            <a:extLst>
              <a:ext uri="{FF2B5EF4-FFF2-40B4-BE49-F238E27FC236}">
                <a16:creationId xmlns=""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7" name="Slide Number Placeholder 6">
            <a:extLst>
              <a:ext uri="{FF2B5EF4-FFF2-40B4-BE49-F238E27FC236}">
                <a16:creationId xmlns=""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aa-ET" smtClean="0"/>
              <a:t>‹#›</a:t>
            </a:fld>
            <a:endParaRPr lang="aa-E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aa-ET"/>
          </a:p>
        </p:txBody>
      </p:sp>
      <p:sp>
        <p:nvSpPr>
          <p:cNvPr id="3" name="Vertical Text Placeholder 2">
            <a:extLst>
              <a:ext uri="{FF2B5EF4-FFF2-40B4-BE49-F238E27FC236}">
                <a16:creationId xmlns=""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aa-ET" smtClean="0"/>
              <a:t>05/06/2023</a:t>
            </a:fld>
            <a:endParaRPr lang="aa-ET"/>
          </a:p>
        </p:txBody>
      </p:sp>
      <p:sp>
        <p:nvSpPr>
          <p:cNvPr id="5" name="Footer Placeholder 4">
            <a:extLst>
              <a:ext uri="{FF2B5EF4-FFF2-40B4-BE49-F238E27FC236}">
                <a16:creationId xmlns=""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6" name="Slide Number Placeholder 5">
            <a:extLst>
              <a:ext uri="{FF2B5EF4-FFF2-40B4-BE49-F238E27FC236}">
                <a16:creationId xmlns=""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aa-ET" smtClean="0"/>
              <a:t>‹#›</a:t>
            </a:fld>
            <a:endParaRPr lang="aa-E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aa-ET"/>
          </a:p>
        </p:txBody>
      </p:sp>
      <p:sp>
        <p:nvSpPr>
          <p:cNvPr id="3" name="Vertical Text Placeholder 2">
            <a:extLst>
              <a:ext uri="{FF2B5EF4-FFF2-40B4-BE49-F238E27FC236}">
                <a16:creationId xmlns=""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aa-ET" smtClean="0"/>
              <a:t>05/06/2023</a:t>
            </a:fld>
            <a:endParaRPr lang="aa-ET"/>
          </a:p>
        </p:txBody>
      </p:sp>
      <p:sp>
        <p:nvSpPr>
          <p:cNvPr id="5" name="Footer Placeholder 4">
            <a:extLst>
              <a:ext uri="{FF2B5EF4-FFF2-40B4-BE49-F238E27FC236}">
                <a16:creationId xmlns=""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6" name="Slide Number Placeholder 5">
            <a:extLst>
              <a:ext uri="{FF2B5EF4-FFF2-40B4-BE49-F238E27FC236}">
                <a16:creationId xmlns=""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aa-ET" smtClean="0"/>
              <a:t>‹#›</a:t>
            </a:fld>
            <a:endParaRPr lang="aa-E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aa-ET"/>
          </a:p>
        </p:txBody>
      </p:sp>
      <p:sp>
        <p:nvSpPr>
          <p:cNvPr id="3" name="Subtitle 2">
            <a:extLst>
              <a:ext uri="{FF2B5EF4-FFF2-40B4-BE49-F238E27FC236}">
                <a16:creationId xmlns=""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aa-ET"/>
          </a:p>
        </p:txBody>
      </p:sp>
      <p:sp>
        <p:nvSpPr>
          <p:cNvPr id="4" name="Date Placeholder 3">
            <a:extLst>
              <a:ext uri="{FF2B5EF4-FFF2-40B4-BE49-F238E27FC236}">
                <a16:creationId xmlns=""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aa-ET" smtClean="0"/>
              <a:t>05/06/2023</a:t>
            </a:fld>
            <a:endParaRPr lang="aa-ET"/>
          </a:p>
        </p:txBody>
      </p:sp>
      <p:sp>
        <p:nvSpPr>
          <p:cNvPr id="5" name="Footer Placeholder 4">
            <a:extLst>
              <a:ext uri="{FF2B5EF4-FFF2-40B4-BE49-F238E27FC236}">
                <a16:creationId xmlns=""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6" name="Slide Number Placeholder 5">
            <a:extLst>
              <a:ext uri="{FF2B5EF4-FFF2-40B4-BE49-F238E27FC236}">
                <a16:creationId xmlns=""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aa-ET" smtClean="0"/>
              <a:t>‹#›</a:t>
            </a:fld>
            <a:endParaRPr lang="aa-E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aa-ET"/>
          </a:p>
        </p:txBody>
      </p:sp>
      <p:sp>
        <p:nvSpPr>
          <p:cNvPr id="3" name="Content Placeholder 2">
            <a:extLst>
              <a:ext uri="{FF2B5EF4-FFF2-40B4-BE49-F238E27FC236}">
                <a16:creationId xmlns=""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aa-ET" smtClean="0"/>
              <a:t>05/06/2023</a:t>
            </a:fld>
            <a:endParaRPr lang="aa-ET"/>
          </a:p>
        </p:txBody>
      </p:sp>
      <p:sp>
        <p:nvSpPr>
          <p:cNvPr id="5" name="Footer Placeholder 4">
            <a:extLst>
              <a:ext uri="{FF2B5EF4-FFF2-40B4-BE49-F238E27FC236}">
                <a16:creationId xmlns=""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6" name="Slide Number Placeholder 5">
            <a:extLst>
              <a:ext uri="{FF2B5EF4-FFF2-40B4-BE49-F238E27FC236}">
                <a16:creationId xmlns=""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aa-ET" smtClean="0"/>
              <a:t>‹#›</a:t>
            </a:fld>
            <a:endParaRPr lang="aa-E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aa-ET"/>
          </a:p>
        </p:txBody>
      </p:sp>
      <p:sp>
        <p:nvSpPr>
          <p:cNvPr id="3" name="Text Placeholder 2">
            <a:extLst>
              <a:ext uri="{FF2B5EF4-FFF2-40B4-BE49-F238E27FC236}">
                <a16:creationId xmlns=""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aa-ET" smtClean="0"/>
              <a:t>05/06/2023</a:t>
            </a:fld>
            <a:endParaRPr lang="aa-ET"/>
          </a:p>
        </p:txBody>
      </p:sp>
      <p:sp>
        <p:nvSpPr>
          <p:cNvPr id="5" name="Footer Placeholder 4">
            <a:extLst>
              <a:ext uri="{FF2B5EF4-FFF2-40B4-BE49-F238E27FC236}">
                <a16:creationId xmlns=""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6" name="Slide Number Placeholder 5">
            <a:extLst>
              <a:ext uri="{FF2B5EF4-FFF2-40B4-BE49-F238E27FC236}">
                <a16:creationId xmlns=""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aa-ET" smtClean="0"/>
              <a:t>‹#›</a:t>
            </a:fld>
            <a:endParaRPr lang="aa-E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aa-ET"/>
          </a:p>
        </p:txBody>
      </p:sp>
      <p:sp>
        <p:nvSpPr>
          <p:cNvPr id="3" name="Content Placeholder 2">
            <a:extLst>
              <a:ext uri="{FF2B5EF4-FFF2-40B4-BE49-F238E27FC236}">
                <a16:creationId xmlns=""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Content Placeholder 3">
            <a:extLst>
              <a:ext uri="{FF2B5EF4-FFF2-40B4-BE49-F238E27FC236}">
                <a16:creationId xmlns=""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5" name="Date Placeholder 4">
            <a:extLst>
              <a:ext uri="{FF2B5EF4-FFF2-40B4-BE49-F238E27FC236}">
                <a16:creationId xmlns=""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aa-ET" smtClean="0"/>
              <a:t>05/06/2023</a:t>
            </a:fld>
            <a:endParaRPr lang="aa-ET"/>
          </a:p>
        </p:txBody>
      </p:sp>
      <p:sp>
        <p:nvSpPr>
          <p:cNvPr id="6" name="Footer Placeholder 5">
            <a:extLst>
              <a:ext uri="{FF2B5EF4-FFF2-40B4-BE49-F238E27FC236}">
                <a16:creationId xmlns=""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7" name="Slide Number Placeholder 6">
            <a:extLst>
              <a:ext uri="{FF2B5EF4-FFF2-40B4-BE49-F238E27FC236}">
                <a16:creationId xmlns=""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aa-ET" smtClean="0"/>
              <a:t>‹#›</a:t>
            </a:fld>
            <a:endParaRPr lang="aa-E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aa-ET"/>
          </a:p>
        </p:txBody>
      </p:sp>
      <p:sp>
        <p:nvSpPr>
          <p:cNvPr id="3" name="Text Placeholder 2">
            <a:extLst>
              <a:ext uri="{FF2B5EF4-FFF2-40B4-BE49-F238E27FC236}">
                <a16:creationId xmlns=""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5" name="Text Placeholder 4">
            <a:extLst>
              <a:ext uri="{FF2B5EF4-FFF2-40B4-BE49-F238E27FC236}">
                <a16:creationId xmlns=""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7" name="Date Placeholder 6">
            <a:extLst>
              <a:ext uri="{FF2B5EF4-FFF2-40B4-BE49-F238E27FC236}">
                <a16:creationId xmlns=""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aa-ET" smtClean="0"/>
              <a:t>05/06/2023</a:t>
            </a:fld>
            <a:endParaRPr lang="aa-ET"/>
          </a:p>
        </p:txBody>
      </p:sp>
      <p:sp>
        <p:nvSpPr>
          <p:cNvPr id="8" name="Footer Placeholder 7">
            <a:extLst>
              <a:ext uri="{FF2B5EF4-FFF2-40B4-BE49-F238E27FC236}">
                <a16:creationId xmlns=""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9" name="Slide Number Placeholder 8">
            <a:extLst>
              <a:ext uri="{FF2B5EF4-FFF2-40B4-BE49-F238E27FC236}">
                <a16:creationId xmlns=""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aa-ET" smtClean="0"/>
              <a:t>‹#›</a:t>
            </a:fld>
            <a:endParaRPr lang="aa-E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aa-ET"/>
          </a:p>
        </p:txBody>
      </p:sp>
      <p:sp>
        <p:nvSpPr>
          <p:cNvPr id="3" name="Date Placeholder 2">
            <a:extLst>
              <a:ext uri="{FF2B5EF4-FFF2-40B4-BE49-F238E27FC236}">
                <a16:creationId xmlns=""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aa-ET" smtClean="0"/>
              <a:t>05/06/2023</a:t>
            </a:fld>
            <a:endParaRPr lang="aa-ET"/>
          </a:p>
        </p:txBody>
      </p:sp>
      <p:sp>
        <p:nvSpPr>
          <p:cNvPr id="4" name="Footer Placeholder 3">
            <a:extLst>
              <a:ext uri="{FF2B5EF4-FFF2-40B4-BE49-F238E27FC236}">
                <a16:creationId xmlns=""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5" name="Slide Number Placeholder 4">
            <a:extLst>
              <a:ext uri="{FF2B5EF4-FFF2-40B4-BE49-F238E27FC236}">
                <a16:creationId xmlns=""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aa-ET" smtClean="0"/>
              <a:t>‹#›</a:t>
            </a:fld>
            <a:endParaRPr lang="aa-E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aa-ET" smtClean="0"/>
              <a:t>05/06/2023</a:t>
            </a:fld>
            <a:endParaRPr lang="aa-ET"/>
          </a:p>
        </p:txBody>
      </p:sp>
      <p:sp>
        <p:nvSpPr>
          <p:cNvPr id="3" name="Footer Placeholder 2">
            <a:extLst>
              <a:ext uri="{FF2B5EF4-FFF2-40B4-BE49-F238E27FC236}">
                <a16:creationId xmlns=""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4" name="Slide Number Placeholder 3">
            <a:extLst>
              <a:ext uri="{FF2B5EF4-FFF2-40B4-BE49-F238E27FC236}">
                <a16:creationId xmlns=""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aa-ET" smtClean="0"/>
              <a:t>‹#›</a:t>
            </a:fld>
            <a:endParaRPr lang="aa-E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aa-ET"/>
          </a:p>
        </p:txBody>
      </p:sp>
      <p:sp>
        <p:nvSpPr>
          <p:cNvPr id="3" name="Content Placeholder 2">
            <a:extLst>
              <a:ext uri="{FF2B5EF4-FFF2-40B4-BE49-F238E27FC236}">
                <a16:creationId xmlns=""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Text Placeholder 3">
            <a:extLst>
              <a:ext uri="{FF2B5EF4-FFF2-40B4-BE49-F238E27FC236}">
                <a16:creationId xmlns=""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aa-ET" smtClean="0"/>
              <a:t>05/06/2023</a:t>
            </a:fld>
            <a:endParaRPr lang="aa-ET"/>
          </a:p>
        </p:txBody>
      </p:sp>
      <p:sp>
        <p:nvSpPr>
          <p:cNvPr id="6" name="Footer Placeholder 5">
            <a:extLst>
              <a:ext uri="{FF2B5EF4-FFF2-40B4-BE49-F238E27FC236}">
                <a16:creationId xmlns=""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7" name="Slide Number Placeholder 6">
            <a:extLst>
              <a:ext uri="{FF2B5EF4-FFF2-40B4-BE49-F238E27FC236}">
                <a16:creationId xmlns=""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aa-ET" smtClean="0"/>
              <a:t>‹#›</a:t>
            </a:fld>
            <a:endParaRPr lang="aa-E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24894D3B-D127-933B-1EE2-E80787995396}"/>
              </a:ext>
            </a:extLst>
          </p:cNvPr>
          <p:cNvSpPr txBox="1">
            <a:spLocks/>
          </p:cNvSpPr>
          <p:nvPr/>
        </p:nvSpPr>
        <p:spPr>
          <a:xfrm>
            <a:off x="5330282" y="6382329"/>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P2.5-121</a:t>
            </a:r>
            <a:endParaRPr lang="aa-ET" sz="1200" b="1" dirty="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aa-ET" sz="750" b="1"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1F0ECAE0-79BD-21CF-C96D-4DD448C0663E}"/>
              </a:ext>
            </a:extLst>
          </p:cNvPr>
          <p:cNvSpPr txBox="1"/>
          <p:nvPr/>
        </p:nvSpPr>
        <p:spPr>
          <a:xfrm>
            <a:off x="2682932" y="212688"/>
            <a:ext cx="6826135" cy="1561966"/>
          </a:xfrm>
          <a:prstGeom prst="rect">
            <a:avLst/>
          </a:prstGeom>
          <a:noFill/>
        </p:spPr>
        <p:txBody>
          <a:bodyPr wrap="squar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Monitoring of </a:t>
            </a:r>
            <a:r>
              <a:rPr lang="en-US" sz="1600" b="1" dirty="0" err="1" smtClean="0">
                <a:solidFill>
                  <a:schemeClr val="bg1"/>
                </a:solidFill>
                <a:latin typeface="Arial" panose="020B0604020202020204" pitchFamily="34" charset="0"/>
                <a:cs typeface="Arial" panose="020B0604020202020204" pitchFamily="34" charset="0"/>
              </a:rPr>
              <a:t>Radiocesium</a:t>
            </a:r>
            <a:r>
              <a:rPr lang="en-US" sz="1600" b="1" dirty="0" smtClean="0">
                <a:solidFill>
                  <a:schemeClr val="bg1"/>
                </a:solidFill>
                <a:latin typeface="Arial" panose="020B0604020202020204" pitchFamily="34" charset="0"/>
                <a:cs typeface="Arial" panose="020B0604020202020204" pitchFamily="34" charset="0"/>
              </a:rPr>
              <a:t> Traces in Indonesian Waters and Lands As an Indicator of Nuclear Weapon Testing Activities</a:t>
            </a:r>
            <a:endParaRPr lang="aa-ET" sz="1600" b="1" dirty="0">
              <a:solidFill>
                <a:schemeClr val="bg1"/>
              </a:solidFill>
              <a:latin typeface="Arial" panose="020B0604020202020204" pitchFamily="34" charset="0"/>
              <a:cs typeface="Arial" panose="020B0604020202020204" pitchFamily="34" charset="0"/>
            </a:endParaRPr>
          </a:p>
          <a:p>
            <a:pPr algn="ctr"/>
            <a:endParaRPr lang="aa-ET" b="1" dirty="0">
              <a:solidFill>
                <a:schemeClr val="bg1"/>
              </a:solidFill>
              <a:latin typeface="Arial" panose="020B0604020202020204" pitchFamily="34" charset="0"/>
              <a:cs typeface="Arial" panose="020B0604020202020204" pitchFamily="34" charset="0"/>
            </a:endParaRPr>
          </a:p>
          <a:p>
            <a:pPr algn="ctr"/>
            <a:r>
              <a:rPr lang="en-US" sz="1400" b="1" dirty="0" smtClean="0">
                <a:solidFill>
                  <a:schemeClr val="bg1"/>
                </a:solidFill>
                <a:latin typeface="Arial" panose="020B0604020202020204" pitchFamily="34" charset="0"/>
                <a:cs typeface="Arial" panose="020B0604020202020204" pitchFamily="34" charset="0"/>
              </a:rPr>
              <a:t>Budi SETIAWAN</a:t>
            </a:r>
            <a:r>
              <a:rPr lang="en-US" sz="1000" b="1" dirty="0" smtClean="0">
                <a:solidFill>
                  <a:schemeClr val="bg1"/>
                </a:solidFill>
                <a:latin typeface="Arial" panose="020B0604020202020204" pitchFamily="34" charset="0"/>
                <a:cs typeface="Arial" panose="020B0604020202020204" pitchFamily="34" charset="0"/>
              </a:rPr>
              <a:t>1</a:t>
            </a:r>
            <a:r>
              <a:rPr lang="en-US" sz="1400" b="1" dirty="0" smtClean="0">
                <a:solidFill>
                  <a:schemeClr val="bg1"/>
                </a:solidFill>
                <a:latin typeface="Arial" panose="020B0604020202020204" pitchFamily="34" charset="0"/>
                <a:cs typeface="Arial" panose="020B0604020202020204" pitchFamily="34" charset="0"/>
              </a:rPr>
              <a:t>, and </a:t>
            </a:r>
            <a:r>
              <a:rPr lang="en-US" sz="1400" b="1" dirty="0" err="1" smtClean="0">
                <a:solidFill>
                  <a:schemeClr val="bg1"/>
                </a:solidFill>
                <a:latin typeface="Arial" panose="020B0604020202020204" pitchFamily="34" charset="0"/>
                <a:cs typeface="Arial" panose="020B0604020202020204" pitchFamily="34" charset="0"/>
              </a:rPr>
              <a:t>Heny</a:t>
            </a:r>
            <a:r>
              <a:rPr lang="en-US" sz="1400" b="1" dirty="0" smtClean="0">
                <a:solidFill>
                  <a:schemeClr val="bg1"/>
                </a:solidFill>
                <a:latin typeface="Arial" panose="020B0604020202020204" pitchFamily="34" charset="0"/>
                <a:cs typeface="Arial" panose="020B0604020202020204" pitchFamily="34" charset="0"/>
              </a:rPr>
              <a:t> SUSENO</a:t>
            </a:r>
            <a:r>
              <a:rPr lang="en-US" sz="1000" b="1" dirty="0" smtClean="0">
                <a:solidFill>
                  <a:schemeClr val="bg1"/>
                </a:solidFill>
                <a:latin typeface="Arial" panose="020B0604020202020204" pitchFamily="34" charset="0"/>
                <a:cs typeface="Arial" panose="020B0604020202020204" pitchFamily="34" charset="0"/>
              </a:rPr>
              <a:t>2</a:t>
            </a:r>
            <a:endParaRPr lang="aa-ET" sz="1000" b="1" dirty="0">
              <a:solidFill>
                <a:schemeClr val="bg1"/>
              </a:solidFill>
              <a:latin typeface="Arial" panose="020B0604020202020204" pitchFamily="34" charset="0"/>
              <a:cs typeface="Arial" panose="020B0604020202020204" pitchFamily="34" charset="0"/>
            </a:endParaRPr>
          </a:p>
          <a:p>
            <a:pPr algn="ctr"/>
            <a:r>
              <a:rPr lang="en-US" sz="800" dirty="0" smtClean="0">
                <a:solidFill>
                  <a:schemeClr val="bg1"/>
                </a:solidFill>
                <a:latin typeface="Arial" panose="020B0604020202020204" pitchFamily="34" charset="0"/>
                <a:cs typeface="Arial" panose="020B0604020202020204" pitchFamily="34" charset="0"/>
              </a:rPr>
              <a:t>1.</a:t>
            </a:r>
            <a:r>
              <a:rPr lang="en-US" sz="1000" dirty="0" smtClean="0">
                <a:solidFill>
                  <a:schemeClr val="bg1"/>
                </a:solidFill>
                <a:latin typeface="Arial" panose="020B0604020202020204" pitchFamily="34" charset="0"/>
                <a:cs typeface="Arial" panose="020B0604020202020204" pitchFamily="34" charset="0"/>
              </a:rPr>
              <a:t> Research Center for Nuclear Fuel Cycle and Radioactive Waste Technology –BRIN</a:t>
            </a:r>
          </a:p>
          <a:p>
            <a:pPr algn="ctr"/>
            <a:r>
              <a:rPr lang="en-US" sz="800" dirty="0" smtClean="0">
                <a:solidFill>
                  <a:schemeClr val="bg1"/>
                </a:solidFill>
                <a:latin typeface="Arial" panose="020B0604020202020204" pitchFamily="34" charset="0"/>
                <a:cs typeface="Arial" panose="020B0604020202020204" pitchFamily="34" charset="0"/>
              </a:rPr>
              <a:t>2.</a:t>
            </a:r>
            <a:r>
              <a:rPr lang="en-US" sz="1000" dirty="0" smtClean="0">
                <a:solidFill>
                  <a:schemeClr val="bg1"/>
                </a:solidFill>
                <a:latin typeface="Arial" panose="020B0604020202020204" pitchFamily="34" charset="0"/>
                <a:cs typeface="Arial" panose="020B0604020202020204" pitchFamily="34" charset="0"/>
              </a:rPr>
              <a:t> Research Center for Radiopharmaceuticals, Radioisotopes and Biomedicine –BRIN</a:t>
            </a:r>
          </a:p>
          <a:p>
            <a:pPr algn="ctr"/>
            <a:r>
              <a:rPr lang="en-US" sz="1000" dirty="0" smtClean="0">
                <a:solidFill>
                  <a:schemeClr val="bg1"/>
                </a:solidFill>
                <a:latin typeface="Arial" panose="020B0604020202020204" pitchFamily="34" charset="0"/>
                <a:cs typeface="Arial" panose="020B0604020202020204" pitchFamily="34" charset="0"/>
              </a:rPr>
              <a:t>Science and Technology Campus of BJ. Habibie-</a:t>
            </a:r>
            <a:r>
              <a:rPr lang="en-US" sz="1000" dirty="0" err="1" smtClean="0">
                <a:solidFill>
                  <a:schemeClr val="bg1"/>
                </a:solidFill>
                <a:latin typeface="Arial" panose="020B0604020202020204" pitchFamily="34" charset="0"/>
                <a:cs typeface="Arial" panose="020B0604020202020204" pitchFamily="34" charset="0"/>
              </a:rPr>
              <a:t>Serpong</a:t>
            </a:r>
            <a:r>
              <a:rPr lang="en-US" sz="1000" dirty="0" smtClean="0">
                <a:solidFill>
                  <a:schemeClr val="bg1"/>
                </a:solidFill>
                <a:latin typeface="Arial" panose="020B0604020202020204" pitchFamily="34" charset="0"/>
                <a:cs typeface="Arial" panose="020B0604020202020204" pitchFamily="34" charset="0"/>
              </a:rPr>
              <a:t>, </a:t>
            </a:r>
            <a:r>
              <a:rPr lang="en-US" sz="1000" dirty="0" err="1" smtClean="0">
                <a:solidFill>
                  <a:schemeClr val="bg1"/>
                </a:solidFill>
                <a:latin typeface="Arial" panose="020B0604020202020204" pitchFamily="34" charset="0"/>
                <a:cs typeface="Arial" panose="020B0604020202020204" pitchFamily="34" charset="0"/>
              </a:rPr>
              <a:t>Banten</a:t>
            </a:r>
            <a:r>
              <a:rPr lang="en-US" sz="1000" dirty="0" smtClean="0">
                <a:solidFill>
                  <a:schemeClr val="bg1"/>
                </a:solidFill>
                <a:latin typeface="Arial" panose="020B0604020202020204" pitchFamily="34" charset="0"/>
                <a:cs typeface="Arial" panose="020B0604020202020204" pitchFamily="34" charset="0"/>
              </a:rPr>
              <a:t>-Indonesia 15314</a:t>
            </a:r>
            <a:endParaRPr lang="aa-ET" sz="1000"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178629" y="3165246"/>
            <a:ext cx="2086773" cy="1754326"/>
          </a:xfrm>
          <a:prstGeom prst="rect">
            <a:avLst/>
          </a:prstGeom>
        </p:spPr>
        <p:txBody>
          <a:bodyPr wrap="square">
            <a:spAutoFit/>
          </a:bodyPr>
          <a:lstStyle/>
          <a:p>
            <a:pPr algn="ctr"/>
            <a:r>
              <a:rPr lang="en-US" sz="1200" dirty="0" smtClean="0">
                <a:latin typeface="Arial" panose="020B0604020202020204" pitchFamily="34" charset="0"/>
                <a:cs typeface="Arial" panose="020B0604020202020204" pitchFamily="34" charset="0"/>
              </a:rPr>
              <a:t>CTBTO members </a:t>
            </a:r>
            <a:r>
              <a:rPr lang="en-US" sz="1200" dirty="0">
                <a:latin typeface="Arial" panose="020B0604020202020204" pitchFamily="34" charset="0"/>
                <a:cs typeface="Arial" panose="020B0604020202020204" pitchFamily="34" charset="0"/>
              </a:rPr>
              <a:t>are required to report activities related to the implementation of the total ban on nuclear weapon </a:t>
            </a:r>
            <a:r>
              <a:rPr lang="en-US" sz="1200" dirty="0" smtClean="0">
                <a:latin typeface="Arial" panose="020B0604020202020204" pitchFamily="34" charset="0"/>
                <a:cs typeface="Arial" panose="020B0604020202020204" pitchFamily="34" charset="0"/>
              </a:rPr>
              <a:t>testing throughout </a:t>
            </a:r>
            <a:r>
              <a:rPr lang="en-US" sz="1200" dirty="0">
                <a:latin typeface="Arial" panose="020B0604020202020204" pitchFamily="34" charset="0"/>
                <a:cs typeface="Arial" panose="020B0604020202020204" pitchFamily="34" charset="0"/>
              </a:rPr>
              <a:t>the </a:t>
            </a:r>
            <a:r>
              <a:rPr lang="en-US" sz="1200" dirty="0" smtClean="0">
                <a:latin typeface="Arial" panose="020B0604020202020204" pitchFamily="34" charset="0"/>
                <a:cs typeface="Arial" panose="020B0604020202020204" pitchFamily="34" charset="0"/>
              </a:rPr>
              <a:t>country </a:t>
            </a:r>
            <a:r>
              <a:rPr lang="en-US" sz="1200" i="1" dirty="0" smtClean="0">
                <a:latin typeface="Arial" panose="020B0604020202020204" pitchFamily="34" charset="0"/>
                <a:cs typeface="Arial" panose="020B0604020202020204" pitchFamily="34" charset="0"/>
              </a:rPr>
              <a:t>via </a:t>
            </a:r>
            <a:r>
              <a:rPr lang="en-US" sz="1200" dirty="0" smtClean="0">
                <a:latin typeface="Arial" panose="020B0604020202020204" pitchFamily="34" charset="0"/>
                <a:cs typeface="Arial" panose="020B0604020202020204" pitchFamily="34" charset="0"/>
              </a:rPr>
              <a:t>Cs-134 and Cs-137 traces monitoring in their waters and lands. </a:t>
            </a:r>
            <a:endParaRPr lang="en-US" sz="1200" dirty="0">
              <a:latin typeface="Arial" panose="020B0604020202020204" pitchFamily="34" charset="0"/>
              <a:cs typeface="Arial" panose="020B0604020202020204" pitchFamily="34" charset="0"/>
            </a:endParaRPr>
          </a:p>
        </p:txBody>
      </p:sp>
      <p:sp>
        <p:nvSpPr>
          <p:cNvPr id="15" name="Rectangle 14"/>
          <p:cNvSpPr/>
          <p:nvPr/>
        </p:nvSpPr>
        <p:spPr>
          <a:xfrm>
            <a:off x="2778369" y="3390399"/>
            <a:ext cx="1863969" cy="1200329"/>
          </a:xfrm>
          <a:prstGeom prst="rect">
            <a:avLst/>
          </a:prstGeom>
        </p:spPr>
        <p:txBody>
          <a:bodyPr wrap="square">
            <a:spAutoFit/>
          </a:bodyPr>
          <a:lstStyle/>
          <a:p>
            <a:pPr algn="ctr"/>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data were collected from various open data of </a:t>
            </a:r>
            <a:r>
              <a:rPr lang="en-US" sz="1200" dirty="0" smtClean="0">
                <a:latin typeface="Arial" panose="020B0604020202020204" pitchFamily="34" charset="0"/>
                <a:cs typeface="Arial" panose="020B0604020202020204" pitchFamily="34" charset="0"/>
              </a:rPr>
              <a:t>Cs-137 and Cs-134 </a:t>
            </a:r>
            <a:r>
              <a:rPr lang="en-US" sz="1200" dirty="0">
                <a:latin typeface="Arial" panose="020B0604020202020204" pitchFamily="34" charset="0"/>
                <a:cs typeface="Arial" panose="020B0604020202020204" pitchFamily="34" charset="0"/>
              </a:rPr>
              <a:t>traces monitoring activities in Indonesian coastal </a:t>
            </a:r>
            <a:r>
              <a:rPr lang="en-US" sz="1200" dirty="0" smtClean="0">
                <a:latin typeface="Arial" panose="020B0604020202020204" pitchFamily="34" charset="0"/>
                <a:cs typeface="Arial" panose="020B0604020202020204" pitchFamily="34" charset="0"/>
              </a:rPr>
              <a:t>and land areas</a:t>
            </a:r>
            <a:endParaRPr lang="en-US" sz="1200" dirty="0">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xmlns="" id="{91788AB8-A468-C471-8A86-3C9F2FE8E750}"/>
              </a:ext>
            </a:extLst>
          </p:cNvPr>
          <p:cNvSpPr txBox="1">
            <a:spLocks/>
          </p:cNvSpPr>
          <p:nvPr/>
        </p:nvSpPr>
        <p:spPr>
          <a:xfrm>
            <a:off x="7422294" y="2983910"/>
            <a:ext cx="2086773" cy="2066221"/>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latin typeface="Arial" panose="020B0604020202020204" pitchFamily="34" charset="0"/>
                <a:cs typeface="Arial" panose="020B0604020202020204" pitchFamily="34" charset="0"/>
              </a:rPr>
              <a:t>In sea waters: </a:t>
            </a:r>
          </a:p>
          <a:p>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Cs-137 in </a:t>
            </a:r>
            <a:r>
              <a:rPr lang="en-US" sz="1200" dirty="0" smtClean="0">
                <a:latin typeface="Arial" panose="020B0604020202020204" pitchFamily="34" charset="0"/>
                <a:cs typeface="Arial" panose="020B0604020202020204" pitchFamily="34" charset="0"/>
              </a:rPr>
              <a:t>the west coast:</a:t>
            </a:r>
            <a:endParaRPr lang="en-US" sz="1200"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 0.12 ~ 0.66 </a:t>
            </a:r>
            <a:r>
              <a:rPr lang="en-US" sz="1200" dirty="0" err="1" smtClean="0">
                <a:latin typeface="Arial" panose="020B0604020202020204" pitchFamily="34" charset="0"/>
                <a:cs typeface="Arial" panose="020B0604020202020204" pitchFamily="34" charset="0"/>
              </a:rPr>
              <a:t>Bq</a:t>
            </a:r>
            <a:r>
              <a:rPr lang="en-US" sz="1200" dirty="0" smtClean="0">
                <a:latin typeface="Arial" panose="020B0604020202020204" pitchFamily="34" charset="0"/>
                <a:cs typeface="Arial" panose="020B0604020202020204" pitchFamily="34" charset="0"/>
              </a:rPr>
              <a:t>/m3,</a:t>
            </a:r>
          </a:p>
          <a:p>
            <a:r>
              <a:rPr lang="en-US" sz="1200" dirty="0" smtClean="0">
                <a:latin typeface="Arial" panose="020B0604020202020204" pitchFamily="34" charset="0"/>
                <a:cs typeface="Arial" panose="020B0604020202020204" pitchFamily="34" charset="0"/>
              </a:rPr>
              <a:t>- Cs-137 in the east coast: 0.12 ~ 0.39 </a:t>
            </a:r>
            <a:r>
              <a:rPr lang="en-US" sz="1200" dirty="0" err="1" smtClean="0">
                <a:latin typeface="Arial" panose="020B0604020202020204" pitchFamily="34" charset="0"/>
                <a:cs typeface="Arial" panose="020B0604020202020204" pitchFamily="34" charset="0"/>
              </a:rPr>
              <a:t>Bq</a:t>
            </a:r>
            <a:r>
              <a:rPr lang="en-US" sz="1200" dirty="0" smtClean="0">
                <a:latin typeface="Arial" panose="020B0604020202020204" pitchFamily="34" charset="0"/>
                <a:cs typeface="Arial" panose="020B0604020202020204" pitchFamily="34" charset="0"/>
              </a:rPr>
              <a:t>/m3,</a:t>
            </a:r>
          </a:p>
          <a:p>
            <a:pPr marL="171450" indent="-171450">
              <a:buFontTx/>
              <a:buChar char="-"/>
            </a:pPr>
            <a:r>
              <a:rPr lang="en-US" sz="1200" dirty="0" smtClean="0">
                <a:latin typeface="Arial" panose="020B0604020202020204" pitchFamily="34" charset="0"/>
                <a:cs typeface="Arial" panose="020B0604020202020204" pitchFamily="34" charset="0"/>
              </a:rPr>
              <a:t>No Cs-134 was found</a:t>
            </a:r>
          </a:p>
          <a:p>
            <a:endParaRPr lang="en-US" sz="1200" dirty="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In lands:</a:t>
            </a:r>
          </a:p>
          <a:p>
            <a:pPr marL="171450" indent="-171450">
              <a:buFontTx/>
              <a:buChar char="-"/>
            </a:pPr>
            <a:r>
              <a:rPr lang="en-US" sz="1200" dirty="0" smtClean="0">
                <a:latin typeface="Arial" panose="020B0604020202020204" pitchFamily="34" charset="0"/>
                <a:cs typeface="Arial" panose="020B0604020202020204" pitchFamily="34" charset="0"/>
              </a:rPr>
              <a:t>High radiation emission came from high natural BG radiation areas,</a:t>
            </a:r>
          </a:p>
          <a:p>
            <a:pPr marL="171450" indent="-171450">
              <a:buFontTx/>
              <a:buChar char="-"/>
            </a:pPr>
            <a:r>
              <a:rPr lang="en-US" sz="1200" dirty="0" smtClean="0">
                <a:latin typeface="Arial" panose="020B0604020202020204" pitchFamily="34" charset="0"/>
                <a:cs typeface="Arial" panose="020B0604020202020204" pitchFamily="34" charset="0"/>
              </a:rPr>
              <a:t>No Cs-134 was found</a:t>
            </a:r>
            <a:endParaRPr lang="en-US" sz="1200" dirty="0">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xmlns=""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Traces of Cs-137 radioactivity have been found in Indonesian waters and land, while traces of Cs-134 radioactivity </a:t>
            </a:r>
            <a:r>
              <a:rPr lang="en-US" sz="1200" dirty="0" smtClean="0">
                <a:latin typeface="Arial" panose="020B0604020202020204" pitchFamily="34" charset="0"/>
                <a:cs typeface="Arial" panose="020B0604020202020204" pitchFamily="34" charset="0"/>
              </a:rPr>
              <a:t>zero </a:t>
            </a:r>
            <a:r>
              <a:rPr lang="en-US" sz="1200" dirty="0">
                <a:latin typeface="Arial" panose="020B0604020202020204" pitchFamily="34" charset="0"/>
                <a:cs typeface="Arial" panose="020B0604020202020204" pitchFamily="34" charset="0"/>
              </a:rPr>
              <a:t>at all monitoring points. This indicator shows that Indonesia has never carried out nuclear weapon test activities to fulfill the </a:t>
            </a:r>
            <a:r>
              <a:rPr lang="en-US" sz="1200" dirty="0" smtClean="0">
                <a:latin typeface="Arial" panose="020B0604020202020204" pitchFamily="34" charset="0"/>
                <a:cs typeface="Arial" panose="020B0604020202020204" pitchFamily="34" charset="0"/>
              </a:rPr>
              <a:t>agreement</a:t>
            </a:r>
            <a:r>
              <a:rPr lang="en-US"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187890"/>
            <a:ext cx="8021508" cy="48851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Introduction </a:t>
            </a:r>
            <a:endParaRPr lang="aa-E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P2.5-121</a:t>
            </a:r>
            <a:endParaRPr lang="aa-ET"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EF963117-39EE-2048-C65F-3ABF6439B8E0}"/>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aa-ET" sz="75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97894" y="1447238"/>
            <a:ext cx="10175631" cy="5078313"/>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Comprehensive Nuclear Test Ban Treaty Organization (CTBTO) is an international organization under IAEA laws that was established in 1996 with the objective of stopping the spread of nuclear weapons through a total ban on nuclear weapon testing. In this regard, all members who have ratified the agreement are required to report activities related to the implementation of the agreement, including Indonesia. One of them is reporting on the condition of monitoring the release of radionuclides due </a:t>
            </a:r>
            <a:r>
              <a:rPr lang="en-US" dirty="0" smtClean="0">
                <a:latin typeface="Arial" panose="020B0604020202020204" pitchFamily="34" charset="0"/>
                <a:cs typeface="Arial" panose="020B0604020202020204" pitchFamily="34" charset="0"/>
              </a:rPr>
              <a:t>to nuclear </a:t>
            </a:r>
            <a:r>
              <a:rPr lang="en-US" dirty="0">
                <a:latin typeface="Arial" panose="020B0604020202020204" pitchFamily="34" charset="0"/>
                <a:cs typeface="Arial" panose="020B0604020202020204" pitchFamily="34" charset="0"/>
              </a:rPr>
              <a:t>weapons testing in waters, as well as on land throughout the country. The position of Indonesia in </a:t>
            </a:r>
            <a:r>
              <a:rPr lang="en-US" dirty="0" err="1">
                <a:latin typeface="Arial" panose="020B0604020202020204" pitchFamily="34" charset="0"/>
                <a:cs typeface="Arial" panose="020B0604020202020204" pitchFamily="34" charset="0"/>
              </a:rPr>
              <a:t>geostrategy</a:t>
            </a:r>
            <a:r>
              <a:rPr lang="en-US" dirty="0">
                <a:latin typeface="Arial" panose="020B0604020202020204" pitchFamily="34" charset="0"/>
                <a:cs typeface="Arial" panose="020B0604020202020204" pitchFamily="34" charset="0"/>
              </a:rPr>
              <a:t> and world trade (at the equator, as a gateway for northern and southern goods traffic) is important to maintain its security, including protecting the environment and region from nuclear incident or nuclear arm race. For this reason, the paper presents some data from monitoring activities that have been carried out around Indonesian waters and land. These monitoring activities are mainly carried out in order to maintain environmental safety against exposure to radioactivity in the environment and anticipate the possibility of </a:t>
            </a:r>
            <a:r>
              <a:rPr lang="en-US" dirty="0" err="1">
                <a:latin typeface="Arial" panose="020B0604020202020204" pitchFamily="34" charset="0"/>
                <a:cs typeface="Arial" panose="020B0604020202020204" pitchFamily="34" charset="0"/>
              </a:rPr>
              <a:t>radiocesium</a:t>
            </a:r>
            <a:r>
              <a:rPr lang="en-US" dirty="0">
                <a:latin typeface="Arial" panose="020B0604020202020204" pitchFamily="34" charset="0"/>
                <a:cs typeface="Arial" panose="020B0604020202020204" pitchFamily="34" charset="0"/>
              </a:rPr>
              <a:t> release due to the Fukushima </a:t>
            </a:r>
            <a:r>
              <a:rPr lang="en-US" dirty="0" smtClean="0">
                <a:latin typeface="Arial" panose="020B0604020202020204" pitchFamily="34" charset="0"/>
                <a:cs typeface="Arial" panose="020B0604020202020204" pitchFamily="34" charset="0"/>
              </a:rPr>
              <a:t>accident, </a:t>
            </a:r>
            <a:r>
              <a:rPr lang="en-US" dirty="0">
                <a:latin typeface="Arial" panose="020B0604020202020204" pitchFamily="34" charset="0"/>
                <a:cs typeface="Arial" panose="020B0604020202020204" pitchFamily="34" charset="0"/>
              </a:rPr>
              <a:t>especially at the entrance to Indonesian </a:t>
            </a:r>
            <a:r>
              <a:rPr lang="en-US" dirty="0" smtClean="0">
                <a:latin typeface="Arial" panose="020B0604020202020204" pitchFamily="34" charset="0"/>
                <a:cs typeface="Arial" panose="020B0604020202020204" pitchFamily="34" charset="0"/>
              </a:rPr>
              <a:t>waters. </a:t>
            </a:r>
            <a:r>
              <a:rPr lang="en-US" dirty="0">
                <a:latin typeface="Arial" panose="020B0604020202020204" pitchFamily="34" charset="0"/>
                <a:cs typeface="Arial" panose="020B0604020202020204" pitchFamily="34" charset="0"/>
              </a:rPr>
              <a:t>It can also be used to monitor possible traces of </a:t>
            </a:r>
            <a:r>
              <a:rPr lang="en-US" dirty="0" err="1">
                <a:latin typeface="Arial" panose="020B0604020202020204" pitchFamily="34" charset="0"/>
                <a:cs typeface="Arial" panose="020B0604020202020204" pitchFamily="34" charset="0"/>
              </a:rPr>
              <a:t>radiocesium</a:t>
            </a:r>
            <a:r>
              <a:rPr lang="en-US" dirty="0">
                <a:latin typeface="Arial" panose="020B0604020202020204" pitchFamily="34" charset="0"/>
                <a:cs typeface="Arial" panose="020B0604020202020204" pitchFamily="34" charset="0"/>
              </a:rPr>
              <a:t> residues from nuclear weapons experiments around Indonesia, including Cs-134. The purpose of this activity is to collect data related to the results of monitoring traces of </a:t>
            </a:r>
            <a:r>
              <a:rPr lang="en-US" dirty="0" err="1">
                <a:latin typeface="Arial" panose="020B0604020202020204" pitchFamily="34" charset="0"/>
                <a:cs typeface="Arial" panose="020B0604020202020204" pitchFamily="34" charset="0"/>
              </a:rPr>
              <a:t>radiocesium</a:t>
            </a:r>
            <a:r>
              <a:rPr lang="en-US" dirty="0">
                <a:latin typeface="Arial" panose="020B0604020202020204" pitchFamily="34" charset="0"/>
                <a:cs typeface="Arial" panose="020B0604020202020204" pitchFamily="34" charset="0"/>
              </a:rPr>
              <a:t> in waters and land around Indonesia. As an indicator for monitoring nuclear weapon testing throughout Indonesia, the ratio of Cs-134 to Cs-137 has been used.</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0491" y="113775"/>
            <a:ext cx="1975032" cy="864402"/>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1"/>
            <a:ext cx="8021508" cy="42260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Objectives</a:t>
            </a:r>
            <a:endParaRPr lang="aa-E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4537DAC5-CA83-2513-BA8A-54DE1FDFDD6F}"/>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aa-ET" sz="75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56E3B5F4-BD75-4621-0EE5-FB586C53B862}"/>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P2.5-121</a:t>
            </a:r>
            <a:endParaRPr lang="aa-ET" sz="2400" b="1"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0491" y="113775"/>
            <a:ext cx="1975032" cy="864402"/>
          </a:xfrm>
          <a:prstGeom prst="rect">
            <a:avLst/>
          </a:prstGeom>
        </p:spPr>
      </p:pic>
      <p:sp>
        <p:nvSpPr>
          <p:cNvPr id="9" name="TextBox 8"/>
          <p:cNvSpPr txBox="1"/>
          <p:nvPr/>
        </p:nvSpPr>
        <p:spPr>
          <a:xfrm>
            <a:off x="389300" y="2429651"/>
            <a:ext cx="9931651" cy="2308324"/>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The monitoring activities were carried out to maintain environmental safety against radioactivity exposure on the Indonesian coastal, and anticipate the possibility of </a:t>
            </a:r>
            <a:r>
              <a:rPr lang="en-US" sz="2400" dirty="0" err="1">
                <a:latin typeface="Arial" panose="020B0604020202020204" pitchFamily="34" charset="0"/>
                <a:cs typeface="Arial" panose="020B0604020202020204" pitchFamily="34" charset="0"/>
              </a:rPr>
              <a:t>radiocesium</a:t>
            </a:r>
            <a:r>
              <a:rPr lang="en-US" sz="2400" dirty="0">
                <a:latin typeface="Arial" panose="020B0604020202020204" pitchFamily="34" charset="0"/>
                <a:cs typeface="Arial" panose="020B0604020202020204" pitchFamily="34" charset="0"/>
              </a:rPr>
              <a:t> release due to the Fukushima accident, especially at the entrance to Indonesian waters. This data can also be used to indicate possible nuclear testing activities in Indonesia and surrounding areas.</a:t>
            </a:r>
            <a:endParaRPr lang="en-US" sz="2400" dirty="0"/>
          </a:p>
        </p:txBody>
      </p:sp>
    </p:spTree>
    <p:extLst>
      <p:ext uri="{BB962C8B-B14F-4D97-AF65-F5344CB8AC3E}">
        <p14:creationId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1"/>
            <a:ext cx="8021508" cy="44765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Methods</a:t>
            </a:r>
            <a:endParaRPr lang="aa-ET" sz="4800" dirty="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 xmlns:a16="http://schemas.microsoft.com/office/drawing/2014/main" id="{8FA2F7BE-5351-7717-BB82-E458B457F862}"/>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aa-ET" sz="750" b="1" dirty="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 xmlns:a16="http://schemas.microsoft.com/office/drawing/2014/main" id="{FCE3BC4B-0217-E21C-EE93-AC8DFAF050BC}"/>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P2.5-121</a:t>
            </a:r>
            <a:endParaRPr lang="aa-ET" sz="2400" b="1"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0491" y="113775"/>
            <a:ext cx="1975032" cy="864402"/>
          </a:xfrm>
          <a:prstGeom prst="rect">
            <a:avLst/>
          </a:prstGeom>
        </p:spPr>
      </p:pic>
      <p:sp>
        <p:nvSpPr>
          <p:cNvPr id="10" name="TextBox 9"/>
          <p:cNvSpPr txBox="1"/>
          <p:nvPr/>
        </p:nvSpPr>
        <p:spPr>
          <a:xfrm>
            <a:off x="669957" y="2377697"/>
            <a:ext cx="9634628" cy="2326198"/>
          </a:xfrm>
          <a:prstGeom prst="rect">
            <a:avLst/>
          </a:prstGeom>
          <a:noFill/>
        </p:spPr>
        <p:txBody>
          <a:bodyPr wrap="square" rtlCol="0">
            <a:spAutoFit/>
          </a:bodyPr>
          <a:lstStyle/>
          <a:p>
            <a:pPr algn="just"/>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data were collected from various open data of </a:t>
            </a:r>
            <a:r>
              <a:rPr lang="en-US" sz="2400" dirty="0" err="1">
                <a:latin typeface="Arial" panose="020B0604020202020204" pitchFamily="34" charset="0"/>
                <a:cs typeface="Arial" panose="020B0604020202020204" pitchFamily="34" charset="0"/>
              </a:rPr>
              <a:t>radiocesium</a:t>
            </a:r>
            <a:r>
              <a:rPr lang="en-US" sz="2400" dirty="0">
                <a:latin typeface="Arial" panose="020B0604020202020204" pitchFamily="34" charset="0"/>
                <a:cs typeface="Arial" panose="020B0604020202020204" pitchFamily="34" charset="0"/>
              </a:rPr>
              <a:t> traces monitoring activities in Indonesian coastal areas, including West Sumatra, Bangka Island, North and South </a:t>
            </a:r>
            <a:r>
              <a:rPr lang="en-US" sz="2400" dirty="0" smtClean="0">
                <a:latin typeface="Arial" panose="020B0604020202020204" pitchFamily="34" charset="0"/>
                <a:cs typeface="Arial" panose="020B0604020202020204" pitchFamily="34" charset="0"/>
              </a:rPr>
              <a:t>Java Island, </a:t>
            </a:r>
            <a:r>
              <a:rPr lang="en-US" sz="2400" dirty="0">
                <a:latin typeface="Arial" panose="020B0604020202020204" pitchFamily="34" charset="0"/>
                <a:cs typeface="Arial" panose="020B0604020202020204" pitchFamily="34" charset="0"/>
              </a:rPr>
              <a:t>Madura Island, Lombok Strait, Flores Sea, and North and South </a:t>
            </a:r>
            <a:r>
              <a:rPr lang="en-US" sz="2400" dirty="0" smtClean="0">
                <a:latin typeface="Arial" panose="020B0604020202020204" pitchFamily="34" charset="0"/>
                <a:cs typeface="Arial" panose="020B0604020202020204" pitchFamily="34" charset="0"/>
              </a:rPr>
              <a:t>Sulawesi island, </a:t>
            </a:r>
            <a:r>
              <a:rPr lang="en-US" sz="2400" dirty="0">
                <a:latin typeface="Arial" panose="020B0604020202020204" pitchFamily="34" charset="0"/>
                <a:cs typeface="Arial" panose="020B0604020202020204" pitchFamily="34" charset="0"/>
              </a:rPr>
              <a:t>and also in land. The data is then processed and compiled as comprehensive open information.</a:t>
            </a:r>
          </a:p>
        </p:txBody>
      </p:sp>
    </p:spTree>
    <p:extLst>
      <p:ext uri="{BB962C8B-B14F-4D97-AF65-F5344CB8AC3E}">
        <p14:creationId xmlns:p14="http://schemas.microsoft.com/office/powerpoint/2010/main" val="167566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1"/>
            <a:ext cx="8021508" cy="46018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a:t>
            </a:r>
            <a:endParaRPr lang="aa-E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 xmlns:a16="http://schemas.microsoft.com/office/drawing/2014/main" id="{D0A30CD8-3586-7985-8C3F-0BB92F6EEB6F}"/>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aa-ET" sz="750" b="1" dirty="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 xmlns:a16="http://schemas.microsoft.com/office/drawing/2014/main" id="{B17C81C8-1925-A707-4282-D2256B254157}"/>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P2.5-121</a:t>
            </a:r>
            <a:endParaRPr lang="aa-ET" sz="2400" b="1"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0491" y="113775"/>
            <a:ext cx="1975032" cy="864402"/>
          </a:xfrm>
          <a:prstGeom prst="rect">
            <a:avLst/>
          </a:prstGeom>
        </p:spPr>
      </p:pic>
      <p:pic>
        <p:nvPicPr>
          <p:cNvPr id="11" name="Picture 10"/>
          <p:cNvPicPr>
            <a:picLocks noChangeAspect="1"/>
          </p:cNvPicPr>
          <p:nvPr/>
        </p:nvPicPr>
        <p:blipFill>
          <a:blip r:embed="rId3"/>
          <a:stretch>
            <a:fillRect/>
          </a:stretch>
        </p:blipFill>
        <p:spPr>
          <a:xfrm>
            <a:off x="208660" y="1288670"/>
            <a:ext cx="4995249" cy="2623317"/>
          </a:xfrm>
          <a:prstGeom prst="rect">
            <a:avLst/>
          </a:prstGeom>
        </p:spPr>
      </p:pic>
      <p:pic>
        <p:nvPicPr>
          <p:cNvPr id="12" name="Picture 11"/>
          <p:cNvPicPr>
            <a:picLocks noChangeAspect="1"/>
          </p:cNvPicPr>
          <p:nvPr/>
        </p:nvPicPr>
        <p:blipFill>
          <a:blip r:embed="rId4"/>
          <a:stretch>
            <a:fillRect/>
          </a:stretch>
        </p:blipFill>
        <p:spPr>
          <a:xfrm>
            <a:off x="208660" y="4021379"/>
            <a:ext cx="4995249" cy="2587948"/>
          </a:xfrm>
          <a:prstGeom prst="rect">
            <a:avLst/>
          </a:prstGeom>
        </p:spPr>
      </p:pic>
      <p:sp>
        <p:nvSpPr>
          <p:cNvPr id="13" name="TextBox 12"/>
          <p:cNvSpPr txBox="1"/>
          <p:nvPr/>
        </p:nvSpPr>
        <p:spPr>
          <a:xfrm>
            <a:off x="5549774" y="1315829"/>
            <a:ext cx="4807390" cy="5339923"/>
          </a:xfrm>
          <a:prstGeom prst="rect">
            <a:avLst/>
          </a:prstGeom>
          <a:noFill/>
        </p:spPr>
        <p:txBody>
          <a:bodyPr wrap="square" rtlCol="0">
            <a:spAutoFit/>
          </a:bodyPr>
          <a:lstStyle/>
          <a:p>
            <a:pPr algn="just"/>
            <a:r>
              <a:rPr lang="en-US" sz="1100" dirty="0">
                <a:latin typeface="Arial" panose="020B0604020202020204" pitchFamily="34" charset="0"/>
                <a:cs typeface="Arial" panose="020B0604020202020204" pitchFamily="34" charset="0"/>
              </a:rPr>
              <a:t>The spread of </a:t>
            </a:r>
            <a:r>
              <a:rPr lang="en-US" sz="1100" dirty="0" err="1">
                <a:latin typeface="Arial" panose="020B0604020202020204" pitchFamily="34" charset="0"/>
                <a:cs typeface="Arial" panose="020B0604020202020204" pitchFamily="34" charset="0"/>
              </a:rPr>
              <a:t>radiocesium</a:t>
            </a:r>
            <a:r>
              <a:rPr lang="en-US" sz="1100" dirty="0">
                <a:latin typeface="Arial" panose="020B0604020202020204" pitchFamily="34" charset="0"/>
                <a:cs typeface="Arial" panose="020B0604020202020204" pitchFamily="34" charset="0"/>
              </a:rPr>
              <a:t> traces is strongly influenced by the circulation of wind and ocean currents around Indonesia. The upper thermocline of the North Pacific water is a major part of the ITF that is transported from the Mindanao </a:t>
            </a:r>
            <a:r>
              <a:rPr lang="en-US" sz="1100" dirty="0" smtClean="0">
                <a:latin typeface="Arial" panose="020B0604020202020204" pitchFamily="34" charset="0"/>
                <a:cs typeface="Arial" panose="020B0604020202020204" pitchFamily="34" charset="0"/>
              </a:rPr>
              <a:t>current </a:t>
            </a:r>
            <a:r>
              <a:rPr lang="en-US" sz="1100" dirty="0">
                <a:latin typeface="Arial" panose="020B0604020202020204" pitchFamily="34" charset="0"/>
                <a:cs typeface="Arial" panose="020B0604020202020204" pitchFamily="34" charset="0"/>
              </a:rPr>
              <a:t>into the Indonesian Sea through the Makassar Strait. Seawater from ITF that enters into Indonesian marine water area could distribute </a:t>
            </a:r>
            <a:r>
              <a:rPr lang="en-US" sz="1100" dirty="0" smtClean="0">
                <a:latin typeface="Arial" panose="020B0604020202020204" pitchFamily="34" charset="0"/>
                <a:cs typeface="Arial" panose="020B0604020202020204" pitchFamily="34" charset="0"/>
              </a:rPr>
              <a:t>Cs-137.</a:t>
            </a:r>
          </a:p>
          <a:p>
            <a:pPr algn="just"/>
            <a:r>
              <a:rPr lang="en-US" sz="1100" dirty="0" smtClean="0">
                <a:latin typeface="Arial" panose="020B0604020202020204" pitchFamily="34" charset="0"/>
                <a:cs typeface="Arial" panose="020B0604020202020204" pitchFamily="34" charset="0"/>
              </a:rPr>
              <a:t>The </a:t>
            </a:r>
            <a:r>
              <a:rPr lang="en-US" sz="1100" dirty="0">
                <a:latin typeface="Arial" panose="020B0604020202020204" pitchFamily="34" charset="0"/>
                <a:cs typeface="Arial" panose="020B0604020202020204" pitchFamily="34" charset="0"/>
              </a:rPr>
              <a:t>monitoring activities in these study areas were performed during a period of northwest monsoons, when the wind pushes down the warm seawater from the Pacific Ocean to the Indian Ocean. </a:t>
            </a:r>
            <a:r>
              <a:rPr lang="en-US" sz="1100" dirty="0" smtClean="0">
                <a:latin typeface="Arial" panose="020B0604020202020204" pitchFamily="34" charset="0"/>
                <a:cs typeface="Arial" panose="020B0604020202020204" pitchFamily="34" charset="0"/>
              </a:rPr>
              <a:t>The </a:t>
            </a:r>
            <a:r>
              <a:rPr lang="en-US" sz="1100" dirty="0">
                <a:latin typeface="Arial" panose="020B0604020202020204" pitchFamily="34" charset="0"/>
                <a:cs typeface="Arial" panose="020B0604020202020204" pitchFamily="34" charset="0"/>
              </a:rPr>
              <a:t>influence of currents from the Pacific Ocean when entering the ITF can wash away </a:t>
            </a:r>
            <a:r>
              <a:rPr lang="en-US" sz="1100" dirty="0" err="1">
                <a:latin typeface="Arial" panose="020B0604020202020204" pitchFamily="34" charset="0"/>
                <a:cs typeface="Arial" panose="020B0604020202020204" pitchFamily="34" charset="0"/>
              </a:rPr>
              <a:t>radiocesium</a:t>
            </a:r>
            <a:r>
              <a:rPr lang="en-US" sz="1100" dirty="0">
                <a:latin typeface="Arial" panose="020B0604020202020204" pitchFamily="34" charset="0"/>
                <a:cs typeface="Arial" panose="020B0604020202020204" pitchFamily="34" charset="0"/>
              </a:rPr>
              <a:t> originating from the Pacific </a:t>
            </a:r>
            <a:r>
              <a:rPr lang="en-US" sz="1100" dirty="0" smtClean="0">
                <a:latin typeface="Arial" panose="020B0604020202020204" pitchFamily="34" charset="0"/>
                <a:cs typeface="Arial" panose="020B0604020202020204" pitchFamily="34" charset="0"/>
              </a:rPr>
              <a:t>Ocean.</a:t>
            </a:r>
          </a:p>
          <a:p>
            <a:pPr algn="just"/>
            <a:r>
              <a:rPr lang="en-US" sz="1100" b="1" dirty="0">
                <a:latin typeface="Arial" panose="020B0604020202020204" pitchFamily="34" charset="0"/>
                <a:cs typeface="Arial" panose="020B0604020202020204" pitchFamily="34" charset="0"/>
              </a:rPr>
              <a:t>In the west coast: Cs-137 ~ 0.12 to 0.66 </a:t>
            </a:r>
            <a:r>
              <a:rPr lang="en-US" sz="1100" b="1" dirty="0" err="1">
                <a:latin typeface="Arial" panose="020B0604020202020204" pitchFamily="34" charset="0"/>
                <a:cs typeface="Arial" panose="020B0604020202020204" pitchFamily="34" charset="0"/>
              </a:rPr>
              <a:t>Bq</a:t>
            </a:r>
            <a:r>
              <a:rPr lang="en-US" sz="1100" b="1" dirty="0">
                <a:latin typeface="Arial" panose="020B0604020202020204" pitchFamily="34" charset="0"/>
                <a:cs typeface="Arial" panose="020B0604020202020204" pitchFamily="34" charset="0"/>
              </a:rPr>
              <a:t>/m3.</a:t>
            </a:r>
          </a:p>
          <a:p>
            <a:r>
              <a:rPr lang="en-US" sz="1100" b="1" dirty="0" smtClean="0">
                <a:latin typeface="Arial" panose="020B0604020202020204" pitchFamily="34" charset="0"/>
                <a:cs typeface="Arial" panose="020B0604020202020204" pitchFamily="34" charset="0"/>
              </a:rPr>
              <a:t>In </a:t>
            </a:r>
            <a:r>
              <a:rPr lang="en-US" sz="1100" b="1" dirty="0">
                <a:latin typeface="Arial" panose="020B0604020202020204" pitchFamily="34" charset="0"/>
                <a:cs typeface="Arial" panose="020B0604020202020204" pitchFamily="34" charset="0"/>
              </a:rPr>
              <a:t>the eastern </a:t>
            </a:r>
            <a:r>
              <a:rPr lang="en-US" sz="1100" b="1" dirty="0" smtClean="0">
                <a:latin typeface="Arial" panose="020B0604020202020204" pitchFamily="34" charset="0"/>
                <a:cs typeface="Arial" panose="020B0604020202020204" pitchFamily="34" charset="0"/>
              </a:rPr>
              <a:t>coast: Cs-137 ~ 0.12 </a:t>
            </a:r>
            <a:r>
              <a:rPr lang="en-US" sz="1100" b="1" dirty="0">
                <a:latin typeface="Arial" panose="020B0604020202020204" pitchFamily="34" charset="0"/>
                <a:cs typeface="Arial" panose="020B0604020202020204" pitchFamily="34" charset="0"/>
              </a:rPr>
              <a:t>to 0.39 </a:t>
            </a:r>
            <a:r>
              <a:rPr lang="en-US" sz="1100" b="1" dirty="0" err="1">
                <a:latin typeface="Arial" panose="020B0604020202020204" pitchFamily="34" charset="0"/>
                <a:cs typeface="Arial" panose="020B0604020202020204" pitchFamily="34" charset="0"/>
              </a:rPr>
              <a:t>Bq</a:t>
            </a:r>
            <a:r>
              <a:rPr lang="en-US" sz="1100" b="1" dirty="0">
                <a:latin typeface="Arial" panose="020B0604020202020204" pitchFamily="34" charset="0"/>
                <a:cs typeface="Arial" panose="020B0604020202020204" pitchFamily="34" charset="0"/>
              </a:rPr>
              <a:t>/m3. </a:t>
            </a:r>
            <a:endParaRPr lang="en-US" sz="1100" b="1" dirty="0" smtClean="0">
              <a:latin typeface="Arial" panose="020B0604020202020204" pitchFamily="34" charset="0"/>
              <a:cs typeface="Arial" panose="020B0604020202020204" pitchFamily="34" charset="0"/>
            </a:endParaRPr>
          </a:p>
          <a:p>
            <a:r>
              <a:rPr lang="en-US" sz="1100" b="1" dirty="0" smtClean="0">
                <a:latin typeface="Arial" panose="020B0604020202020204" pitchFamily="34" charset="0"/>
                <a:cs typeface="Arial" panose="020B0604020202020204" pitchFamily="34" charset="0"/>
              </a:rPr>
              <a:t>No </a:t>
            </a:r>
            <a:r>
              <a:rPr lang="en-US" sz="1100" b="1" dirty="0">
                <a:latin typeface="Arial" panose="020B0604020202020204" pitchFamily="34" charset="0"/>
                <a:cs typeface="Arial" panose="020B0604020202020204" pitchFamily="34" charset="0"/>
              </a:rPr>
              <a:t>radioactivity of Cs-134 was found at all </a:t>
            </a:r>
            <a:r>
              <a:rPr lang="en-US" sz="1100" b="1" dirty="0" smtClean="0">
                <a:latin typeface="Arial" panose="020B0604020202020204" pitchFamily="34" charset="0"/>
                <a:cs typeface="Arial" panose="020B0604020202020204" pitchFamily="34" charset="0"/>
              </a:rPr>
              <a:t>monitoring point.</a:t>
            </a:r>
          </a:p>
          <a:p>
            <a:endParaRPr lang="en-US" sz="1100" b="1" dirty="0">
              <a:latin typeface="Arial" panose="020B0604020202020204" pitchFamily="34" charset="0"/>
              <a:cs typeface="Arial" panose="020B0604020202020204" pitchFamily="34" charset="0"/>
            </a:endParaRPr>
          </a:p>
          <a:p>
            <a:pPr algn="just"/>
            <a:r>
              <a:rPr lang="en-US" sz="1100" dirty="0">
                <a:latin typeface="Arial" panose="020B0604020202020204" pitchFamily="34" charset="0"/>
                <a:cs typeface="Arial" panose="020B0604020202020204" pitchFamily="34" charset="0"/>
              </a:rPr>
              <a:t>Monitoring traces of </a:t>
            </a:r>
            <a:r>
              <a:rPr lang="en-US" sz="1100" dirty="0" err="1">
                <a:latin typeface="Arial" panose="020B0604020202020204" pitchFamily="34" charset="0"/>
                <a:cs typeface="Arial" panose="020B0604020202020204" pitchFamily="34" charset="0"/>
              </a:rPr>
              <a:t>radiocesium</a:t>
            </a:r>
            <a:r>
              <a:rPr lang="en-US" sz="1100" dirty="0">
                <a:latin typeface="Arial" panose="020B0604020202020204" pitchFamily="34" charset="0"/>
                <a:cs typeface="Arial" panose="020B0604020202020204" pitchFamily="34" charset="0"/>
              </a:rPr>
              <a:t> on land also showed similar </a:t>
            </a:r>
            <a:r>
              <a:rPr lang="en-US" sz="1100" dirty="0" smtClean="0">
                <a:latin typeface="Arial" panose="020B0604020202020204" pitchFamily="34" charset="0"/>
                <a:cs typeface="Arial" panose="020B0604020202020204" pitchFamily="34" charset="0"/>
              </a:rPr>
              <a:t>results. In </a:t>
            </a:r>
            <a:r>
              <a:rPr lang="en-US" sz="1100" dirty="0">
                <a:latin typeface="Arial" panose="020B0604020202020204" pitchFamily="34" charset="0"/>
                <a:cs typeface="Arial" panose="020B0604020202020204" pitchFamily="34" charset="0"/>
              </a:rPr>
              <a:t>some areas in </a:t>
            </a:r>
            <a:r>
              <a:rPr lang="en-US" sz="1100" dirty="0" smtClean="0">
                <a:latin typeface="Arial" panose="020B0604020202020204" pitchFamily="34" charset="0"/>
                <a:cs typeface="Arial" panose="020B0604020202020204" pitchFamily="34" charset="0"/>
              </a:rPr>
              <a:t>Indonesia have </a:t>
            </a:r>
            <a:r>
              <a:rPr lang="en-US" sz="1100" dirty="0">
                <a:latin typeface="Arial" panose="020B0604020202020204" pitchFamily="34" charset="0"/>
                <a:cs typeface="Arial" panose="020B0604020202020204" pitchFamily="34" charset="0"/>
              </a:rPr>
              <a:t>very high levels of abnormal radiation emissions</a:t>
            </a:r>
            <a:r>
              <a:rPr lang="en-US" sz="1100" dirty="0" smtClean="0">
                <a:latin typeface="Arial" panose="020B0604020202020204" pitchFamily="34" charset="0"/>
                <a:cs typeface="Arial" panose="020B0604020202020204" pitchFamily="34" charset="0"/>
              </a:rPr>
              <a:t>, traces </a:t>
            </a:r>
            <a:r>
              <a:rPr lang="en-US" sz="1100" dirty="0">
                <a:latin typeface="Arial" panose="020B0604020202020204" pitchFamily="34" charset="0"/>
                <a:cs typeface="Arial" panose="020B0604020202020204" pitchFamily="34" charset="0"/>
              </a:rPr>
              <a:t>of Cs-137 radioactivity were recorded slightly </a:t>
            </a:r>
            <a:r>
              <a:rPr lang="en-US" sz="1100" dirty="0" smtClean="0">
                <a:latin typeface="Arial" panose="020B0604020202020204" pitchFamily="34" charset="0"/>
                <a:cs typeface="Arial" panose="020B0604020202020204" pitchFamily="34" charset="0"/>
              </a:rPr>
              <a:t>over </a:t>
            </a:r>
            <a:r>
              <a:rPr lang="en-US" sz="1100" dirty="0">
                <a:latin typeface="Arial" panose="020B0604020202020204" pitchFamily="34" charset="0"/>
                <a:cs typeface="Arial" panose="020B0604020202020204" pitchFamily="34" charset="0"/>
              </a:rPr>
              <a:t>the background </a:t>
            </a:r>
            <a:r>
              <a:rPr lang="en-US" sz="1100" dirty="0" smtClean="0">
                <a:latin typeface="Arial" panose="020B0604020202020204" pitchFamily="34" charset="0"/>
                <a:cs typeface="Arial" panose="020B0604020202020204" pitchFamily="34" charset="0"/>
              </a:rPr>
              <a:t>counting, such </a:t>
            </a:r>
            <a:r>
              <a:rPr lang="en-US" sz="1100" dirty="0">
                <a:latin typeface="Arial" panose="020B0604020202020204" pitchFamily="34" charset="0"/>
                <a:cs typeface="Arial" panose="020B0604020202020204" pitchFamily="34" charset="0"/>
              </a:rPr>
              <a:t>as in </a:t>
            </a:r>
            <a:r>
              <a:rPr lang="en-US" sz="1100" dirty="0" err="1">
                <a:latin typeface="Arial" panose="020B0604020202020204" pitchFamily="34" charset="0"/>
                <a:cs typeface="Arial" panose="020B0604020202020204" pitchFamily="34" charset="0"/>
              </a:rPr>
              <a:t>Mamuju</a:t>
            </a:r>
            <a:r>
              <a:rPr lang="en-US" sz="1100" dirty="0">
                <a:latin typeface="Arial" panose="020B0604020202020204" pitchFamily="34" charset="0"/>
                <a:cs typeface="Arial" panose="020B0604020202020204" pitchFamily="34" charset="0"/>
              </a:rPr>
              <a:t>, Kalimantan and </a:t>
            </a:r>
            <a:r>
              <a:rPr lang="en-US" sz="1100" dirty="0" smtClean="0">
                <a:latin typeface="Arial" panose="020B0604020202020204" pitchFamily="34" charset="0"/>
                <a:cs typeface="Arial" panose="020B0604020202020204" pitchFamily="34" charset="0"/>
              </a:rPr>
              <a:t>Bangka with </a:t>
            </a:r>
            <a:r>
              <a:rPr lang="en-US" sz="1100" dirty="0">
                <a:latin typeface="Arial" panose="020B0604020202020204" pitchFamily="34" charset="0"/>
                <a:cs typeface="Arial" panose="020B0604020202020204" pitchFamily="34" charset="0"/>
              </a:rPr>
              <a:t>potential annual effective doses which are even higher than the 20 </a:t>
            </a:r>
            <a:r>
              <a:rPr lang="en-US" sz="1100" dirty="0" err="1">
                <a:latin typeface="Arial" panose="020B0604020202020204" pitchFamily="34" charset="0"/>
                <a:cs typeface="Arial" panose="020B0604020202020204" pitchFamily="34" charset="0"/>
              </a:rPr>
              <a:t>mSv</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mostly from K-40, U-238, and Th-232 and their decays. These area are included in the </a:t>
            </a:r>
            <a:r>
              <a:rPr lang="en-US" sz="1100" b="1" dirty="0">
                <a:latin typeface="Arial" panose="020B0604020202020204" pitchFamily="34" charset="0"/>
                <a:cs typeface="Arial" panose="020B0604020202020204" pitchFamily="34" charset="0"/>
              </a:rPr>
              <a:t>high natural background radiation areas </a:t>
            </a:r>
            <a:r>
              <a:rPr lang="en-US" sz="1100" dirty="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HNBRAs). This </a:t>
            </a:r>
            <a:r>
              <a:rPr lang="en-US" sz="1100" dirty="0">
                <a:latin typeface="Arial" panose="020B0604020202020204" pitchFamily="34" charset="0"/>
                <a:cs typeface="Arial" panose="020B0604020202020204" pitchFamily="34" charset="0"/>
              </a:rPr>
              <a:t>area includes anomalous areas for exposure to natural radiation. </a:t>
            </a:r>
            <a:endParaRPr lang="en-US" sz="1100" dirty="0" smtClean="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No traces of Cs-134 radioactivity were found at all </a:t>
            </a:r>
            <a:r>
              <a:rPr lang="en-US" sz="1100" b="1" dirty="0" smtClean="0">
                <a:latin typeface="Arial" panose="020B0604020202020204" pitchFamily="34" charset="0"/>
                <a:cs typeface="Arial" panose="020B0604020202020204" pitchFamily="34" charset="0"/>
              </a:rPr>
              <a:t>monitoring points.</a:t>
            </a:r>
          </a:p>
          <a:p>
            <a:r>
              <a:rPr lang="en-US" sz="1100" b="1" dirty="0" smtClean="0">
                <a:latin typeface="Arial" panose="020B0604020202020204" pitchFamily="34" charset="0"/>
                <a:cs typeface="Arial" panose="020B0604020202020204" pitchFamily="34" charset="0"/>
              </a:rPr>
              <a:t>It </a:t>
            </a:r>
            <a:r>
              <a:rPr lang="en-US" sz="1100" b="1" dirty="0">
                <a:latin typeface="Arial" panose="020B0604020202020204" pitchFamily="34" charset="0"/>
                <a:cs typeface="Arial" panose="020B0604020202020204" pitchFamily="34" charset="0"/>
              </a:rPr>
              <a:t>is confirmed that Indonesia has never carried out nuclear weapon </a:t>
            </a:r>
            <a:r>
              <a:rPr lang="en-US" sz="1100" b="1" dirty="0" smtClean="0">
                <a:latin typeface="Arial" panose="020B0604020202020204" pitchFamily="34" charset="0"/>
                <a:cs typeface="Arial" panose="020B0604020202020204" pitchFamily="34" charset="0"/>
              </a:rPr>
              <a:t>testing.</a:t>
            </a:r>
          </a:p>
          <a:p>
            <a:endParaRPr lang="en-US" sz="1100" b="1" dirty="0">
              <a:latin typeface="Arial" panose="020B0604020202020204" pitchFamily="34" charset="0"/>
              <a:cs typeface="Arial" panose="020B0604020202020204" pitchFamily="34" charset="0"/>
            </a:endParaRPr>
          </a:p>
          <a:p>
            <a:pPr algn="just"/>
            <a:r>
              <a:rPr lang="en-US" sz="1100" dirty="0">
                <a:latin typeface="Arial" panose="020B0604020202020204" pitchFamily="34" charset="0"/>
                <a:cs typeface="Arial" panose="020B0604020202020204" pitchFamily="34" charset="0"/>
              </a:rPr>
              <a:t>Radionuclide Cs-137 originating from research and industrial activities is processed at the radioactive waste treatment in </a:t>
            </a:r>
            <a:r>
              <a:rPr lang="en-US" sz="1100" dirty="0" err="1">
                <a:latin typeface="Arial" panose="020B0604020202020204" pitchFamily="34" charset="0"/>
                <a:cs typeface="Arial" panose="020B0604020202020204" pitchFamily="34" charset="0"/>
              </a:rPr>
              <a:t>Serpong</a:t>
            </a:r>
            <a:r>
              <a:rPr lang="en-US" sz="1100" dirty="0">
                <a:latin typeface="Arial" panose="020B0604020202020204" pitchFamily="34" charset="0"/>
                <a:cs typeface="Arial" panose="020B0604020202020204" pitchFamily="34" charset="0"/>
              </a:rPr>
              <a:t>-Indonesia. Waste packages in the form of cementation is the final form of low-level radioactive waste in Indonesia, all of which are stored safely in IS facilities.</a:t>
            </a:r>
            <a:endParaRPr lang="en-US" sz="1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555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1"/>
            <a:ext cx="8021508" cy="44765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Conclusion</a:t>
            </a:r>
            <a:endParaRPr lang="aa-ET"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6A93DF22-F8C2-D752-AFC3-F23553876E1A}"/>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aa-ET" sz="750" b="1"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 xmlns:a16="http://schemas.microsoft.com/office/drawing/2014/main" id="{851291E9-1169-E246-528F-2152C0A12DD8}"/>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P2.5-121</a:t>
            </a:r>
            <a:endParaRPr lang="aa-ET" sz="2400" b="1"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0491" y="113775"/>
            <a:ext cx="1975032" cy="864402"/>
          </a:xfrm>
          <a:prstGeom prst="rect">
            <a:avLst/>
          </a:prstGeom>
        </p:spPr>
      </p:pic>
      <p:sp>
        <p:nvSpPr>
          <p:cNvPr id="10" name="TextBox 9"/>
          <p:cNvSpPr txBox="1"/>
          <p:nvPr/>
        </p:nvSpPr>
        <p:spPr>
          <a:xfrm>
            <a:off x="669958" y="2245259"/>
            <a:ext cx="9544560" cy="2308324"/>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Data collection was carried out from monitoring traces of </a:t>
            </a:r>
            <a:r>
              <a:rPr lang="en-US" sz="2400" dirty="0" err="1">
                <a:latin typeface="Arial" panose="020B0604020202020204" pitchFamily="34" charset="0"/>
                <a:cs typeface="Arial" panose="020B0604020202020204" pitchFamily="34" charset="0"/>
              </a:rPr>
              <a:t>radiocesium</a:t>
            </a:r>
            <a:r>
              <a:rPr lang="en-US" sz="2400" dirty="0">
                <a:latin typeface="Arial" panose="020B0604020202020204" pitchFamily="34" charset="0"/>
                <a:cs typeface="Arial" panose="020B0604020202020204" pitchFamily="34" charset="0"/>
              </a:rPr>
              <a:t> in Indonesian waters and land. Traces of Cs-137 radioactivity have been found in Indonesian waters and land, while traces of Cs-134 radioactivity have been nil at all monitoring points. This indicator shows that Indonesia has never carried out nuclear weapon test activities to fulfill the </a:t>
            </a:r>
            <a:r>
              <a:rPr lang="en-US" sz="2400" dirty="0" smtClean="0">
                <a:latin typeface="Arial" panose="020B0604020202020204" pitchFamily="34" charset="0"/>
                <a:cs typeface="Arial" panose="020B0604020202020204" pitchFamily="34" charset="0"/>
              </a:rPr>
              <a:t>agreement</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200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1"/>
            <a:ext cx="8021508" cy="46018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References</a:t>
            </a:r>
            <a:endParaRPr lang="aa-E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B1F0D235-E73A-31A0-926C-3F17564FB8DC}"/>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P2.5-121</a:t>
            </a:r>
            <a:endParaRPr lang="aa-E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3B04CCB8-44D4-3C65-4ECB-3604610A50A2}"/>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aa-ET" sz="2000" b="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0491" y="113775"/>
            <a:ext cx="1975032" cy="864402"/>
          </a:xfrm>
          <a:prstGeom prst="rect">
            <a:avLst/>
          </a:prstGeom>
        </p:spPr>
      </p:pic>
      <p:sp>
        <p:nvSpPr>
          <p:cNvPr id="8" name="Rectangle 7"/>
          <p:cNvSpPr/>
          <p:nvPr/>
        </p:nvSpPr>
        <p:spPr>
          <a:xfrm>
            <a:off x="506994" y="1316662"/>
            <a:ext cx="9804903" cy="5309146"/>
          </a:xfrm>
          <a:prstGeom prst="rect">
            <a:avLst/>
          </a:prstGeom>
        </p:spPr>
        <p:txBody>
          <a:bodyPr wrap="square">
            <a:spAutoFit/>
          </a:bodyPr>
          <a:lstStyle/>
          <a:p>
            <a:pPr marL="285750" indent="-285750" algn="just">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You, Y., </a:t>
            </a:r>
            <a:r>
              <a:rPr lang="en-US" sz="1400" dirty="0" err="1">
                <a:latin typeface="Arial" panose="020B0604020202020204" pitchFamily="34" charset="0"/>
                <a:cs typeface="Arial" panose="020B0604020202020204" pitchFamily="34" charset="0"/>
              </a:rPr>
              <a:t>Chern</a:t>
            </a:r>
            <a:r>
              <a:rPr lang="en-US" sz="1400" dirty="0">
                <a:latin typeface="Arial" panose="020B0604020202020204" pitchFamily="34" charset="0"/>
                <a:cs typeface="Arial" panose="020B0604020202020204" pitchFamily="34" charset="0"/>
              </a:rPr>
              <a:t>, C.S., Yang, Y., Liu, C.T., Liu, K.K., </a:t>
            </a:r>
            <a:r>
              <a:rPr lang="en-US" sz="1400" dirty="0" err="1">
                <a:latin typeface="Arial" panose="020B0604020202020204" pitchFamily="34" charset="0"/>
                <a:cs typeface="Arial" panose="020B0604020202020204" pitchFamily="34" charset="0"/>
              </a:rPr>
              <a:t>Pai</a:t>
            </a:r>
            <a:r>
              <a:rPr lang="en-US" sz="1400" dirty="0">
                <a:latin typeface="Arial" panose="020B0604020202020204" pitchFamily="34" charset="0"/>
                <a:cs typeface="Arial" panose="020B0604020202020204" pitchFamily="34" charset="0"/>
              </a:rPr>
              <a:t>, S.C</a:t>
            </a:r>
            <a:r>
              <a:rPr lang="en-US" sz="1400" dirty="0" smtClean="0">
                <a:latin typeface="Arial" panose="020B0604020202020204" pitchFamily="34" charset="0"/>
                <a:cs typeface="Arial" panose="020B0604020202020204" pitchFamily="34" charset="0"/>
              </a:rPr>
              <a:t>. The South China Sea, </a:t>
            </a:r>
            <a:r>
              <a:rPr lang="en-US" sz="1400" dirty="0">
                <a:latin typeface="Arial" panose="020B0604020202020204" pitchFamily="34" charset="0"/>
                <a:cs typeface="Arial" panose="020B0604020202020204" pitchFamily="34" charset="0"/>
              </a:rPr>
              <a:t>a </a:t>
            </a:r>
            <a:r>
              <a:rPr lang="en-US" sz="1400" dirty="0" err="1" smtClean="0">
                <a:latin typeface="Arial" panose="020B0604020202020204" pitchFamily="34" charset="0"/>
                <a:cs typeface="Arial" panose="020B0604020202020204" pitchFamily="34" charset="0"/>
              </a:rPr>
              <a:t>cul</a:t>
            </a:r>
            <a:r>
              <a:rPr lang="en-US" sz="1400" dirty="0" smtClean="0">
                <a:latin typeface="Arial" panose="020B0604020202020204" pitchFamily="34" charset="0"/>
                <a:cs typeface="Arial" panose="020B0604020202020204" pitchFamily="34" charset="0"/>
              </a:rPr>
              <a:t>-de sac </a:t>
            </a:r>
            <a:r>
              <a:rPr lang="en-US" sz="1400" dirty="0">
                <a:latin typeface="Arial" panose="020B0604020202020204" pitchFamily="34" charset="0"/>
                <a:cs typeface="Arial" panose="020B0604020202020204" pitchFamily="34" charset="0"/>
              </a:rPr>
              <a:t>of </a:t>
            </a:r>
            <a:r>
              <a:rPr lang="en-US" sz="1400" dirty="0" smtClean="0">
                <a:latin typeface="Arial" panose="020B0604020202020204" pitchFamily="34" charset="0"/>
                <a:cs typeface="Arial" panose="020B0604020202020204" pitchFamily="34" charset="0"/>
              </a:rPr>
              <a:t>North Pacific Intermediate Water. </a:t>
            </a:r>
            <a:r>
              <a:rPr lang="en-US" sz="1400" i="1" dirty="0">
                <a:latin typeface="Arial" panose="020B0604020202020204" pitchFamily="34" charset="0"/>
                <a:cs typeface="Arial" panose="020B0604020202020204" pitchFamily="34" charset="0"/>
              </a:rPr>
              <a:t>J. Oceanography </a:t>
            </a:r>
            <a:r>
              <a:rPr lang="en-US" sz="1400" b="1" dirty="0">
                <a:latin typeface="Arial" panose="020B0604020202020204" pitchFamily="34" charset="0"/>
                <a:cs typeface="Arial" panose="020B0604020202020204" pitchFamily="34" charset="0"/>
              </a:rPr>
              <a:t>61</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509-527 (2005). </a:t>
            </a:r>
          </a:p>
          <a:p>
            <a:pPr marL="285750" indent="-285750" algn="just">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Ding</a:t>
            </a:r>
            <a:r>
              <a:rPr lang="en-US" sz="1400" dirty="0">
                <a:latin typeface="Arial" panose="020B0604020202020204" pitchFamily="34" charset="0"/>
                <a:cs typeface="Arial" panose="020B0604020202020204" pitchFamily="34" charset="0"/>
              </a:rPr>
              <a:t>, X., </a:t>
            </a:r>
            <a:r>
              <a:rPr lang="en-US" sz="1400" dirty="0" err="1">
                <a:latin typeface="Arial" panose="020B0604020202020204" pitchFamily="34" charset="0"/>
                <a:cs typeface="Arial" panose="020B0604020202020204" pitchFamily="34" charset="0"/>
              </a:rPr>
              <a:t>Bassinot</a:t>
            </a:r>
            <a:r>
              <a:rPr lang="en-US" sz="1400" dirty="0">
                <a:latin typeface="Arial" panose="020B0604020202020204" pitchFamily="34" charset="0"/>
                <a:cs typeface="Arial" panose="020B0604020202020204" pitchFamily="34" charset="0"/>
              </a:rPr>
              <a:t>, F., </a:t>
            </a:r>
            <a:r>
              <a:rPr lang="en-US" sz="1400" dirty="0" err="1">
                <a:latin typeface="Arial" panose="020B0604020202020204" pitchFamily="34" charset="0"/>
                <a:cs typeface="Arial" panose="020B0604020202020204" pitchFamily="34" charset="0"/>
              </a:rPr>
              <a:t>Guichard</a:t>
            </a:r>
            <a:r>
              <a:rPr lang="en-US" sz="1400" dirty="0">
                <a:latin typeface="Arial" panose="020B0604020202020204" pitchFamily="34" charset="0"/>
                <a:cs typeface="Arial" panose="020B0604020202020204" pitchFamily="34" charset="0"/>
              </a:rPr>
              <a:t>, F., Fang, N.Q</a:t>
            </a:r>
            <a:r>
              <a:rPr lang="en-US" sz="1400" dirty="0" smtClean="0">
                <a:latin typeface="Arial" panose="020B0604020202020204" pitchFamily="34" charset="0"/>
                <a:cs typeface="Arial" panose="020B0604020202020204" pitchFamily="34" charset="0"/>
              </a:rPr>
              <a:t>. Indonesian </a:t>
            </a:r>
            <a:r>
              <a:rPr lang="en-US" sz="1400" dirty="0" err="1" smtClean="0">
                <a:latin typeface="Arial" panose="020B0604020202020204" pitchFamily="34" charset="0"/>
                <a:cs typeface="Arial" panose="020B0604020202020204" pitchFamily="34" charset="0"/>
              </a:rPr>
              <a:t>Throughflow</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and </a:t>
            </a:r>
            <a:r>
              <a:rPr lang="en-US" sz="1400" dirty="0" smtClean="0">
                <a:latin typeface="Arial" panose="020B0604020202020204" pitchFamily="34" charset="0"/>
                <a:cs typeface="Arial" panose="020B0604020202020204" pitchFamily="34" charset="0"/>
              </a:rPr>
              <a:t>Monsoon Activity Records in </a:t>
            </a:r>
            <a:r>
              <a:rPr lang="en-US" sz="1400" dirty="0">
                <a:latin typeface="Arial" panose="020B0604020202020204" pitchFamily="34" charset="0"/>
                <a:cs typeface="Arial" panose="020B0604020202020204" pitchFamily="34" charset="0"/>
              </a:rPr>
              <a:t>the </a:t>
            </a:r>
            <a:r>
              <a:rPr lang="en-US" sz="1400" dirty="0" smtClean="0">
                <a:latin typeface="Arial" panose="020B0604020202020204" pitchFamily="34" charset="0"/>
                <a:cs typeface="Arial" panose="020B0604020202020204" pitchFamily="34" charset="0"/>
              </a:rPr>
              <a:t>Timor Sea Since the Last Glacial Maximum. </a:t>
            </a:r>
            <a:r>
              <a:rPr lang="en-US" sz="1400" i="1" dirty="0">
                <a:latin typeface="Arial" panose="020B0604020202020204" pitchFamily="34" charset="0"/>
                <a:cs typeface="Arial" panose="020B0604020202020204" pitchFamily="34" charset="0"/>
              </a:rPr>
              <a:t>Mar. </a:t>
            </a:r>
            <a:r>
              <a:rPr lang="en-US" sz="1400" i="1" dirty="0" err="1">
                <a:latin typeface="Arial" panose="020B0604020202020204" pitchFamily="34" charset="0"/>
                <a:cs typeface="Arial" panose="020B0604020202020204" pitchFamily="34" charset="0"/>
              </a:rPr>
              <a:t>Micropaleontol</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101</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115–126 (2013). </a:t>
            </a:r>
          </a:p>
          <a:p>
            <a:pPr marL="285750" indent="-285750" algn="just">
              <a:spcAft>
                <a:spcPts val="600"/>
              </a:spcAft>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Sprintall</a:t>
            </a:r>
            <a:r>
              <a:rPr lang="en-US" sz="1400" dirty="0">
                <a:latin typeface="Arial" panose="020B0604020202020204" pitchFamily="34" charset="0"/>
                <a:cs typeface="Arial" panose="020B0604020202020204" pitchFamily="34" charset="0"/>
              </a:rPr>
              <a:t>, J., </a:t>
            </a:r>
            <a:r>
              <a:rPr lang="en-US" sz="1400" dirty="0" err="1">
                <a:latin typeface="Arial" panose="020B0604020202020204" pitchFamily="34" charset="0"/>
                <a:cs typeface="Arial" panose="020B0604020202020204" pitchFamily="34" charset="0"/>
              </a:rPr>
              <a:t>Wijffels</a:t>
            </a:r>
            <a:r>
              <a:rPr lang="en-US" sz="1400" dirty="0">
                <a:latin typeface="Arial" panose="020B0604020202020204" pitchFamily="34" charset="0"/>
                <a:cs typeface="Arial" panose="020B0604020202020204" pitchFamily="34" charset="0"/>
              </a:rPr>
              <a:t>, S.E., </a:t>
            </a:r>
            <a:r>
              <a:rPr lang="en-US" sz="1400" dirty="0" err="1">
                <a:latin typeface="Arial" panose="020B0604020202020204" pitchFamily="34" charset="0"/>
                <a:cs typeface="Arial" panose="020B0604020202020204" pitchFamily="34" charset="0"/>
              </a:rPr>
              <a:t>Molcard</a:t>
            </a:r>
            <a:r>
              <a:rPr lang="en-US" sz="1400" dirty="0">
                <a:latin typeface="Arial" panose="020B0604020202020204" pitchFamily="34" charset="0"/>
                <a:cs typeface="Arial" panose="020B0604020202020204" pitchFamily="34" charset="0"/>
              </a:rPr>
              <a:t>, R., Jaya, I</a:t>
            </a:r>
            <a:r>
              <a:rPr lang="en-US" sz="1400" dirty="0" smtClean="0">
                <a:latin typeface="Arial" panose="020B0604020202020204" pitchFamily="34" charset="0"/>
                <a:cs typeface="Arial" panose="020B0604020202020204" pitchFamily="34" charset="0"/>
              </a:rPr>
              <a:t>. Direct Estimates </a:t>
            </a:r>
            <a:r>
              <a:rPr lang="en-US" sz="1400" dirty="0">
                <a:latin typeface="Arial" panose="020B0604020202020204" pitchFamily="34" charset="0"/>
                <a:cs typeface="Arial" panose="020B0604020202020204" pitchFamily="34" charset="0"/>
              </a:rPr>
              <a:t>of the </a:t>
            </a:r>
            <a:r>
              <a:rPr lang="en-US" sz="1400" dirty="0" smtClean="0">
                <a:latin typeface="Arial" panose="020B0604020202020204" pitchFamily="34" charset="0"/>
                <a:cs typeface="Arial" panose="020B0604020202020204" pitchFamily="34" charset="0"/>
              </a:rPr>
              <a:t>Indonesian </a:t>
            </a:r>
            <a:r>
              <a:rPr lang="en-US" sz="1400" dirty="0" err="1" smtClean="0">
                <a:latin typeface="Arial" panose="020B0604020202020204" pitchFamily="34" charset="0"/>
                <a:cs typeface="Arial" panose="020B0604020202020204" pitchFamily="34" charset="0"/>
              </a:rPr>
              <a:t>Throughflow</a:t>
            </a:r>
            <a:r>
              <a:rPr lang="en-US" sz="1400" dirty="0" smtClean="0">
                <a:latin typeface="Arial" panose="020B0604020202020204" pitchFamily="34" charset="0"/>
                <a:cs typeface="Arial" panose="020B0604020202020204" pitchFamily="34" charset="0"/>
              </a:rPr>
              <a:t> Entering the </a:t>
            </a:r>
            <a:r>
              <a:rPr lang="en-US" sz="1400" dirty="0">
                <a:latin typeface="Arial" panose="020B0604020202020204" pitchFamily="34" charset="0"/>
                <a:cs typeface="Arial" panose="020B0604020202020204" pitchFamily="34" charset="0"/>
              </a:rPr>
              <a:t>Indian Ocean: 2004–2006. </a:t>
            </a:r>
            <a:r>
              <a:rPr lang="en-US" sz="1400" i="1" dirty="0">
                <a:latin typeface="Arial" panose="020B0604020202020204" pitchFamily="34" charset="0"/>
                <a:cs typeface="Arial" panose="020B0604020202020204" pitchFamily="34" charset="0"/>
              </a:rPr>
              <a:t>J. </a:t>
            </a:r>
            <a:r>
              <a:rPr lang="en-US" sz="1400" i="1" dirty="0" err="1">
                <a:latin typeface="Arial" panose="020B0604020202020204" pitchFamily="34" charset="0"/>
                <a:cs typeface="Arial" panose="020B0604020202020204" pitchFamily="34" charset="0"/>
              </a:rPr>
              <a:t>Geophys</a:t>
            </a:r>
            <a:r>
              <a:rPr lang="en-US" sz="1400" i="1" dirty="0">
                <a:latin typeface="Arial" panose="020B0604020202020204" pitchFamily="34" charset="0"/>
                <a:cs typeface="Arial" panose="020B0604020202020204" pitchFamily="34" charset="0"/>
              </a:rPr>
              <a:t>. Res</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114</a:t>
            </a:r>
            <a:r>
              <a:rPr lang="en-US" sz="1400" dirty="0">
                <a:latin typeface="Arial" panose="020B0604020202020204" pitchFamily="34" charset="0"/>
                <a:cs typeface="Arial" panose="020B0604020202020204" pitchFamily="34" charset="0"/>
              </a:rPr>
              <a:t>, C07001 </a:t>
            </a:r>
            <a:r>
              <a:rPr lang="en-US" sz="1400" dirty="0" smtClean="0">
                <a:latin typeface="Arial" panose="020B0604020202020204" pitchFamily="34" charset="0"/>
                <a:cs typeface="Arial" panose="020B0604020202020204" pitchFamily="34" charset="0"/>
              </a:rPr>
              <a:t>(2009).</a:t>
            </a:r>
          </a:p>
          <a:p>
            <a:pPr marL="285750" indent="-285750" algn="just">
              <a:spcAft>
                <a:spcPts val="600"/>
              </a:spcAft>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Suseno</a:t>
            </a:r>
            <a:r>
              <a:rPr lang="en-US" sz="1400" dirty="0">
                <a:latin typeface="Arial" panose="020B0604020202020204" pitchFamily="34" charset="0"/>
                <a:cs typeface="Arial" panose="020B0604020202020204" pitchFamily="34" charset="0"/>
              </a:rPr>
              <a:t>, H., </a:t>
            </a:r>
            <a:r>
              <a:rPr lang="en-US" sz="1400" dirty="0" err="1">
                <a:latin typeface="Arial" panose="020B0604020202020204" pitchFamily="34" charset="0"/>
                <a:cs typeface="Arial" panose="020B0604020202020204" pitchFamily="34" charset="0"/>
              </a:rPr>
              <a:t>Prihatiningsih</a:t>
            </a:r>
            <a:r>
              <a:rPr lang="en-US" sz="1400" dirty="0">
                <a:latin typeface="Arial" panose="020B0604020202020204" pitchFamily="34" charset="0"/>
                <a:cs typeface="Arial" panose="020B0604020202020204" pitchFamily="34" charset="0"/>
              </a:rPr>
              <a:t>, W.R</a:t>
            </a:r>
            <a:r>
              <a:rPr lang="en-US" sz="1400" dirty="0" smtClean="0">
                <a:latin typeface="Arial" panose="020B0604020202020204" pitchFamily="34" charset="0"/>
                <a:cs typeface="Arial" panose="020B0604020202020204" pitchFamily="34" charset="0"/>
              </a:rPr>
              <a:t>. Monitoring </a:t>
            </a:r>
            <a:r>
              <a:rPr lang="en-US" sz="1400" dirty="0">
                <a:latin typeface="Arial" panose="020B0604020202020204" pitchFamily="34" charset="0"/>
                <a:cs typeface="Arial" panose="020B0604020202020204" pitchFamily="34" charset="0"/>
              </a:rPr>
              <a:t>137Cs and 134Cs at </a:t>
            </a:r>
            <a:r>
              <a:rPr lang="en-US" sz="1400" dirty="0" smtClean="0">
                <a:latin typeface="Arial" panose="020B0604020202020204" pitchFamily="34" charset="0"/>
                <a:cs typeface="Arial" panose="020B0604020202020204" pitchFamily="34" charset="0"/>
              </a:rPr>
              <a:t>Marine Coasts in </a:t>
            </a:r>
            <a:r>
              <a:rPr lang="en-US" sz="1400" dirty="0">
                <a:latin typeface="Arial" panose="020B0604020202020204" pitchFamily="34" charset="0"/>
                <a:cs typeface="Arial" panose="020B0604020202020204" pitchFamily="34" charset="0"/>
              </a:rPr>
              <a:t>Indonesia between 2011 and 2013, </a:t>
            </a:r>
            <a:r>
              <a:rPr lang="en-US" sz="1400" i="1" dirty="0">
                <a:latin typeface="Arial" panose="020B0604020202020204" pitchFamily="34" charset="0"/>
                <a:cs typeface="Arial" panose="020B0604020202020204" pitchFamily="34" charset="0"/>
              </a:rPr>
              <a:t>Marine Pollution Bulletin </a:t>
            </a:r>
            <a:r>
              <a:rPr lang="en-US" sz="1400" b="1" dirty="0">
                <a:latin typeface="Arial" panose="020B0604020202020204" pitchFamily="34" charset="0"/>
                <a:cs typeface="Arial" panose="020B0604020202020204" pitchFamily="34" charset="0"/>
              </a:rPr>
              <a:t>88</a:t>
            </a:r>
            <a:r>
              <a:rPr lang="en-US" sz="1400" dirty="0">
                <a:latin typeface="Arial" panose="020B0604020202020204" pitchFamily="34" charset="0"/>
                <a:cs typeface="Arial" panose="020B0604020202020204" pitchFamily="34" charset="0"/>
              </a:rPr>
              <a:t> (1-2), </a:t>
            </a:r>
            <a:r>
              <a:rPr lang="en-US" sz="1400" dirty="0" smtClean="0">
                <a:latin typeface="Arial" panose="020B0604020202020204" pitchFamily="34" charset="0"/>
                <a:cs typeface="Arial" panose="020B0604020202020204" pitchFamily="34" charset="0"/>
              </a:rPr>
              <a:t>319-324 (2014). </a:t>
            </a:r>
          </a:p>
          <a:p>
            <a:pPr marL="285750" indent="-285750" algn="just">
              <a:spcAft>
                <a:spcPts val="600"/>
              </a:spcAft>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Suseno</a:t>
            </a:r>
            <a:r>
              <a:rPr lang="en-US" sz="1400" dirty="0">
                <a:latin typeface="Arial" panose="020B0604020202020204" pitchFamily="34" charset="0"/>
                <a:cs typeface="Arial" panose="020B0604020202020204" pitchFamily="34" charset="0"/>
              </a:rPr>
              <a:t>, H., </a:t>
            </a:r>
            <a:r>
              <a:rPr lang="en-US" sz="1400" dirty="0" err="1">
                <a:latin typeface="Arial" panose="020B0604020202020204" pitchFamily="34" charset="0"/>
                <a:cs typeface="Arial" panose="020B0604020202020204" pitchFamily="34" charset="0"/>
              </a:rPr>
              <a:t>Wahono</a:t>
            </a:r>
            <a:r>
              <a:rPr lang="en-US" sz="1400" dirty="0">
                <a:latin typeface="Arial" panose="020B0604020202020204" pitchFamily="34" charset="0"/>
                <a:cs typeface="Arial" panose="020B0604020202020204" pitchFamily="34" charset="0"/>
              </a:rPr>
              <a:t>, I.B</a:t>
            </a:r>
            <a:r>
              <a:rPr lang="en-US" sz="1400" dirty="0" smtClean="0">
                <a:latin typeface="Arial" panose="020B0604020202020204" pitchFamily="34" charset="0"/>
                <a:cs typeface="Arial" panose="020B0604020202020204" pitchFamily="34" charset="0"/>
              </a:rPr>
              <a:t>. Present Status </a:t>
            </a:r>
            <a:r>
              <a:rPr lang="en-US" sz="1400" dirty="0">
                <a:latin typeface="Arial" panose="020B0604020202020204" pitchFamily="34" charset="0"/>
                <a:cs typeface="Arial" panose="020B0604020202020204" pitchFamily="34" charset="0"/>
              </a:rPr>
              <a:t>of 137Cs in </a:t>
            </a:r>
            <a:r>
              <a:rPr lang="en-US" sz="1400" dirty="0" smtClean="0">
                <a:latin typeface="Arial" panose="020B0604020202020204" pitchFamily="34" charset="0"/>
                <a:cs typeface="Arial" panose="020B0604020202020204" pitchFamily="34" charset="0"/>
              </a:rPr>
              <a:t>Seawaters </a:t>
            </a:r>
            <a:r>
              <a:rPr lang="en-US" sz="1400" dirty="0">
                <a:latin typeface="Arial" panose="020B0604020202020204" pitchFamily="34" charset="0"/>
                <a:cs typeface="Arial" panose="020B0604020202020204" pitchFamily="34" charset="0"/>
              </a:rPr>
              <a:t>of the Lombok Strait and the Flores Sea at the Indonesia Through Flow (ITF) </a:t>
            </a:r>
            <a:r>
              <a:rPr lang="en-US" sz="1400" dirty="0" smtClean="0">
                <a:latin typeface="Arial" panose="020B0604020202020204" pitchFamily="34" charset="0"/>
                <a:cs typeface="Arial" panose="020B0604020202020204" pitchFamily="34" charset="0"/>
              </a:rPr>
              <a:t>Following </a:t>
            </a:r>
            <a:r>
              <a:rPr lang="en-US" sz="1400" dirty="0">
                <a:latin typeface="Arial" panose="020B0604020202020204" pitchFamily="34" charset="0"/>
                <a:cs typeface="Arial" panose="020B0604020202020204" pitchFamily="34" charset="0"/>
              </a:rPr>
              <a:t>the Fukushima </a:t>
            </a:r>
            <a:r>
              <a:rPr lang="en-US" sz="1400" dirty="0" smtClean="0">
                <a:latin typeface="Arial" panose="020B0604020202020204" pitchFamily="34" charset="0"/>
                <a:cs typeface="Arial" panose="020B0604020202020204" pitchFamily="34" charset="0"/>
              </a:rPr>
              <a:t>Accident, </a:t>
            </a:r>
            <a:r>
              <a:rPr lang="en-US" sz="1400" i="1" dirty="0">
                <a:latin typeface="Arial" panose="020B0604020202020204" pitchFamily="34" charset="0"/>
                <a:cs typeface="Arial" panose="020B0604020202020204" pitchFamily="34" charset="0"/>
              </a:rPr>
              <a:t>Marine pollution bulletin </a:t>
            </a:r>
            <a:r>
              <a:rPr lang="en-US" sz="1400" b="1" dirty="0">
                <a:latin typeface="Arial" panose="020B0604020202020204" pitchFamily="34" charset="0"/>
                <a:cs typeface="Arial" panose="020B0604020202020204" pitchFamily="34" charset="0"/>
              </a:rPr>
              <a:t>127</a:t>
            </a:r>
            <a:r>
              <a:rPr lang="en-US" sz="1400" dirty="0">
                <a:latin typeface="Arial" panose="020B0604020202020204" pitchFamily="34" charset="0"/>
                <a:cs typeface="Arial" panose="020B0604020202020204" pitchFamily="34" charset="0"/>
              </a:rPr>
              <a:t>, 458-462 </a:t>
            </a:r>
            <a:r>
              <a:rPr lang="en-US" sz="1400" dirty="0" smtClean="0">
                <a:latin typeface="Arial" panose="020B0604020202020204" pitchFamily="34" charset="0"/>
                <a:cs typeface="Arial" panose="020B0604020202020204" pitchFamily="34" charset="0"/>
              </a:rPr>
              <a:t>(2018).</a:t>
            </a:r>
          </a:p>
          <a:p>
            <a:pPr marL="285750" indent="-285750" algn="just">
              <a:spcAft>
                <a:spcPts val="600"/>
              </a:spcAft>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Alkatiri</a:t>
            </a:r>
            <a:r>
              <a:rPr lang="en-US" sz="1400" dirty="0">
                <a:latin typeface="Arial" panose="020B0604020202020204" pitchFamily="34" charset="0"/>
                <a:cs typeface="Arial" panose="020B0604020202020204" pitchFamily="34" charset="0"/>
              </a:rPr>
              <a:t>, A., </a:t>
            </a:r>
            <a:r>
              <a:rPr lang="en-US" sz="1400" dirty="0" err="1">
                <a:latin typeface="Arial" panose="020B0604020202020204" pitchFamily="34" charset="0"/>
                <a:cs typeface="Arial" panose="020B0604020202020204" pitchFamily="34" charset="0"/>
              </a:rPr>
              <a:t>Suseno</a:t>
            </a:r>
            <a:r>
              <a:rPr lang="en-US" sz="1400" dirty="0">
                <a:latin typeface="Arial" panose="020B0604020202020204" pitchFamily="34" charset="0"/>
                <a:cs typeface="Arial" panose="020B0604020202020204" pitchFamily="34" charset="0"/>
              </a:rPr>
              <a:t>, H., </a:t>
            </a:r>
            <a:r>
              <a:rPr lang="en-US" sz="1400" dirty="0" err="1">
                <a:latin typeface="Arial" panose="020B0604020202020204" pitchFamily="34" charset="0"/>
                <a:cs typeface="Arial" panose="020B0604020202020204" pitchFamily="34" charset="0"/>
              </a:rPr>
              <a:t>Hudiyono</a:t>
            </a:r>
            <a:r>
              <a:rPr lang="en-US" sz="1400" dirty="0">
                <a:latin typeface="Arial" panose="020B0604020202020204" pitchFamily="34" charset="0"/>
                <a:cs typeface="Arial" panose="020B0604020202020204" pitchFamily="34" charset="0"/>
              </a:rPr>
              <a:t>, S., </a:t>
            </a:r>
            <a:r>
              <a:rPr lang="en-US" sz="1400" dirty="0" err="1">
                <a:latin typeface="Arial" panose="020B0604020202020204" pitchFamily="34" charset="0"/>
                <a:cs typeface="Arial" panose="020B0604020202020204" pitchFamily="34" charset="0"/>
              </a:rPr>
              <a:t>Moersidik</a:t>
            </a:r>
            <a:r>
              <a:rPr lang="en-US" sz="1400" dirty="0">
                <a:latin typeface="Arial" panose="020B0604020202020204" pitchFamily="34" charset="0"/>
                <a:cs typeface="Arial" panose="020B0604020202020204" pitchFamily="34" charset="0"/>
              </a:rPr>
              <a:t>, S.S</a:t>
            </a:r>
            <a:r>
              <a:rPr lang="en-US" sz="1400" dirty="0" smtClean="0">
                <a:latin typeface="Arial" panose="020B0604020202020204" pitchFamily="34" charset="0"/>
                <a:cs typeface="Arial" panose="020B0604020202020204" pitchFamily="34" charset="0"/>
              </a:rPr>
              <a:t>. The Distribution </a:t>
            </a:r>
            <a:r>
              <a:rPr lang="en-US" sz="1400" dirty="0">
                <a:latin typeface="Arial" panose="020B0604020202020204" pitchFamily="34" charset="0"/>
                <a:cs typeface="Arial" panose="020B0604020202020204" pitchFamily="34" charset="0"/>
              </a:rPr>
              <a:t>of </a:t>
            </a:r>
            <a:r>
              <a:rPr lang="en-US" sz="1400" dirty="0" err="1" smtClean="0">
                <a:latin typeface="Arial" panose="020B0604020202020204" pitchFamily="34" charset="0"/>
                <a:cs typeface="Arial" panose="020B0604020202020204" pitchFamily="34" charset="0"/>
              </a:rPr>
              <a:t>Radiocesium</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 the Indian </a:t>
            </a:r>
            <a:r>
              <a:rPr lang="en-US" sz="1400" dirty="0" smtClean="0">
                <a:latin typeface="Arial" panose="020B0604020202020204" pitchFamily="34" charset="0"/>
                <a:cs typeface="Arial" panose="020B0604020202020204" pitchFamily="34" charset="0"/>
              </a:rPr>
              <a:t>Ocean </a:t>
            </a:r>
            <a:r>
              <a:rPr lang="en-US" sz="1400" dirty="0">
                <a:latin typeface="Arial" panose="020B0604020202020204" pitchFamily="34" charset="0"/>
                <a:cs typeface="Arial" panose="020B0604020202020204" pitchFamily="34" charset="0"/>
              </a:rPr>
              <a:t>and </a:t>
            </a:r>
            <a:r>
              <a:rPr lang="en-US" sz="1400" dirty="0" smtClean="0">
                <a:latin typeface="Arial" panose="020B0604020202020204" pitchFamily="34" charset="0"/>
                <a:cs typeface="Arial" panose="020B0604020202020204" pitchFamily="34" charset="0"/>
              </a:rPr>
              <a:t>Its Relation to </a:t>
            </a:r>
            <a:r>
              <a:rPr lang="en-US" sz="1400" dirty="0">
                <a:latin typeface="Arial" panose="020B0604020202020204" pitchFamily="34" charset="0"/>
                <a:cs typeface="Arial" panose="020B0604020202020204" pitchFamily="34" charset="0"/>
              </a:rPr>
              <a:t>the </a:t>
            </a:r>
            <a:r>
              <a:rPr lang="en-US" sz="1400" dirty="0" smtClean="0">
                <a:latin typeface="Arial" panose="020B0604020202020204" pitchFamily="34" charset="0"/>
                <a:cs typeface="Arial" panose="020B0604020202020204" pitchFamily="34" charset="0"/>
              </a:rPr>
              <a:t>Exit Passage of </a:t>
            </a:r>
            <a:r>
              <a:rPr lang="en-US" sz="1400" dirty="0">
                <a:latin typeface="Arial" panose="020B0604020202020204" pitchFamily="34" charset="0"/>
                <a:cs typeface="Arial" panose="020B0604020202020204" pitchFamily="34" charset="0"/>
              </a:rPr>
              <a:t>the Indonesian </a:t>
            </a:r>
            <a:r>
              <a:rPr lang="en-US" sz="1400" dirty="0" err="1">
                <a:latin typeface="Arial" panose="020B0604020202020204" pitchFamily="34" charset="0"/>
                <a:cs typeface="Arial" panose="020B0604020202020204" pitchFamily="34" charset="0"/>
              </a:rPr>
              <a:t>Throughflow</a:t>
            </a:r>
            <a:r>
              <a:rPr lang="en-US" sz="1400" dirty="0">
                <a:latin typeface="Arial" panose="020B0604020202020204" pitchFamily="34" charset="0"/>
                <a:cs typeface="Arial" panose="020B0604020202020204" pitchFamily="34" charset="0"/>
              </a:rPr>
              <a:t>, , </a:t>
            </a:r>
            <a:r>
              <a:rPr lang="en-US" sz="1400" i="1" dirty="0">
                <a:latin typeface="Arial" panose="020B0604020202020204" pitchFamily="34" charset="0"/>
                <a:cs typeface="Arial" panose="020B0604020202020204" pitchFamily="34" charset="0"/>
              </a:rPr>
              <a:t>Regional Studies in Marine Science </a:t>
            </a:r>
            <a:r>
              <a:rPr lang="en-US" sz="1400" b="1"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 100496 </a:t>
            </a:r>
            <a:r>
              <a:rPr lang="en-US" sz="1400" dirty="0" smtClean="0">
                <a:latin typeface="Arial" panose="020B0604020202020204" pitchFamily="34" charset="0"/>
                <a:cs typeface="Arial" panose="020B0604020202020204" pitchFamily="34" charset="0"/>
              </a:rPr>
              <a:t>(2019).</a:t>
            </a:r>
          </a:p>
          <a:p>
            <a:pPr marL="285750" indent="-285750" algn="just">
              <a:spcAft>
                <a:spcPts val="600"/>
              </a:spcAft>
              <a:buFont typeface="Arial" panose="020B0604020202020204" pitchFamily="34" charset="0"/>
              <a:buChar char="•"/>
            </a:pPr>
            <a:r>
              <a:rPr lang="en-US" sz="1400" dirty="0" smtClean="0">
                <a:latin typeface="Arial" panose="020B0604020202020204" pitchFamily="34" charset="0"/>
                <a:cs typeface="Arial" panose="020B0604020202020204" pitchFamily="34" charset="0"/>
              </a:rPr>
              <a:t>IAEA. </a:t>
            </a:r>
            <a:r>
              <a:rPr lang="en-US" sz="1400" dirty="0">
                <a:latin typeface="Arial" panose="020B0604020202020204" pitchFamily="34" charset="0"/>
                <a:cs typeface="Arial" panose="020B0604020202020204" pitchFamily="34" charset="0"/>
              </a:rPr>
              <a:t>Worldwide Marine Radioactivity Studies (WOMARS): Radionuclide levels in oceans and seas. IAEA TECDOC-1429, Vienna, Austria, IAEA </a:t>
            </a:r>
            <a:r>
              <a:rPr lang="en-US" sz="1400" dirty="0" smtClean="0">
                <a:latin typeface="Arial" panose="020B0604020202020204" pitchFamily="34" charset="0"/>
                <a:cs typeface="Arial" panose="020B0604020202020204" pitchFamily="34" charset="0"/>
              </a:rPr>
              <a:t>(2005). </a:t>
            </a:r>
          </a:p>
          <a:p>
            <a:pPr marL="285750" indent="-285750" algn="just">
              <a:spcAft>
                <a:spcPts val="600"/>
              </a:spcAft>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Nugraha</a:t>
            </a:r>
            <a:r>
              <a:rPr lang="en-US" sz="1400" dirty="0">
                <a:latin typeface="Arial" panose="020B0604020202020204" pitchFamily="34" charset="0"/>
                <a:cs typeface="Arial" panose="020B0604020202020204" pitchFamily="34" charset="0"/>
              </a:rPr>
              <a:t>, E.D., </a:t>
            </a:r>
            <a:r>
              <a:rPr lang="en-US" sz="1400" dirty="0" err="1">
                <a:latin typeface="Arial" panose="020B0604020202020204" pitchFamily="34" charset="0"/>
                <a:cs typeface="Arial" panose="020B0604020202020204" pitchFamily="34" charset="0"/>
              </a:rPr>
              <a:t>Hosoda</a:t>
            </a:r>
            <a:r>
              <a:rPr lang="en-US" sz="1400" dirty="0">
                <a:latin typeface="Arial" panose="020B0604020202020204" pitchFamily="34" charset="0"/>
                <a:cs typeface="Arial" panose="020B0604020202020204" pitchFamily="34" charset="0"/>
              </a:rPr>
              <a:t>, M., </a:t>
            </a:r>
            <a:r>
              <a:rPr lang="en-US" sz="1400" dirty="0" err="1">
                <a:latin typeface="Arial" panose="020B0604020202020204" pitchFamily="34" charset="0"/>
                <a:cs typeface="Arial" panose="020B0604020202020204" pitchFamily="34" charset="0"/>
              </a:rPr>
              <a:t>Kusdiana</a:t>
            </a:r>
            <a:r>
              <a:rPr lang="en-US" sz="1400" dirty="0">
                <a:latin typeface="Arial" panose="020B0604020202020204" pitchFamily="34" charset="0"/>
                <a:cs typeface="Arial" panose="020B0604020202020204" pitchFamily="34" charset="0"/>
              </a:rPr>
              <a:t> et al</a:t>
            </a:r>
            <a:r>
              <a:rPr lang="en-US" sz="1400" dirty="0" smtClean="0">
                <a:latin typeface="Arial" panose="020B0604020202020204" pitchFamily="34" charset="0"/>
                <a:cs typeface="Arial" panose="020B0604020202020204" pitchFamily="34" charset="0"/>
              </a:rPr>
              <a:t>. Comprehensive Exposure Assessments from </a:t>
            </a:r>
            <a:r>
              <a:rPr lang="en-US" sz="1400" dirty="0">
                <a:latin typeface="Arial" panose="020B0604020202020204" pitchFamily="34" charset="0"/>
                <a:cs typeface="Arial" panose="020B0604020202020204" pitchFamily="34" charset="0"/>
              </a:rPr>
              <a:t>the </a:t>
            </a:r>
            <a:r>
              <a:rPr lang="en-US" sz="1400" dirty="0" smtClean="0">
                <a:latin typeface="Arial" panose="020B0604020202020204" pitchFamily="34" charset="0"/>
                <a:cs typeface="Arial" panose="020B0604020202020204" pitchFamily="34" charset="0"/>
              </a:rPr>
              <a:t>Viewpoint </a:t>
            </a:r>
            <a:r>
              <a:rPr lang="en-US" sz="1400" dirty="0">
                <a:latin typeface="Arial" panose="020B0604020202020204" pitchFamily="34" charset="0"/>
                <a:cs typeface="Arial" panose="020B0604020202020204" pitchFamily="34" charset="0"/>
              </a:rPr>
              <a:t>of </a:t>
            </a:r>
            <a:r>
              <a:rPr lang="en-US" sz="1400" dirty="0" smtClean="0">
                <a:latin typeface="Arial" panose="020B0604020202020204" pitchFamily="34" charset="0"/>
                <a:cs typeface="Arial" panose="020B0604020202020204" pitchFamily="34" charset="0"/>
              </a:rPr>
              <a:t>Health </a:t>
            </a:r>
            <a:r>
              <a:rPr lang="en-US" sz="1400" dirty="0">
                <a:latin typeface="Arial" panose="020B0604020202020204" pitchFamily="34" charset="0"/>
                <a:cs typeface="Arial" panose="020B0604020202020204" pitchFamily="34" charset="0"/>
              </a:rPr>
              <a:t>in a </a:t>
            </a:r>
            <a:r>
              <a:rPr lang="en-US" sz="1400" dirty="0" smtClean="0">
                <a:latin typeface="Arial" panose="020B0604020202020204" pitchFamily="34" charset="0"/>
                <a:cs typeface="Arial" panose="020B0604020202020204" pitchFamily="34" charset="0"/>
              </a:rPr>
              <a:t>Unique High Natural Background Radiation Area, </a:t>
            </a:r>
            <a:r>
              <a:rPr lang="en-US" sz="1400" dirty="0" err="1">
                <a:latin typeface="Arial" panose="020B0604020202020204" pitchFamily="34" charset="0"/>
                <a:cs typeface="Arial" panose="020B0604020202020204" pitchFamily="34" charset="0"/>
              </a:rPr>
              <a:t>Mamuju</a:t>
            </a:r>
            <a:r>
              <a:rPr lang="en-US" sz="1400" dirty="0">
                <a:latin typeface="Arial" panose="020B0604020202020204" pitchFamily="34" charset="0"/>
                <a:cs typeface="Arial" panose="020B0604020202020204" pitchFamily="34" charset="0"/>
              </a:rPr>
              <a:t>, Indonesia. </a:t>
            </a:r>
            <a:r>
              <a:rPr lang="en-US" sz="1400" i="1" dirty="0" err="1">
                <a:latin typeface="Arial" panose="020B0604020202020204" pitchFamily="34" charset="0"/>
                <a:cs typeface="Arial" panose="020B0604020202020204" pitchFamily="34" charset="0"/>
              </a:rPr>
              <a:t>Sci</a:t>
            </a:r>
            <a:r>
              <a:rPr lang="en-US" sz="1400" i="1" dirty="0">
                <a:latin typeface="Arial" panose="020B0604020202020204" pitchFamily="34" charset="0"/>
                <a:cs typeface="Arial" panose="020B0604020202020204" pitchFamily="34" charset="0"/>
              </a:rPr>
              <a:t> Rep </a:t>
            </a:r>
            <a:r>
              <a:rPr lang="en-US" sz="1400" b="1"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 14578 </a:t>
            </a:r>
            <a:r>
              <a:rPr lang="en-US" sz="1400" dirty="0" smtClean="0">
                <a:latin typeface="Arial" panose="020B0604020202020204" pitchFamily="34" charset="0"/>
                <a:cs typeface="Arial" panose="020B0604020202020204" pitchFamily="34" charset="0"/>
              </a:rPr>
              <a:t>(2021). </a:t>
            </a:r>
          </a:p>
          <a:p>
            <a:pPr marL="285750" indent="-285750" algn="just">
              <a:spcAft>
                <a:spcPts val="600"/>
              </a:spcAft>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Cakrabuana</a:t>
            </a:r>
            <a:r>
              <a:rPr lang="en-US" sz="1400" dirty="0">
                <a:latin typeface="Arial" panose="020B0604020202020204" pitchFamily="34" charset="0"/>
                <a:cs typeface="Arial" panose="020B0604020202020204" pitchFamily="34" charset="0"/>
              </a:rPr>
              <a:t>, W., , </a:t>
            </a:r>
            <a:r>
              <a:rPr lang="en-US" sz="1400" dirty="0" err="1">
                <a:latin typeface="Arial" panose="020B0604020202020204" pitchFamily="34" charset="0"/>
                <a:cs typeface="Arial" panose="020B0604020202020204" pitchFamily="34" charset="0"/>
              </a:rPr>
              <a:t>Argianto</a:t>
            </a:r>
            <a:r>
              <a:rPr lang="en-US" sz="1400" dirty="0">
                <a:latin typeface="Arial" panose="020B0604020202020204" pitchFamily="34" charset="0"/>
                <a:cs typeface="Arial" panose="020B0604020202020204" pitchFamily="34" charset="0"/>
              </a:rPr>
              <a:t>, E.N.S., </a:t>
            </a:r>
            <a:r>
              <a:rPr lang="en-US" sz="1400" dirty="0" err="1">
                <a:latin typeface="Arial" panose="020B0604020202020204" pitchFamily="34" charset="0"/>
                <a:cs typeface="Arial" panose="020B0604020202020204" pitchFamily="34" charset="0"/>
              </a:rPr>
              <a:t>Ciputra</a:t>
            </a:r>
            <a:r>
              <a:rPr lang="en-US" sz="1400" dirty="0">
                <a:latin typeface="Arial" panose="020B0604020202020204" pitchFamily="34" charset="0"/>
                <a:cs typeface="Arial" panose="020B0604020202020204" pitchFamily="34" charset="0"/>
              </a:rPr>
              <a:t>, R.C., </a:t>
            </a:r>
            <a:r>
              <a:rPr lang="en-US" sz="1400" dirty="0" err="1">
                <a:latin typeface="Arial" panose="020B0604020202020204" pitchFamily="34" charset="0"/>
                <a:cs typeface="Arial" panose="020B0604020202020204" pitchFamily="34" charset="0"/>
              </a:rPr>
              <a:t>Kamajati,D</a:t>
            </a:r>
            <a:r>
              <a:rPr lang="en-US" sz="1400" dirty="0" smtClean="0">
                <a:latin typeface="Arial" panose="020B0604020202020204" pitchFamily="34" charset="0"/>
                <a:cs typeface="Arial" panose="020B0604020202020204" pitchFamily="34" charset="0"/>
              </a:rPr>
              <a:t>. Geological</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Geochemical</a:t>
            </a:r>
            <a:r>
              <a:rPr lang="en-US" sz="1400" dirty="0">
                <a:latin typeface="Arial" panose="020B0604020202020204" pitchFamily="34" charset="0"/>
                <a:cs typeface="Arial" panose="020B0604020202020204" pitchFamily="34" charset="0"/>
              </a:rPr>
              <a:t>, and </a:t>
            </a:r>
            <a:r>
              <a:rPr lang="en-US" sz="1400" dirty="0" smtClean="0">
                <a:latin typeface="Arial" panose="020B0604020202020204" pitchFamily="34" charset="0"/>
                <a:cs typeface="Arial" panose="020B0604020202020204" pitchFamily="34" charset="0"/>
              </a:rPr>
              <a:t>Radiometric Study of Sandstone-type Uranium Deposit Exploration in </a:t>
            </a:r>
            <a:r>
              <a:rPr lang="en-US" sz="1400" dirty="0" err="1" smtClean="0">
                <a:latin typeface="Arial" panose="020B0604020202020204" pitchFamily="34" charset="0"/>
                <a:cs typeface="Arial" panose="020B0604020202020204" pitchFamily="34" charset="0"/>
              </a:rPr>
              <a:t>Menukung</a:t>
            </a:r>
            <a:r>
              <a:rPr lang="en-US" sz="1400" dirty="0" smtClean="0">
                <a:latin typeface="Arial" panose="020B0604020202020204" pitchFamily="34" charset="0"/>
                <a:cs typeface="Arial" panose="020B0604020202020204" pitchFamily="34" charset="0"/>
              </a:rPr>
              <a:t> Area, West Borneo. </a:t>
            </a:r>
            <a:r>
              <a:rPr lang="en-US" sz="1400" i="1" dirty="0">
                <a:latin typeface="Arial" panose="020B0604020202020204" pitchFamily="34" charset="0"/>
                <a:cs typeface="Arial" panose="020B0604020202020204" pitchFamily="34" charset="0"/>
              </a:rPr>
              <a:t>IAGI Journal </a:t>
            </a:r>
            <a:r>
              <a:rPr lang="en-US" sz="1400" dirty="0">
                <a:latin typeface="Arial" panose="020B0604020202020204" pitchFamily="34" charset="0"/>
                <a:cs typeface="Arial" panose="020B0604020202020204" pitchFamily="34" charset="0"/>
              </a:rPr>
              <a:t>Volume </a:t>
            </a:r>
            <a:r>
              <a:rPr lang="en-US" sz="1400" b="1"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 No. 1, </a:t>
            </a:r>
            <a:r>
              <a:rPr lang="en-US" sz="1400" dirty="0" smtClean="0">
                <a:latin typeface="Arial" panose="020B0604020202020204" pitchFamily="34" charset="0"/>
                <a:cs typeface="Arial" panose="020B0604020202020204" pitchFamily="34" charset="0"/>
              </a:rPr>
              <a:t>1–12 (2021).  </a:t>
            </a:r>
          </a:p>
          <a:p>
            <a:pPr marL="285750" indent="-285750" algn="just">
              <a:spcAft>
                <a:spcPts val="600"/>
              </a:spcAft>
              <a:buFont typeface="Arial" panose="020B0604020202020204" pitchFamily="34" charset="0"/>
              <a:buChar char="•"/>
            </a:pPr>
            <a:r>
              <a:rPr lang="en-US" sz="1400" dirty="0" err="1" smtClean="0">
                <a:latin typeface="Arial" panose="020B0604020202020204" pitchFamily="34" charset="0"/>
                <a:cs typeface="Arial" panose="020B0604020202020204" pitchFamily="34" charset="0"/>
              </a:rPr>
              <a:t>Lestiani</a:t>
            </a:r>
            <a:r>
              <a:rPr lang="en-US" sz="1400" dirty="0">
                <a:latin typeface="Arial" panose="020B0604020202020204" pitchFamily="34" charset="0"/>
                <a:cs typeface="Arial" panose="020B0604020202020204" pitchFamily="34" charset="0"/>
              </a:rPr>
              <a:t>, D.D., </a:t>
            </a:r>
            <a:r>
              <a:rPr lang="en-US" sz="1400" dirty="0" err="1">
                <a:latin typeface="Arial" panose="020B0604020202020204" pitchFamily="34" charset="0"/>
                <a:cs typeface="Arial" panose="020B0604020202020204" pitchFamily="34" charset="0"/>
              </a:rPr>
              <a:t>Kurniawati</a:t>
            </a:r>
            <a:r>
              <a:rPr lang="en-US" sz="1400" dirty="0">
                <a:latin typeface="Arial" panose="020B0604020202020204" pitchFamily="34" charset="0"/>
                <a:cs typeface="Arial" panose="020B0604020202020204" pitchFamily="34" charset="0"/>
              </a:rPr>
              <a:t>, S., </a:t>
            </a:r>
            <a:r>
              <a:rPr lang="en-US" sz="1400" dirty="0" err="1">
                <a:latin typeface="Arial" panose="020B0604020202020204" pitchFamily="34" charset="0"/>
                <a:cs typeface="Arial" panose="020B0604020202020204" pitchFamily="34" charset="0"/>
              </a:rPr>
              <a:t>Kusmartini</a:t>
            </a:r>
            <a:r>
              <a:rPr lang="en-US" sz="1400" dirty="0">
                <a:latin typeface="Arial" panose="020B0604020202020204" pitchFamily="34" charset="0"/>
                <a:cs typeface="Arial" panose="020B0604020202020204" pitchFamily="34" charset="0"/>
              </a:rPr>
              <a:t>, I., </a:t>
            </a:r>
            <a:r>
              <a:rPr lang="en-US" sz="1400" dirty="0" err="1">
                <a:latin typeface="Arial" panose="020B0604020202020204" pitchFamily="34" charset="0"/>
                <a:cs typeface="Arial" panose="020B0604020202020204" pitchFamily="34" charset="0"/>
              </a:rPr>
              <a:t>Adventini</a:t>
            </a:r>
            <a:r>
              <a:rPr lang="en-US" sz="1400" dirty="0">
                <a:latin typeface="Arial" panose="020B0604020202020204" pitchFamily="34" charset="0"/>
                <a:cs typeface="Arial" panose="020B0604020202020204" pitchFamily="34" charset="0"/>
              </a:rPr>
              <a:t>, N., </a:t>
            </a:r>
            <a:r>
              <a:rPr lang="en-US" sz="1400" dirty="0" err="1">
                <a:latin typeface="Arial" panose="020B0604020202020204" pitchFamily="34" charset="0"/>
                <a:cs typeface="Arial" panose="020B0604020202020204" pitchFamily="34" charset="0"/>
              </a:rPr>
              <a:t>Syahfitri</a:t>
            </a:r>
            <a:r>
              <a:rPr lang="en-US" sz="1400" dirty="0">
                <a:latin typeface="Arial" panose="020B0604020202020204" pitchFamily="34" charset="0"/>
                <a:cs typeface="Arial" panose="020B0604020202020204" pitchFamily="34" charset="0"/>
              </a:rPr>
              <a:t>, W.Y.N., and </a:t>
            </a:r>
            <a:r>
              <a:rPr lang="en-US" sz="1400" dirty="0" err="1">
                <a:latin typeface="Arial" panose="020B0604020202020204" pitchFamily="34" charset="0"/>
                <a:cs typeface="Arial" panose="020B0604020202020204" pitchFamily="34" charset="0"/>
              </a:rPr>
              <a:t>Santoso</a:t>
            </a:r>
            <a:r>
              <a:rPr lang="en-US" sz="1400" dirty="0">
                <a:latin typeface="Arial" panose="020B0604020202020204" pitchFamily="34" charset="0"/>
                <a:cs typeface="Arial" panose="020B0604020202020204" pitchFamily="34" charset="0"/>
              </a:rPr>
              <a:t>, M</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Assessment of </a:t>
            </a:r>
            <a:r>
              <a:rPr lang="en-US" sz="1400" dirty="0" smtClean="0">
                <a:latin typeface="Arial" panose="020B0604020202020204" pitchFamily="34" charset="0"/>
                <a:cs typeface="Arial" panose="020B0604020202020204" pitchFamily="34" charset="0"/>
              </a:rPr>
              <a:t>Environmental Safety Related Radioactivity Exposure in Zircon Sand</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Ecolab</a:t>
            </a:r>
            <a:r>
              <a:rPr lang="en-US" sz="1400" dirty="0">
                <a:latin typeface="Arial" panose="020B0604020202020204" pitchFamily="34" charset="0"/>
                <a:cs typeface="Arial" panose="020B0604020202020204" pitchFamily="34" charset="0"/>
              </a:rPr>
              <a:t> Vol. </a:t>
            </a:r>
            <a:r>
              <a:rPr lang="en-US" sz="1400" b="1"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 No. 1, 1 – 60 </a:t>
            </a:r>
            <a:r>
              <a:rPr lang="en-US" sz="1400" dirty="0" smtClean="0">
                <a:latin typeface="Arial" panose="020B0604020202020204" pitchFamily="34" charset="0"/>
                <a:cs typeface="Arial" panose="020B0604020202020204" pitchFamily="34" charset="0"/>
              </a:rPr>
              <a:t>(2019).</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6510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10952</TotalTime>
  <Words>1497</Words>
  <Application>Microsoft Office PowerPoint</Application>
  <PresentationFormat>Widescreen</PresentationFormat>
  <Paragraphs>63</Paragraphs>
  <Slides>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Microsoft account</cp:lastModifiedBy>
  <cp:revision>33</cp:revision>
  <dcterms:created xsi:type="dcterms:W3CDTF">2023-04-18T13:25:54Z</dcterms:created>
  <dcterms:modified xsi:type="dcterms:W3CDTF">2023-06-05T04:29:16Z</dcterms:modified>
</cp:coreProperties>
</file>