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3" r:id="rId5"/>
    <p:sldId id="264" r:id="rId6"/>
    <p:sldId id="267" r:id="rId7"/>
    <p:sldId id="265" r:id="rId8"/>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3"/>
            <p14:sldId id="264"/>
            <p14:sldId id="267"/>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79"/>
    <p:restoredTop sz="94685"/>
  </p:normalViewPr>
  <p:slideViewPr>
    <p:cSldViewPr snapToGrid="0">
      <p:cViewPr varScale="1">
        <p:scale>
          <a:sx n="111" d="100"/>
          <a:sy n="111" d="100"/>
        </p:scale>
        <p:origin x="105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6/9/2023</a:t>
            </a:fld>
            <a:endParaRPr lang="x-none"/>
          </a:p>
        </p:txBody>
      </p:sp>
      <p:sp>
        <p:nvSpPr>
          <p:cNvPr id="6" name="Footer Placeholder 5">
            <a:extLst>
              <a:ext uri="{FF2B5EF4-FFF2-40B4-BE49-F238E27FC236}">
                <a16:creationId xmlns=""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6/9/2023</a:t>
            </a:fld>
            <a:endParaRPr lang="x-none"/>
          </a:p>
        </p:txBody>
      </p:sp>
      <p:sp>
        <p:nvSpPr>
          <p:cNvPr id="5" name="Footer Placeholder 4">
            <a:extLst>
              <a:ext uri="{FF2B5EF4-FFF2-40B4-BE49-F238E27FC236}">
                <a16:creationId xmlns=""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6/9/2023</a:t>
            </a:fld>
            <a:endParaRPr lang="x-none"/>
          </a:p>
        </p:txBody>
      </p:sp>
      <p:sp>
        <p:nvSpPr>
          <p:cNvPr id="5" name="Footer Placeholder 4">
            <a:extLst>
              <a:ext uri="{FF2B5EF4-FFF2-40B4-BE49-F238E27FC236}">
                <a16:creationId xmlns=""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6/9/2023</a:t>
            </a:fld>
            <a:endParaRPr lang="x-none"/>
          </a:p>
        </p:txBody>
      </p:sp>
      <p:sp>
        <p:nvSpPr>
          <p:cNvPr id="5" name="Footer Placeholder 4">
            <a:extLst>
              <a:ext uri="{FF2B5EF4-FFF2-40B4-BE49-F238E27FC236}">
                <a16:creationId xmlns=""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6/9/2023</a:t>
            </a:fld>
            <a:endParaRPr lang="x-none"/>
          </a:p>
        </p:txBody>
      </p:sp>
      <p:sp>
        <p:nvSpPr>
          <p:cNvPr id="5" name="Footer Placeholder 4">
            <a:extLst>
              <a:ext uri="{FF2B5EF4-FFF2-40B4-BE49-F238E27FC236}">
                <a16:creationId xmlns=""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6/9/2023</a:t>
            </a:fld>
            <a:endParaRPr lang="x-none"/>
          </a:p>
        </p:txBody>
      </p:sp>
      <p:sp>
        <p:nvSpPr>
          <p:cNvPr id="5" name="Footer Placeholder 4">
            <a:extLst>
              <a:ext uri="{FF2B5EF4-FFF2-40B4-BE49-F238E27FC236}">
                <a16:creationId xmlns=""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6/9/2023</a:t>
            </a:fld>
            <a:endParaRPr lang="x-none"/>
          </a:p>
        </p:txBody>
      </p:sp>
      <p:sp>
        <p:nvSpPr>
          <p:cNvPr id="6" name="Footer Placeholder 5">
            <a:extLst>
              <a:ext uri="{FF2B5EF4-FFF2-40B4-BE49-F238E27FC236}">
                <a16:creationId xmlns=""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6/9/2023</a:t>
            </a:fld>
            <a:endParaRPr lang="x-none"/>
          </a:p>
        </p:txBody>
      </p:sp>
      <p:sp>
        <p:nvSpPr>
          <p:cNvPr id="8" name="Footer Placeholder 7">
            <a:extLst>
              <a:ext uri="{FF2B5EF4-FFF2-40B4-BE49-F238E27FC236}">
                <a16:creationId xmlns=""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6/9/2023</a:t>
            </a:fld>
            <a:endParaRPr lang="x-none"/>
          </a:p>
        </p:txBody>
      </p:sp>
      <p:sp>
        <p:nvSpPr>
          <p:cNvPr id="4" name="Footer Placeholder 3">
            <a:extLst>
              <a:ext uri="{FF2B5EF4-FFF2-40B4-BE49-F238E27FC236}">
                <a16:creationId xmlns=""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6/9/2023</a:t>
            </a:fld>
            <a:endParaRPr lang="x-none"/>
          </a:p>
        </p:txBody>
      </p:sp>
      <p:sp>
        <p:nvSpPr>
          <p:cNvPr id="3" name="Footer Placeholder 2">
            <a:extLst>
              <a:ext uri="{FF2B5EF4-FFF2-40B4-BE49-F238E27FC236}">
                <a16:creationId xmlns=""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6/9/2023</a:t>
            </a:fld>
            <a:endParaRPr lang="x-none"/>
          </a:p>
        </p:txBody>
      </p:sp>
      <p:sp>
        <p:nvSpPr>
          <p:cNvPr id="6" name="Footer Placeholder 5">
            <a:extLst>
              <a:ext uri="{FF2B5EF4-FFF2-40B4-BE49-F238E27FC236}">
                <a16:creationId xmlns=""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3.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3" Type="http://schemas.openxmlformats.org/officeDocument/2006/relationships/slideLayout" Target="../slideLayouts/slideLayout4.xml"/><Relationship Id="rId21" Type="http://schemas.openxmlformats.org/officeDocument/2006/relationships/image" Target="../media/image14.emf"/><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image" Target="../media/image16.emf"/><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 Target="../slides/slide6.xml"/><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image" Target="../media/image15.emf"/><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slide" Target="../slides/slid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19" action="ppaction://hlinksldjump"/>
            <a:extLst>
              <a:ext uri="{FF2B5EF4-FFF2-40B4-BE49-F238E27FC236}">
                <a16:creationId xmlns="" xmlns:a16="http://schemas.microsoft.com/office/drawing/2014/main" id="{B19F0FF6-70E5-6118-625F-D9C56736541B}"/>
              </a:ext>
            </a:extLst>
          </p:cNvPr>
          <p:cNvPicPr>
            <a:picLocks noChangeAspect="1"/>
          </p:cNvPicPr>
          <p:nvPr userDrawn="1"/>
        </p:nvPicPr>
        <p:blipFill>
          <a:blip r:embed="rId21"/>
          <a:stretch>
            <a:fillRect/>
          </a:stretch>
        </p:blipFill>
        <p:spPr>
          <a:xfrm>
            <a:off x="11060217" y="3261656"/>
            <a:ext cx="933450" cy="184150"/>
          </a:xfrm>
          <a:prstGeom prst="rect">
            <a:avLst/>
          </a:prstGeom>
        </p:spPr>
      </p:pic>
      <p:pic>
        <p:nvPicPr>
          <p:cNvPr id="19" name="Picture 18">
            <a:hlinkClick r:id="rId22" action="ppaction://hlinksldjump"/>
            <a:extLst>
              <a:ext uri="{FF2B5EF4-FFF2-40B4-BE49-F238E27FC236}">
                <a16:creationId xmlns="" xmlns:a16="http://schemas.microsoft.com/office/drawing/2014/main" id="{467F2B49-89D3-0193-0FF9-CFD8A85665CC}"/>
              </a:ext>
            </a:extLst>
          </p:cNvPr>
          <p:cNvPicPr>
            <a:picLocks noChangeAspect="1"/>
          </p:cNvPicPr>
          <p:nvPr userDrawn="1"/>
        </p:nvPicPr>
        <p:blipFill>
          <a:blip r:embed="rId23"/>
          <a:stretch>
            <a:fillRect/>
          </a:stretch>
        </p:blipFill>
        <p:spPr>
          <a:xfrm>
            <a:off x="11060217" y="3568486"/>
            <a:ext cx="933450" cy="184150"/>
          </a:xfrm>
          <a:prstGeom prst="rect">
            <a:avLst/>
          </a:prstGeom>
        </p:spPr>
      </p:pic>
      <p:pic>
        <p:nvPicPr>
          <p:cNvPr id="20" name="Picture 19">
            <a:hlinkClick r:id="rId24" action="ppaction://hlinksldjump"/>
            <a:extLst>
              <a:ext uri="{FF2B5EF4-FFF2-40B4-BE49-F238E27FC236}">
                <a16:creationId xmlns="" xmlns:a16="http://schemas.microsoft.com/office/drawing/2014/main" id="{2C7B1878-B62B-51CE-B862-063FE9E341AC}"/>
              </a:ext>
            </a:extLst>
          </p:cNvPr>
          <p:cNvPicPr>
            <a:picLocks noChangeAspect="1"/>
          </p:cNvPicPr>
          <p:nvPr userDrawn="1"/>
        </p:nvPicPr>
        <p:blipFill>
          <a:blip r:embed="rId25"/>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F0ECAE0-79BD-21CF-C96D-4DD448C0663E}"/>
              </a:ext>
            </a:extLst>
          </p:cNvPr>
          <p:cNvSpPr txBox="1"/>
          <p:nvPr/>
        </p:nvSpPr>
        <p:spPr>
          <a:xfrm>
            <a:off x="2682932" y="278271"/>
            <a:ext cx="6826135" cy="141577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STUDY OF HISTORICAL PEACEFUL NUCLEAR EXPLOSIONS PARAMETERS CONDUCTED ON THE USSR </a:t>
            </a:r>
            <a:r>
              <a:rPr lang="en-US" b="1" dirty="0" smtClean="0">
                <a:solidFill>
                  <a:schemeClr val="bg1"/>
                </a:solidFill>
                <a:latin typeface="Arial" panose="020B0604020202020204" pitchFamily="34" charset="0"/>
                <a:cs typeface="Arial" panose="020B0604020202020204" pitchFamily="34" charset="0"/>
              </a:rPr>
              <a:t>TERRITORY</a:t>
            </a:r>
            <a:endParaRPr lang="x-none" b="1" dirty="0" smtClean="0">
              <a:solidFill>
                <a:schemeClr val="bg1"/>
              </a:solidFill>
              <a:latin typeface="Arial" panose="020B0604020202020204" pitchFamily="34" charset="0"/>
              <a:cs typeface="Arial" panose="020B0604020202020204" pitchFamily="34" charset="0"/>
            </a:endParaRPr>
          </a:p>
          <a:p>
            <a:pPr algn="ctr"/>
            <a:endParaRPr lang="x-none" b="1" dirty="0" smtClean="0">
              <a:solidFill>
                <a:schemeClr val="bg1"/>
              </a:solidFill>
              <a:latin typeface="Arial" panose="020B0604020202020204" pitchFamily="34" charset="0"/>
              <a:cs typeface="Arial" panose="020B0604020202020204" pitchFamily="34" charset="0"/>
            </a:endParaRPr>
          </a:p>
          <a:p>
            <a:pPr algn="ctr"/>
            <a:r>
              <a:rPr lang="en-US" dirty="0" err="1" smtClean="0">
                <a:solidFill>
                  <a:schemeClr val="bg1"/>
                </a:solidFill>
                <a:latin typeface="Arial" panose="020B0604020202020204" pitchFamily="34" charset="0"/>
                <a:cs typeface="Arial" panose="020B0604020202020204" pitchFamily="34" charset="0"/>
              </a:rPr>
              <a:t>Aristova</a:t>
            </a:r>
            <a:r>
              <a:rPr lang="en-US" dirty="0" smtClean="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I.L., </a:t>
            </a:r>
            <a:r>
              <a:rPr lang="en-US" dirty="0" err="1">
                <a:solidFill>
                  <a:schemeClr val="bg1"/>
                </a:solidFill>
                <a:latin typeface="Arial" panose="020B0604020202020204" pitchFamily="34" charset="0"/>
                <a:cs typeface="Arial" panose="020B0604020202020204" pitchFamily="34" charset="0"/>
              </a:rPr>
              <a:t>Komekbayev</a:t>
            </a:r>
            <a:r>
              <a:rPr lang="en-US" dirty="0">
                <a:solidFill>
                  <a:schemeClr val="bg1"/>
                </a:solidFill>
                <a:latin typeface="Arial" panose="020B0604020202020204" pitchFamily="34" charset="0"/>
                <a:cs typeface="Arial" panose="020B0604020202020204" pitchFamily="34" charset="0"/>
              </a:rPr>
              <a:t> D.K., </a:t>
            </a:r>
            <a:r>
              <a:rPr lang="en-US" dirty="0" err="1">
                <a:solidFill>
                  <a:schemeClr val="bg1"/>
                </a:solidFill>
                <a:latin typeface="Arial" panose="020B0604020202020204" pitchFamily="34" charset="0"/>
                <a:cs typeface="Arial" panose="020B0604020202020204" pitchFamily="34" charset="0"/>
              </a:rPr>
              <a:t>Sokolova</a:t>
            </a:r>
            <a:r>
              <a:rPr lang="en-US" dirty="0">
                <a:solidFill>
                  <a:schemeClr val="bg1"/>
                </a:solidFill>
                <a:latin typeface="Arial" panose="020B0604020202020204" pitchFamily="34" charset="0"/>
                <a:cs typeface="Arial" panose="020B0604020202020204" pitchFamily="34" charset="0"/>
              </a:rPr>
              <a:t> I.N., </a:t>
            </a:r>
            <a:r>
              <a:rPr lang="en-US" dirty="0" err="1">
                <a:solidFill>
                  <a:schemeClr val="bg1"/>
                </a:solidFill>
                <a:latin typeface="Arial" panose="020B0604020202020204" pitchFamily="34" charset="0"/>
                <a:cs typeface="Arial" panose="020B0604020202020204" pitchFamily="34" charset="0"/>
              </a:rPr>
              <a:t>Velikanov</a:t>
            </a:r>
            <a:r>
              <a:rPr lang="en-US" dirty="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A.Ye</a:t>
            </a:r>
            <a:r>
              <a:rPr lang="en-US" dirty="0" smtClean="0">
                <a:solidFill>
                  <a:schemeClr val="bg1"/>
                </a:solidFill>
                <a:latin typeface="Arial" panose="020B0604020202020204" pitchFamily="34" charset="0"/>
                <a:cs typeface="Arial" panose="020B0604020202020204" pitchFamily="34" charset="0"/>
              </a:rPr>
              <a:t>.</a:t>
            </a:r>
            <a:endParaRPr lang="x-none"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Kazakhstan NDC / National Nuclear Center of the Republic of Kazakhstan </a:t>
            </a:r>
            <a:endParaRPr lang="x-none"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Investigation of historical seismograms of peaceful nuclear explosions conducted on the USSR territory is a topical task as the explosions were conducted on the vast territory of Northern Eurasia in different geological settings, various depths etc., and its parameters are well known. These records can be used for calculation of magnitude dependence on yield, for construction of regional travel-time curves, investigation of lithosphere structure, stations calibration. .</a:t>
            </a:r>
          </a:p>
        </p:txBody>
      </p:sp>
      <p:sp>
        <p:nvSpPr>
          <p:cNvPr id="3" name="Title 1">
            <a:extLst>
              <a:ext uri="{FF2B5EF4-FFF2-40B4-BE49-F238E27FC236}">
                <a16:creationId xmlns=""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P2.5-395</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Data of analogue seismograms from CSE IPE AS USSR archive and digital data of </a:t>
            </a:r>
            <a:r>
              <a:rPr lang="en-US" sz="1200" dirty="0" err="1">
                <a:latin typeface="Arial" panose="020B0604020202020204" pitchFamily="34" charset="0"/>
                <a:cs typeface="Arial" panose="020B0604020202020204" pitchFamily="34" charset="0"/>
              </a:rPr>
              <a:t>Borovoye</a:t>
            </a:r>
            <a:r>
              <a:rPr lang="en-US" sz="1200" dirty="0">
                <a:latin typeface="Arial" panose="020B0604020202020204" pitchFamily="34" charset="0"/>
                <a:cs typeface="Arial" panose="020B0604020202020204" pitchFamily="34" charset="0"/>
              </a:rPr>
              <a:t> station were used. </a:t>
            </a:r>
          </a:p>
        </p:txBody>
      </p:sp>
      <p:sp>
        <p:nvSpPr>
          <p:cNvPr id="6" name="Title 1">
            <a:extLst>
              <a:ext uri="{FF2B5EF4-FFF2-40B4-BE49-F238E27FC236}">
                <a16:creationId xmlns=""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A seismic bulletin of peaceful nuclear explosions was compiled. Regional travel-time curves were constructed, magnitude and energy class dependencies on explosion yield were calculated</a:t>
            </a:r>
          </a:p>
        </p:txBody>
      </p:sp>
      <p:sp>
        <p:nvSpPr>
          <p:cNvPr id="7" name="Title 1">
            <a:extLst>
              <a:ext uri="{FF2B5EF4-FFF2-40B4-BE49-F238E27FC236}">
                <a16:creationId xmlns=""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Collected, systematized, processed data on peaceful nuclear explosions can serve as a database of reference events for its application as calibration sources. Other countries can supplement the created database with data available in their archives. </a:t>
            </a:r>
          </a:p>
        </p:txBody>
      </p:sp>
      <p:sp>
        <p:nvSpPr>
          <p:cNvPr id="9" name="Title 1">
            <a:extLst>
              <a:ext uri="{FF2B5EF4-FFF2-40B4-BE49-F238E27FC236}">
                <a16:creationId xmlns=""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0" name="Рисунок 9">
            <a:extLst>
              <a:ext uri="{FF2B5EF4-FFF2-40B4-BE49-F238E27FC236}">
                <a16:creationId xmlns:a16="http://schemas.microsoft.com/office/drawing/2014/main" xmlns="" id="{F9EF0B35-F12F-4035-9148-093A1F0950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395"/>
          <a:stretch/>
        </p:blipFill>
        <p:spPr bwMode="auto">
          <a:xfrm>
            <a:off x="10638563" y="92802"/>
            <a:ext cx="1440000" cy="142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Introduction</a:t>
            </a:r>
            <a:endParaRPr lang="x-none"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P2.5-395</a:t>
            </a:r>
            <a:endParaRPr lang="x-none" sz="1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6" name="Прямоугольник 5"/>
          <p:cNvSpPr/>
          <p:nvPr/>
        </p:nvSpPr>
        <p:spPr>
          <a:xfrm>
            <a:off x="270295" y="1172564"/>
            <a:ext cx="10478218" cy="3416320"/>
          </a:xfrm>
          <a:prstGeom prst="rect">
            <a:avLst/>
          </a:prstGeom>
        </p:spPr>
        <p:txBody>
          <a:bodyPr wrap="square">
            <a:spAutoFit/>
          </a:bodyPr>
          <a:lstStyle/>
          <a:p>
            <a:r>
              <a:rPr lang="en-US" dirty="0">
                <a:latin typeface="Arial" panose="020B0604020202020204" pitchFamily="34" charset="0"/>
                <a:cs typeface="Arial" panose="020B0604020202020204" pitchFamily="34" charset="0"/>
              </a:rPr>
              <a:t>Currently, the researchers in the field of seismic monitoring are interested in records of historical nuclear tests conducted in different environments. In this regard, the investigation of archive seismograms of peaceful nuclear explosions conducted on the USSR territory is a topical task. Peaceful nuclear explosions were conducted on the vast territory of Northern Eurasia in different geological settings, various depths etc., and its parameters are well known. In total, there were 124 PNE on the USSR territory, among them 117 were outside the test sites borders. A seismic bulletin for 98 peaceful nuclear explosions conducted on the USSR territory from 1965 to 1988 was compiled by analogue seismograms and digital records. In total, 1557 records were processed, among them 1501 analogue records, 56 digital records. The records</a:t>
            </a:r>
            <a:r>
              <a:rPr lang="ru-RU"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from CSE IPE AS USSR stations network archive and </a:t>
            </a:r>
            <a:r>
              <a:rPr lang="en-US" dirty="0" err="1">
                <a:latin typeface="Arial" panose="020B0604020202020204" pitchFamily="34" charset="0"/>
                <a:cs typeface="Arial" panose="020B0604020202020204" pitchFamily="34" charset="0"/>
              </a:rPr>
              <a:t>Borovoye</a:t>
            </a:r>
            <a:r>
              <a:rPr lang="en-US" dirty="0">
                <a:latin typeface="Arial" panose="020B0604020202020204" pitchFamily="34" charset="0"/>
                <a:cs typeface="Arial" panose="020B0604020202020204" pitchFamily="34" charset="0"/>
              </a:rPr>
              <a:t> station currently stored at KNDC were used for the investigation. The stations </a:t>
            </a:r>
            <a:r>
              <a:rPr lang="en-US" dirty="0" smtClean="0">
                <a:latin typeface="Arial" panose="020B0604020202020204" pitchFamily="34" charset="0"/>
                <a:cs typeface="Arial" panose="020B0604020202020204" pitchFamily="34" charset="0"/>
              </a:rPr>
              <a:t>are </a:t>
            </a:r>
            <a:r>
              <a:rPr lang="en-US" dirty="0">
                <a:latin typeface="Arial" panose="020B0604020202020204" pitchFamily="34" charset="0"/>
                <a:cs typeface="Arial" panose="020B0604020202020204" pitchFamily="34" charset="0"/>
              </a:rPr>
              <a:t>located at epicentral distances 240-8496 km.</a:t>
            </a:r>
            <a:r>
              <a:rPr lang="ru-RU" dirty="0">
                <a:latin typeface="Arial" panose="020B0604020202020204" pitchFamily="34" charset="0"/>
                <a:cs typeface="Arial" panose="020B0604020202020204" pitchFamily="34" charset="0"/>
              </a:rPr>
              <a:t> </a:t>
            </a:r>
          </a:p>
          <a:p>
            <a:endParaRPr lang="ru-RU" dirty="0"/>
          </a:p>
        </p:txBody>
      </p:sp>
      <p:pic>
        <p:nvPicPr>
          <p:cNvPr id="8" name="Рисунок 7"/>
          <p:cNvPicPr>
            <a:picLocks noChangeAspect="1"/>
          </p:cNvPicPr>
          <p:nvPr/>
        </p:nvPicPr>
        <p:blipFill>
          <a:blip r:embed="rId2"/>
          <a:stretch>
            <a:fillRect/>
          </a:stretch>
        </p:blipFill>
        <p:spPr>
          <a:xfrm>
            <a:off x="161547" y="4485736"/>
            <a:ext cx="3283677" cy="2311708"/>
          </a:xfrm>
          <a:prstGeom prst="rect">
            <a:avLst/>
          </a:prstGeom>
        </p:spPr>
      </p:pic>
      <p:sp>
        <p:nvSpPr>
          <p:cNvPr id="9" name="Прямоугольник 8"/>
          <p:cNvSpPr/>
          <p:nvPr/>
        </p:nvSpPr>
        <p:spPr>
          <a:xfrm>
            <a:off x="3553972" y="4797088"/>
            <a:ext cx="1604624"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Seismograms archive in KNDC</a:t>
            </a:r>
            <a:endParaRPr lang="ru-RU" dirty="0">
              <a:latin typeface="Arial" panose="020B0604020202020204" pitchFamily="34" charset="0"/>
              <a:cs typeface="Arial" panose="020B0604020202020204" pitchFamily="34" charset="0"/>
            </a:endParaRPr>
          </a:p>
        </p:txBody>
      </p:sp>
      <p:pic>
        <p:nvPicPr>
          <p:cNvPr id="10" name="Рисунок 9"/>
          <p:cNvPicPr>
            <a:picLocks noChangeAspect="1"/>
          </p:cNvPicPr>
          <p:nvPr/>
        </p:nvPicPr>
        <p:blipFill>
          <a:blip r:embed="rId3"/>
          <a:stretch>
            <a:fillRect/>
          </a:stretch>
        </p:blipFill>
        <p:spPr>
          <a:xfrm>
            <a:off x="5073536" y="4661232"/>
            <a:ext cx="2981202" cy="1591194"/>
          </a:xfrm>
          <a:prstGeom prst="rect">
            <a:avLst/>
          </a:prstGeom>
        </p:spPr>
      </p:pic>
      <p:sp>
        <p:nvSpPr>
          <p:cNvPr id="11" name="Прямоугольник 10"/>
          <p:cNvSpPr/>
          <p:nvPr/>
        </p:nvSpPr>
        <p:spPr>
          <a:xfrm>
            <a:off x="8054739" y="4797088"/>
            <a:ext cx="2743272" cy="1200329"/>
          </a:xfrm>
          <a:prstGeom prst="rect">
            <a:avLst/>
          </a:prstGeom>
        </p:spPr>
        <p:txBody>
          <a:bodyPr wrap="square">
            <a:spAutoFit/>
          </a:bodyPr>
          <a:lstStyle/>
          <a:p>
            <a:r>
              <a:rPr lang="en-US" dirty="0">
                <a:latin typeface="Arial" panose="020B0604020202020204" pitchFamily="34" charset="0"/>
                <a:cs typeface="Arial" panose="020B0604020202020204" pitchFamily="34" charset="0"/>
              </a:rPr>
              <a:t>Example of explosion record</a:t>
            </a:r>
          </a:p>
          <a:p>
            <a:r>
              <a:rPr lang="ru-RU" dirty="0">
                <a:latin typeface="Arial" panose="020B0604020202020204" pitchFamily="34" charset="0"/>
                <a:cs typeface="Arial" panose="020B0604020202020204" pitchFamily="34" charset="0"/>
              </a:rPr>
              <a:t>10.04.1971 </a:t>
            </a:r>
            <a:r>
              <a:rPr lang="en-US" dirty="0">
                <a:latin typeface="Arial" panose="020B0604020202020204" pitchFamily="34" charset="0"/>
                <a:cs typeface="Arial" panose="020B0604020202020204" pitchFamily="34" charset="0"/>
              </a:rPr>
              <a:t>at</a:t>
            </a:r>
            <a:r>
              <a:rPr lang="ru-RU" dirty="0">
                <a:latin typeface="Arial" panose="020B0604020202020204" pitchFamily="34" charset="0"/>
                <a:cs typeface="Arial" panose="020B0604020202020204" pitchFamily="34" charset="0"/>
              </a:rPr>
              <a:t> 10:00:00 </a:t>
            </a:r>
          </a:p>
          <a:p>
            <a:r>
              <a:rPr lang="en-US" dirty="0">
                <a:latin typeface="Arial" panose="020B0604020202020204" pitchFamily="34" charset="0"/>
                <a:cs typeface="Arial" panose="020B0604020202020204" pitchFamily="34" charset="0"/>
              </a:rPr>
              <a:t>for </a:t>
            </a:r>
            <a:r>
              <a:rPr lang="en-US" dirty="0" err="1">
                <a:latin typeface="Arial" panose="020B0604020202020204" pitchFamily="34" charset="0"/>
                <a:cs typeface="Arial" panose="020B0604020202020204" pitchFamily="34" charset="0"/>
              </a:rPr>
              <a:t>Borovoye</a:t>
            </a:r>
            <a:r>
              <a:rPr lang="en-US" dirty="0">
                <a:latin typeface="Arial" panose="020B0604020202020204" pitchFamily="34" charset="0"/>
                <a:cs typeface="Arial" panose="020B0604020202020204" pitchFamily="34" charset="0"/>
              </a:rPr>
              <a:t> station</a:t>
            </a:r>
            <a:endParaRPr lang="ru-RU" dirty="0">
              <a:latin typeface="Arial" panose="020B0604020202020204" pitchFamily="34" charset="0"/>
              <a:cs typeface="Arial" panose="020B0604020202020204" pitchFamily="34" charset="0"/>
            </a:endParaRPr>
          </a:p>
        </p:txBody>
      </p:sp>
      <p:pic>
        <p:nvPicPr>
          <p:cNvPr id="12" name="Рисунок 11">
            <a:extLst>
              <a:ext uri="{FF2B5EF4-FFF2-40B4-BE49-F238E27FC236}">
                <a16:creationId xmlns:a16="http://schemas.microsoft.com/office/drawing/2014/main" xmlns="" id="{F9EF0B35-F12F-4035-9148-093A1F0950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1395"/>
          <a:stretch/>
        </p:blipFill>
        <p:spPr bwMode="auto">
          <a:xfrm>
            <a:off x="10798010" y="0"/>
            <a:ext cx="1440000" cy="142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Methods/data</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P2.5-395</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Прямоугольник 6"/>
          <p:cNvSpPr/>
          <p:nvPr/>
        </p:nvSpPr>
        <p:spPr>
          <a:xfrm>
            <a:off x="294865" y="1191248"/>
            <a:ext cx="9901558" cy="923330"/>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For </a:t>
            </a:r>
            <a:r>
              <a:rPr lang="en-US" dirty="0">
                <a:latin typeface="Arial" panose="020B0604020202020204" pitchFamily="34" charset="0"/>
                <a:cs typeface="Arial" panose="020B0604020202020204" pitchFamily="34" charset="0"/>
              </a:rPr>
              <a:t>each explosion a seismological bulletin was created, magnitude and energy class were calculated. The map shows the location of seismic stations the data of which were used for the bulletin compilation, and places where PNE were conducted. </a:t>
            </a:r>
            <a:r>
              <a:rPr lang="ru-RU" dirty="0">
                <a:latin typeface="Arial" panose="020B0604020202020204" pitchFamily="34" charset="0"/>
                <a:cs typeface="Arial" panose="020B0604020202020204" pitchFamily="34" charset="0"/>
              </a:rPr>
              <a:t> </a:t>
            </a:r>
          </a:p>
        </p:txBody>
      </p:sp>
      <p:pic>
        <p:nvPicPr>
          <p:cNvPr id="8" name="Рисунок 7"/>
          <p:cNvPicPr/>
          <p:nvPr/>
        </p:nvPicPr>
        <p:blipFill rotWithShape="1">
          <a:blip r:embed="rId2" cstate="print">
            <a:extLst>
              <a:ext uri="{28A0092B-C50C-407E-A947-70E740481C1C}">
                <a14:useLocalDpi xmlns:a14="http://schemas.microsoft.com/office/drawing/2010/main" val="0"/>
              </a:ext>
            </a:extLst>
          </a:blip>
          <a:srcRect l="2053" t="13507" r="2640" b="1551"/>
          <a:stretch/>
        </p:blipFill>
        <p:spPr bwMode="auto">
          <a:xfrm>
            <a:off x="888521" y="2180818"/>
            <a:ext cx="8160588" cy="3771409"/>
          </a:xfrm>
          <a:prstGeom prst="rect">
            <a:avLst/>
          </a:prstGeom>
          <a:ln>
            <a:noFill/>
          </a:ln>
          <a:extLst>
            <a:ext uri="{53640926-AAD7-44D8-BBD7-CCE9431645EC}">
              <a14:shadowObscured xmlns:a14="http://schemas.microsoft.com/office/drawing/2010/main"/>
            </a:ext>
          </a:extLst>
        </p:spPr>
      </p:pic>
      <p:sp>
        <p:nvSpPr>
          <p:cNvPr id="9" name="Прямоугольник 8"/>
          <p:cNvSpPr/>
          <p:nvPr/>
        </p:nvSpPr>
        <p:spPr>
          <a:xfrm>
            <a:off x="0" y="6062134"/>
            <a:ext cx="10634246" cy="646331"/>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The map of used traces from PNE epicenters to the recorded them stations. Stars – places where PNE were conducted, triangles – CSE seismic stations.</a:t>
            </a:r>
            <a:endParaRPr lang="ru-RU" dirty="0">
              <a:latin typeface="Arial" panose="020B0604020202020204" pitchFamily="34" charset="0"/>
              <a:cs typeface="Arial" panose="020B0604020202020204" pitchFamily="34" charset="0"/>
            </a:endParaRPr>
          </a:p>
        </p:txBody>
      </p:sp>
      <p:pic>
        <p:nvPicPr>
          <p:cNvPr id="10" name="Рисунок 9">
            <a:extLst>
              <a:ext uri="{FF2B5EF4-FFF2-40B4-BE49-F238E27FC236}">
                <a16:creationId xmlns:a16="http://schemas.microsoft.com/office/drawing/2014/main" xmlns="" id="{F9EF0B35-F12F-4035-9148-093A1F0950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1395"/>
          <a:stretch/>
        </p:blipFill>
        <p:spPr bwMode="auto">
          <a:xfrm>
            <a:off x="10802611" y="0"/>
            <a:ext cx="1440000" cy="142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28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P2.5-395</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Прямоугольник 6"/>
          <p:cNvSpPr/>
          <p:nvPr/>
        </p:nvSpPr>
        <p:spPr>
          <a:xfrm>
            <a:off x="0" y="1135203"/>
            <a:ext cx="11076317" cy="2585323"/>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Construction of a travel-time curve for the East-European platform</a:t>
            </a:r>
            <a:r>
              <a:rPr lang="ru-RU" b="1"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From the seismic bulletin created by historical data, the arrival times of the main regional phases were selected and travel time for the investigated territory was measured.</a:t>
            </a:r>
            <a:r>
              <a:rPr lang="ru-RU"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For the travel-time curve construction, the measurements of other 6 stations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KJF, SOD, KEV, KIR, UME, NUR)</a:t>
            </a:r>
            <a:r>
              <a:rPr lang="ru-RU"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from the ISC catalogue were used to improve the azimuthal coverage. The travel-time curves of all main regional types of waves were constructed using the linear regression analysis of data and calculated in a way to achieve the best approximation of the estimated direct line to the observed values. The Figure shows the travel-time curves of the main types of waves for the East-European platform, the Table shows the travel-time curve equations. </a:t>
            </a:r>
            <a:endParaRPr lang="ru-RU" dirty="0">
              <a:latin typeface="Arial" panose="020B0604020202020204" pitchFamily="34" charset="0"/>
              <a:cs typeface="Arial" panose="020B0604020202020204" pitchFamily="34" charset="0"/>
            </a:endParaRPr>
          </a:p>
        </p:txBody>
      </p:sp>
      <p:pic>
        <p:nvPicPr>
          <p:cNvPr id="8" name="Рисунок 7"/>
          <p:cNvPicPr>
            <a:picLocks noChangeAspect="1"/>
          </p:cNvPicPr>
          <p:nvPr/>
        </p:nvPicPr>
        <p:blipFill rotWithShape="1">
          <a:blip r:embed="rId2">
            <a:extLst>
              <a:ext uri="{28A0092B-C50C-407E-A947-70E740481C1C}">
                <a14:useLocalDpi xmlns:a14="http://schemas.microsoft.com/office/drawing/2010/main" val="0"/>
              </a:ext>
            </a:extLst>
          </a:blip>
          <a:srcRect r="3872" b="10623"/>
          <a:stretch/>
        </p:blipFill>
        <p:spPr>
          <a:xfrm>
            <a:off x="-490" y="3868059"/>
            <a:ext cx="3088333" cy="2808287"/>
          </a:xfrm>
          <a:prstGeom prst="rect">
            <a:avLst/>
          </a:prstGeom>
        </p:spPr>
      </p:pic>
      <p:sp>
        <p:nvSpPr>
          <p:cNvPr id="9" name="Прямоугольник 8"/>
          <p:cNvSpPr/>
          <p:nvPr/>
        </p:nvSpPr>
        <p:spPr>
          <a:xfrm>
            <a:off x="3112842" y="4118041"/>
            <a:ext cx="2375319" cy="2308324"/>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Arial" panose="020B0604020202020204" pitchFamily="34" charset="0"/>
                <a:cs typeface="Arial" panose="020B0604020202020204" pitchFamily="34" charset="0"/>
              </a:rPr>
              <a:t>The map of the East-European platform for the used traces from PNE epicenters to the recorded them stations. Stars – PNE place, triangles – CSE seismic stations</a:t>
            </a:r>
            <a:r>
              <a:rPr lang="ru-RU" sz="1600" dirty="0">
                <a:latin typeface="Arial" panose="020B0604020202020204" pitchFamily="34" charset="0"/>
                <a:cs typeface="Arial" panose="020B0604020202020204" pitchFamily="34" charset="0"/>
              </a:rPr>
              <a:t>.</a:t>
            </a:r>
          </a:p>
          <a:p>
            <a:pPr algn="ctr"/>
            <a:endParaRPr lang="ru-RU" sz="1600" b="1"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3"/>
          <a:stretch>
            <a:fillRect/>
          </a:stretch>
        </p:blipFill>
        <p:spPr>
          <a:xfrm>
            <a:off x="5538158" y="3379861"/>
            <a:ext cx="2348590" cy="1957234"/>
          </a:xfrm>
          <a:prstGeom prst="rect">
            <a:avLst/>
          </a:prstGeom>
        </p:spPr>
      </p:pic>
      <p:sp>
        <p:nvSpPr>
          <p:cNvPr id="11" name="Прямоугольник 10"/>
          <p:cNvSpPr/>
          <p:nvPr/>
        </p:nvSpPr>
        <p:spPr>
          <a:xfrm>
            <a:off x="8138050" y="3579432"/>
            <a:ext cx="2320085" cy="1077218"/>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Travel-time curves of the main types of waves for the East-European platform. </a:t>
            </a:r>
            <a:endParaRPr lang="ru-RU" sz="1600" dirty="0">
              <a:latin typeface="Arial" panose="020B0604020202020204" pitchFamily="34" charset="0"/>
              <a:cs typeface="Arial" panose="020B0604020202020204" pitchFamily="34" charset="0"/>
            </a:endParaRPr>
          </a:p>
        </p:txBody>
      </p:sp>
      <p:sp>
        <p:nvSpPr>
          <p:cNvPr id="12" name="Прямоугольник 11"/>
          <p:cNvSpPr/>
          <p:nvPr/>
        </p:nvSpPr>
        <p:spPr>
          <a:xfrm>
            <a:off x="5762445" y="5129899"/>
            <a:ext cx="4918635"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equations of the travel-time curves for </a:t>
            </a:r>
          </a:p>
          <a:p>
            <a:r>
              <a:rPr lang="en-US" dirty="0">
                <a:latin typeface="Arial" panose="020B0604020202020204" pitchFamily="34" charset="0"/>
                <a:cs typeface="Arial" panose="020B0604020202020204" pitchFamily="34" charset="0"/>
              </a:rPr>
              <a:t>The main types of seismic waves. </a:t>
            </a:r>
            <a:endParaRPr lang="ru-RU" dirty="0">
              <a:latin typeface="Arial" panose="020B0604020202020204" pitchFamily="34" charset="0"/>
              <a:cs typeface="Arial" panose="020B0604020202020204" pitchFamily="34"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2369540242"/>
              </p:ext>
            </p:extLst>
          </p:nvPr>
        </p:nvGraphicFramePr>
        <p:xfrm>
          <a:off x="6570710" y="5851128"/>
          <a:ext cx="2632075" cy="971868"/>
        </p:xfrm>
        <a:graphic>
          <a:graphicData uri="http://schemas.openxmlformats.org/drawingml/2006/table">
            <a:tbl>
              <a:tblPr firstRow="1" firstCol="1" bandRow="1"/>
              <a:tblGrid>
                <a:gridCol w="609600">
                  <a:extLst>
                    <a:ext uri="{9D8B030D-6E8A-4147-A177-3AD203B41FA5}">
                      <a16:colId xmlns:a16="http://schemas.microsoft.com/office/drawing/2014/main" xmlns="" val="20000"/>
                    </a:ext>
                  </a:extLst>
                </a:gridCol>
                <a:gridCol w="1346200">
                  <a:extLst>
                    <a:ext uri="{9D8B030D-6E8A-4147-A177-3AD203B41FA5}">
                      <a16:colId xmlns:a16="http://schemas.microsoft.com/office/drawing/2014/main" xmlns="" val="20001"/>
                    </a:ext>
                  </a:extLst>
                </a:gridCol>
                <a:gridCol w="676275">
                  <a:extLst>
                    <a:ext uri="{9D8B030D-6E8A-4147-A177-3AD203B41FA5}">
                      <a16:colId xmlns:a16="http://schemas.microsoft.com/office/drawing/2014/main" xmlns="" val="20002"/>
                    </a:ext>
                  </a:extLst>
                </a:gridCol>
              </a:tblGrid>
              <a:tr h="0">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Phase</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Equation</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Velocity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98120">
                <a:tc>
                  <a:txBody>
                    <a:bodyPr/>
                    <a:lstStyle/>
                    <a:p>
                      <a:pPr marL="0" marR="0">
                        <a:lnSpc>
                          <a:spcPct val="107000"/>
                        </a:lnSpc>
                        <a:spcBef>
                          <a:spcPts val="0"/>
                        </a:spcBef>
                        <a:spcAft>
                          <a:spcPts val="0"/>
                        </a:spcAft>
                      </a:pPr>
                      <a:r>
                        <a:rPr lang="ru-RU"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Pn</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14.687+0,116*</a:t>
                      </a:r>
                      <a:r>
                        <a:rPr lang="ru-RU" sz="1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8,</a:t>
                      </a:r>
                      <a:r>
                        <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64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8120">
                <a:tc>
                  <a:txBody>
                    <a:bodyPr/>
                    <a:lstStyle/>
                    <a:p>
                      <a:pPr marL="0" marR="0" algn="just">
                        <a:lnSpc>
                          <a:spcPct val="107000"/>
                        </a:lnSpc>
                        <a:spcBef>
                          <a:spcPts val="0"/>
                        </a:spcBef>
                        <a:spcAft>
                          <a:spcPts val="0"/>
                        </a:spcAft>
                      </a:pPr>
                      <a:r>
                        <a:rPr lang="en-US"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Pg</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5.813+0.155*</a:t>
                      </a:r>
                      <a:r>
                        <a:rPr lang="ru-RU"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6,45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98120">
                <a:tc>
                  <a:txBody>
                    <a:bodyPr/>
                    <a:lstStyle/>
                    <a:p>
                      <a:pPr marL="0" marR="0">
                        <a:lnSpc>
                          <a:spcPct val="107000"/>
                        </a:lnSpc>
                        <a:spcBef>
                          <a:spcPts val="0"/>
                        </a:spcBef>
                        <a:spcAft>
                          <a:spcPts val="0"/>
                        </a:spcAft>
                      </a:pPr>
                      <a:r>
                        <a:rPr lang="en-US"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Sn</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15.254+0.213*</a:t>
                      </a:r>
                      <a:r>
                        <a:rPr lang="ru-RU" sz="1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4,70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98120">
                <a:tc>
                  <a:txBody>
                    <a:bodyPr/>
                    <a:lstStyle/>
                    <a:p>
                      <a:pPr marL="0" marR="0">
                        <a:lnSpc>
                          <a:spcPct val="107000"/>
                        </a:lnSpc>
                        <a:spcBef>
                          <a:spcPts val="0"/>
                        </a:spcBef>
                        <a:spcAft>
                          <a:spcPts val="0"/>
                        </a:spcAft>
                      </a:pPr>
                      <a:r>
                        <a:rPr lang="en-US" sz="11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Lg</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ru-RU" sz="1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2.186</a:t>
                      </a:r>
                      <a:r>
                        <a:rPr lang="en-US" sz="1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+0,2</a:t>
                      </a:r>
                      <a:r>
                        <a:rPr lang="ru-RU" sz="1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78Δ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3.61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14" name="Рисунок 13">
            <a:extLst>
              <a:ext uri="{FF2B5EF4-FFF2-40B4-BE49-F238E27FC236}">
                <a16:creationId xmlns:a16="http://schemas.microsoft.com/office/drawing/2014/main" xmlns="" id="{F9EF0B35-F12F-4035-9148-093A1F0950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1395"/>
          <a:stretch/>
        </p:blipFill>
        <p:spPr bwMode="auto">
          <a:xfrm>
            <a:off x="10802611" y="0"/>
            <a:ext cx="1440000" cy="142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445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P2.5-395</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14" name="Прямоугольник 13"/>
          <p:cNvSpPr/>
          <p:nvPr/>
        </p:nvSpPr>
        <p:spPr>
          <a:xfrm>
            <a:off x="2058248" y="1113494"/>
            <a:ext cx="7383463"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Connection between nuclear explosions magnitude and its yield</a:t>
            </a:r>
            <a:endParaRPr lang="ru-RU" dirty="0">
              <a:latin typeface="Arial" panose="020B0604020202020204" pitchFamily="34" charset="0"/>
              <a:cs typeface="Arial" panose="020B0604020202020204" pitchFamily="34" charset="0"/>
            </a:endParaRPr>
          </a:p>
        </p:txBody>
      </p:sp>
      <p:sp>
        <p:nvSpPr>
          <p:cNvPr id="15" name="Прямоугольник 14"/>
          <p:cNvSpPr/>
          <p:nvPr/>
        </p:nvSpPr>
        <p:spPr>
          <a:xfrm>
            <a:off x="0" y="1418496"/>
            <a:ext cx="10940639" cy="1200329"/>
          </a:xfrm>
          <a:prstGeom prst="rect">
            <a:avLst/>
          </a:prstGeom>
        </p:spPr>
        <p:txBody>
          <a:bodyPr wrap="square">
            <a:spAutoFit/>
          </a:bodyPr>
          <a:lstStyle/>
          <a:p>
            <a:r>
              <a:rPr lang="en-US" dirty="0">
                <a:latin typeface="Arial" panose="020B0604020202020204" pitchFamily="34" charset="0"/>
                <a:cs typeface="Arial" panose="020B0604020202020204" pitchFamily="34" charset="0"/>
              </a:rPr>
              <a:t>All peaceful nuclear explosions in the USSR were divided into four genetic rock types depending on the state of its crystallization: salt (crystalline), sediments (detrital </a:t>
            </a:r>
            <a:r>
              <a:rPr lang="en-US" dirty="0" err="1">
                <a:latin typeface="Arial" panose="020B0604020202020204" pitchFamily="34" charset="0"/>
                <a:cs typeface="Arial" panose="020B0604020202020204" pitchFamily="34" charset="0"/>
              </a:rPr>
              <a:t>uncrystalline</a:t>
            </a:r>
            <a:r>
              <a:rPr lang="en-US" dirty="0">
                <a:latin typeface="Arial" panose="020B0604020202020204" pitchFamily="34" charset="0"/>
                <a:cs typeface="Arial" panose="020B0604020202020204" pitchFamily="34" charset="0"/>
              </a:rPr>
              <a:t>), intrusive rocks (crystalline), effusive rocks (non-holocrystalline). The dependence of magnitude and class on explosion yield for PNE conducted in different geological environment was calculated.</a:t>
            </a:r>
            <a:endParaRPr lang="ru-RU" dirty="0">
              <a:latin typeface="Arial" panose="020B0604020202020204" pitchFamily="34" charset="0"/>
              <a:cs typeface="Arial" panose="020B0604020202020204" pitchFamily="34" charset="0"/>
            </a:endParaRPr>
          </a:p>
        </p:txBody>
      </p:sp>
      <p:sp>
        <p:nvSpPr>
          <p:cNvPr id="16" name="Прямоугольник 15"/>
          <p:cNvSpPr/>
          <p:nvPr/>
        </p:nvSpPr>
        <p:spPr>
          <a:xfrm>
            <a:off x="0" y="2771758"/>
            <a:ext cx="5018157" cy="1077218"/>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600" dirty="0">
                <a:latin typeface="Arial" panose="020B0604020202020204" pitchFamily="34" charset="0"/>
                <a:cs typeface="Arial" panose="020B0604020202020204" pitchFamily="34" charset="0"/>
              </a:rPr>
              <a:t>m</a:t>
            </a:r>
            <a:r>
              <a:rPr lang="en-US" sz="1600" dirty="0">
                <a:latin typeface="Arial" panose="020B0604020202020204" pitchFamily="34" charset="0"/>
                <a:cs typeface="Arial" panose="020B0604020202020204" pitchFamily="34" charset="0"/>
              </a:rPr>
              <a:t>b</a:t>
            </a:r>
            <a:r>
              <a:rPr lang="ru-RU" sz="1600" dirty="0">
                <a:latin typeface="Arial" panose="020B0604020202020204" pitchFamily="34" charset="0"/>
                <a:cs typeface="Arial" panose="020B0604020202020204" pitchFamily="34" charset="0"/>
              </a:rPr>
              <a:t>=4.56+0.75*</a:t>
            </a:r>
            <a:r>
              <a:rPr lang="ru-RU" sz="1600" dirty="0" err="1">
                <a:latin typeface="Arial" panose="020B0604020202020204" pitchFamily="34" charset="0"/>
                <a:cs typeface="Arial" panose="020B0604020202020204" pitchFamily="34" charset="0"/>
              </a:rPr>
              <a:t>lg</a:t>
            </a:r>
            <a:r>
              <a:rPr lang="ru-RU" sz="1600" dirty="0">
                <a:latin typeface="Arial" panose="020B0604020202020204" pitchFamily="34" charset="0"/>
                <a:cs typeface="Arial" panose="020B0604020202020204" pitchFamily="34" charset="0"/>
              </a:rPr>
              <a:t>(Y(</a:t>
            </a:r>
            <a:r>
              <a:rPr lang="ru-RU" sz="1600" dirty="0" err="1">
                <a:latin typeface="Arial" panose="020B0604020202020204" pitchFamily="34" charset="0"/>
                <a:cs typeface="Arial" panose="020B0604020202020204" pitchFamily="34" charset="0"/>
              </a:rPr>
              <a:t>kt</a:t>
            </a:r>
            <a:r>
              <a:rPr lang="ru-RU"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correlation coefficient </a:t>
            </a:r>
            <a:r>
              <a:rPr lang="ru-RU" sz="1600" dirty="0">
                <a:latin typeface="Arial" panose="020B0604020202020204" pitchFamily="34" charset="0"/>
                <a:cs typeface="Arial" panose="020B0604020202020204" pitchFamily="34" charset="0"/>
              </a:rPr>
              <a:t>R=0.78 (</a:t>
            </a:r>
            <a:r>
              <a:rPr lang="en-US" sz="1600" dirty="0">
                <a:latin typeface="Arial" panose="020B0604020202020204" pitchFamily="34" charset="0"/>
                <a:cs typeface="Arial" panose="020B0604020202020204" pitchFamily="34" charset="0"/>
              </a:rPr>
              <a:t>salt</a:t>
            </a:r>
            <a:r>
              <a:rPr lang="ru-RU" sz="1600" dirty="0">
                <a:latin typeface="Arial" panose="020B0604020202020204" pitchFamily="34" charset="0"/>
                <a:cs typeface="Arial" panose="020B0604020202020204" pitchFamily="34" charset="0"/>
              </a:rPr>
              <a:t>)</a:t>
            </a:r>
          </a:p>
          <a:p>
            <a:r>
              <a:rPr lang="ru-RU" sz="1600" dirty="0">
                <a:latin typeface="Arial" panose="020B0604020202020204" pitchFamily="34" charset="0"/>
                <a:cs typeface="Arial" panose="020B0604020202020204" pitchFamily="34" charset="0"/>
              </a:rPr>
              <a:t>m</a:t>
            </a:r>
            <a:r>
              <a:rPr lang="en-US" sz="1600" dirty="0">
                <a:latin typeface="Arial" panose="020B0604020202020204" pitchFamily="34" charset="0"/>
                <a:cs typeface="Arial" panose="020B0604020202020204" pitchFamily="34" charset="0"/>
              </a:rPr>
              <a:t>b</a:t>
            </a:r>
            <a:r>
              <a:rPr lang="ru-RU" sz="1600" dirty="0">
                <a:latin typeface="Arial" panose="020B0604020202020204" pitchFamily="34" charset="0"/>
                <a:cs typeface="Arial" panose="020B0604020202020204" pitchFamily="34" charset="0"/>
              </a:rPr>
              <a:t>=4.73+0.48*</a:t>
            </a:r>
            <a:r>
              <a:rPr lang="ru-RU" sz="1600" dirty="0" err="1">
                <a:latin typeface="Arial" panose="020B0604020202020204" pitchFamily="34" charset="0"/>
                <a:cs typeface="Arial" panose="020B0604020202020204" pitchFamily="34" charset="0"/>
              </a:rPr>
              <a:t>lg</a:t>
            </a:r>
            <a:r>
              <a:rPr lang="ru-RU" sz="1600" dirty="0">
                <a:latin typeface="Arial" panose="020B0604020202020204" pitchFamily="34" charset="0"/>
                <a:cs typeface="Arial" panose="020B0604020202020204" pitchFamily="34" charset="0"/>
              </a:rPr>
              <a:t>(Y(</a:t>
            </a:r>
            <a:r>
              <a:rPr lang="ru-RU" sz="1600" dirty="0" err="1">
                <a:latin typeface="Arial" panose="020B0604020202020204" pitchFamily="34" charset="0"/>
                <a:cs typeface="Arial" panose="020B0604020202020204" pitchFamily="34" charset="0"/>
              </a:rPr>
              <a:t>kt</a:t>
            </a:r>
            <a:r>
              <a:rPr lang="ru-RU"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correlation coefficient </a:t>
            </a:r>
            <a:r>
              <a:rPr lang="ru-RU" sz="1600" dirty="0">
                <a:latin typeface="Arial" panose="020B0604020202020204" pitchFamily="34" charset="0"/>
                <a:cs typeface="Arial" panose="020B0604020202020204" pitchFamily="34" charset="0"/>
              </a:rPr>
              <a:t>R=0.54</a:t>
            </a:r>
            <a:r>
              <a:rPr lang="en-US" sz="1600"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sediments</a:t>
            </a:r>
            <a:r>
              <a:rPr lang="ru-RU" sz="1600" dirty="0">
                <a:latin typeface="Arial" panose="020B0604020202020204" pitchFamily="34" charset="0"/>
                <a:cs typeface="Arial" panose="020B0604020202020204" pitchFamily="34" charset="0"/>
              </a:rPr>
              <a:t>)</a:t>
            </a:r>
          </a:p>
        </p:txBody>
      </p:sp>
      <p:sp>
        <p:nvSpPr>
          <p:cNvPr id="17" name="Прямоугольник 16"/>
          <p:cNvSpPr/>
          <p:nvPr/>
        </p:nvSpPr>
        <p:spPr>
          <a:xfrm>
            <a:off x="6102699" y="2577497"/>
            <a:ext cx="3839561" cy="1077218"/>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rPr>
              <a:t>K</a:t>
            </a:r>
            <a:r>
              <a:rPr lang="ru-RU" sz="1600" dirty="0">
                <a:latin typeface="Arial" panose="020B0604020202020204" pitchFamily="34" charset="0"/>
                <a:cs typeface="Arial" panose="020B0604020202020204" pitchFamily="34" charset="0"/>
              </a:rPr>
              <a:t>=10.5+1.86*</a:t>
            </a:r>
            <a:r>
              <a:rPr lang="ru-RU" sz="1600" dirty="0" err="1">
                <a:latin typeface="Arial" panose="020B0604020202020204" pitchFamily="34" charset="0"/>
                <a:cs typeface="Arial" panose="020B0604020202020204" pitchFamily="34" charset="0"/>
              </a:rPr>
              <a:t>lg</a:t>
            </a:r>
            <a:r>
              <a:rPr lang="ru-RU" sz="1600" dirty="0">
                <a:latin typeface="Arial" panose="020B0604020202020204" pitchFamily="34" charset="0"/>
                <a:cs typeface="Arial" panose="020B0604020202020204" pitchFamily="34" charset="0"/>
              </a:rPr>
              <a:t>(Y(</a:t>
            </a:r>
            <a:r>
              <a:rPr lang="ru-RU" sz="1600" dirty="0" err="1">
                <a:latin typeface="Arial" panose="020B0604020202020204" pitchFamily="34" charset="0"/>
                <a:cs typeface="Arial" panose="020B0604020202020204" pitchFamily="34" charset="0"/>
              </a:rPr>
              <a:t>kt</a:t>
            </a:r>
            <a:r>
              <a:rPr lang="ru-RU"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correlation coefficient </a:t>
            </a:r>
            <a:r>
              <a:rPr lang="ru-RU" sz="1600" dirty="0">
                <a:latin typeface="Arial" panose="020B0604020202020204" pitchFamily="34" charset="0"/>
                <a:cs typeface="Arial" panose="020B0604020202020204" pitchFamily="34" charset="0"/>
              </a:rPr>
              <a:t> R=0.91 (</a:t>
            </a:r>
            <a:r>
              <a:rPr lang="en-US" sz="1600" dirty="0">
                <a:latin typeface="Arial" panose="020B0604020202020204" pitchFamily="34" charset="0"/>
                <a:cs typeface="Arial" panose="020B0604020202020204" pitchFamily="34" charset="0"/>
              </a:rPr>
              <a:t>salt</a:t>
            </a:r>
            <a:r>
              <a:rPr lang="ru-RU"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K</a:t>
            </a:r>
            <a:r>
              <a:rPr lang="ru-RU" sz="1600" dirty="0">
                <a:latin typeface="Arial" panose="020B0604020202020204" pitchFamily="34" charset="0"/>
                <a:cs typeface="Arial" panose="020B0604020202020204" pitchFamily="34" charset="0"/>
              </a:rPr>
              <a:t>=11.8+0.83*</a:t>
            </a:r>
            <a:r>
              <a:rPr lang="ru-RU" sz="1600" dirty="0" err="1">
                <a:latin typeface="Arial" panose="020B0604020202020204" pitchFamily="34" charset="0"/>
                <a:cs typeface="Arial" panose="020B0604020202020204" pitchFamily="34" charset="0"/>
              </a:rPr>
              <a:t>lg</a:t>
            </a:r>
            <a:r>
              <a:rPr lang="ru-RU" sz="1600" dirty="0">
                <a:latin typeface="Arial" panose="020B0604020202020204" pitchFamily="34" charset="0"/>
                <a:cs typeface="Arial" panose="020B0604020202020204" pitchFamily="34" charset="0"/>
              </a:rPr>
              <a:t>(Y(</a:t>
            </a:r>
            <a:r>
              <a:rPr lang="ru-RU" sz="1600" dirty="0" err="1">
                <a:latin typeface="Arial" panose="020B0604020202020204" pitchFamily="34" charset="0"/>
                <a:cs typeface="Arial" panose="020B0604020202020204" pitchFamily="34" charset="0"/>
              </a:rPr>
              <a:t>kt</a:t>
            </a:r>
            <a:r>
              <a:rPr lang="ru-RU"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correlation coefficient </a:t>
            </a:r>
            <a:r>
              <a:rPr lang="ru-RU" sz="1600" dirty="0">
                <a:latin typeface="Arial" panose="020B0604020202020204" pitchFamily="34" charset="0"/>
                <a:cs typeface="Arial" panose="020B0604020202020204" pitchFamily="34" charset="0"/>
              </a:rPr>
              <a:t> R=0.44 (</a:t>
            </a:r>
            <a:r>
              <a:rPr lang="en-US" sz="1600" dirty="0">
                <a:latin typeface="Arial" panose="020B0604020202020204" pitchFamily="34" charset="0"/>
                <a:cs typeface="Arial" panose="020B0604020202020204" pitchFamily="34" charset="0"/>
              </a:rPr>
              <a:t>sediments</a:t>
            </a:r>
            <a:r>
              <a:rPr lang="ru-RU" sz="1600" dirty="0">
                <a:latin typeface="Arial" panose="020B0604020202020204" pitchFamily="34" charset="0"/>
                <a:cs typeface="Arial" panose="020B0604020202020204" pitchFamily="34" charset="0"/>
              </a:rPr>
              <a:t>)</a:t>
            </a:r>
          </a:p>
        </p:txBody>
      </p:sp>
      <p:pic>
        <p:nvPicPr>
          <p:cNvPr id="18" name="Рисунок 17">
            <a:extLst>
              <a:ext uri="{FF2B5EF4-FFF2-40B4-BE49-F238E27FC236}">
                <a16:creationId xmlns:a16="http://schemas.microsoft.com/office/drawing/2014/main" xmlns="" id="{E46061E2-1119-4C9E-B0B1-A0E1A25F6A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01" t="5050" r="24334" b="23485"/>
          <a:stretch/>
        </p:blipFill>
        <p:spPr bwMode="auto">
          <a:xfrm>
            <a:off x="922823" y="3938581"/>
            <a:ext cx="2270850" cy="1656316"/>
          </a:xfrm>
          <a:prstGeom prst="rect">
            <a:avLst/>
          </a:prstGeom>
          <a:noFill/>
          <a:ln>
            <a:noFill/>
          </a:ln>
          <a:extLst>
            <a:ext uri="{53640926-AAD7-44D8-BBD7-CCE9431645EC}">
              <a14:shadowObscured xmlns:a14="http://schemas.microsoft.com/office/drawing/2010/main"/>
            </a:ext>
          </a:extLst>
        </p:spPr>
      </p:pic>
      <p:pic>
        <p:nvPicPr>
          <p:cNvPr id="19" name="Рисунок 18">
            <a:extLst>
              <a:ext uri="{FF2B5EF4-FFF2-40B4-BE49-F238E27FC236}">
                <a16:creationId xmlns:a16="http://schemas.microsoft.com/office/drawing/2014/main" xmlns="" id="{7261473F-8E57-C77C-0E1B-949C4537EA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6" t="3926" r="24831" b="23880"/>
          <a:stretch/>
        </p:blipFill>
        <p:spPr bwMode="auto">
          <a:xfrm>
            <a:off x="6627760" y="3901928"/>
            <a:ext cx="2221545" cy="1642855"/>
          </a:xfrm>
          <a:prstGeom prst="rect">
            <a:avLst/>
          </a:prstGeom>
          <a:solidFill>
            <a:schemeClr val="bg1"/>
          </a:solidFill>
          <a:ln>
            <a:noFill/>
          </a:ln>
          <a:extLst>
            <a:ext uri="{53640926-AAD7-44D8-BBD7-CCE9431645EC}">
              <a14:shadowObscured xmlns:a14="http://schemas.microsoft.com/office/drawing/2010/main"/>
            </a:ext>
          </a:extLst>
        </p:spPr>
      </p:pic>
      <p:sp>
        <p:nvSpPr>
          <p:cNvPr id="20" name="Прямоугольник 19">
            <a:extLst>
              <a:ext uri="{FF2B5EF4-FFF2-40B4-BE49-F238E27FC236}">
                <a16:creationId xmlns:a16="http://schemas.microsoft.com/office/drawing/2014/main" xmlns="" id="{1FA1565E-5130-40E4-ABAF-1CED8B11246A}"/>
              </a:ext>
            </a:extLst>
          </p:cNvPr>
          <p:cNvSpPr/>
          <p:nvPr/>
        </p:nvSpPr>
        <p:spPr>
          <a:xfrm>
            <a:off x="0" y="5746163"/>
            <a:ext cx="5445076" cy="882806"/>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450215" algn="ctr">
              <a:lnSpc>
                <a:spcPct val="107000"/>
              </a:lnSpc>
              <a:spcAft>
                <a:spcPts val="0"/>
              </a:spcAft>
            </a:pP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Dependence of mb magnitudes on explosion yield for nuclear explosions conducted in different geological environment. </a:t>
            </a:r>
            <a:r>
              <a:rPr lang="ru-RU"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1 - </a:t>
            </a: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salt</a:t>
            </a:r>
            <a:r>
              <a:rPr lang="ru-RU"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2 - </a:t>
            </a: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sediments</a:t>
            </a:r>
            <a:r>
              <a:rPr lang="ru-RU"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intrusive</a:t>
            </a:r>
            <a:r>
              <a:rPr lang="ru-RU"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4 – </a:t>
            </a: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effusive</a:t>
            </a:r>
            <a:r>
              <a:rPr lang="ru-RU"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5 – </a:t>
            </a: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linear regression for explosions in salt, </a:t>
            </a:r>
            <a:r>
              <a:rPr lang="ru-RU"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2 – </a:t>
            </a: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linear regression for explosions in sediments</a:t>
            </a:r>
            <a:endParaRPr lang="ru-RU"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TextBox 10">
            <a:extLst>
              <a:ext uri="{FF2B5EF4-FFF2-40B4-BE49-F238E27FC236}">
                <a16:creationId xmlns:a16="http://schemas.microsoft.com/office/drawing/2014/main" xmlns="" id="{207F9AD1-A4B8-9DB0-A560-3DB3FC0EF3BD}"/>
              </a:ext>
            </a:extLst>
          </p:cNvPr>
          <p:cNvSpPr txBox="1"/>
          <p:nvPr/>
        </p:nvSpPr>
        <p:spPr>
          <a:xfrm>
            <a:off x="5748667" y="5702446"/>
            <a:ext cx="4547626" cy="1080424"/>
          </a:xfrm>
          <a:prstGeom prst="rect">
            <a:avLst/>
          </a:prstGeom>
          <a:noFill/>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450215" algn="ctr">
              <a:lnSpc>
                <a:spcPct val="107000"/>
              </a:lnSpc>
              <a:defRPr/>
            </a:pP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Dependence of K energy class on explosion yield for nuclear explosions conducted in different geological environment. </a:t>
            </a:r>
            <a:r>
              <a:rPr lang="ru-RU"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1 - </a:t>
            </a: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salt</a:t>
            </a:r>
            <a:r>
              <a:rPr lang="ru-RU"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2 - </a:t>
            </a: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sediments</a:t>
            </a:r>
            <a:r>
              <a:rPr lang="ru-RU"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intrusive</a:t>
            </a:r>
            <a:r>
              <a:rPr lang="ru-RU"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4 – </a:t>
            </a: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effusive</a:t>
            </a:r>
            <a:r>
              <a:rPr lang="ru-RU"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5 – </a:t>
            </a: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linear regression for explosions in salt, </a:t>
            </a:r>
            <a:r>
              <a:rPr lang="ru-RU"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2 – </a:t>
            </a: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linear regression for explosions in sediments</a:t>
            </a:r>
            <a:endParaRPr lang="ru-RU" sz="1200" dirty="0">
              <a:latin typeface="Arial" panose="020B0604020202020204" pitchFamily="34" charset="0"/>
              <a:ea typeface="Calibri" panose="020F0502020204030204" pitchFamily="34" charset="0"/>
              <a:cs typeface="Arial" panose="020B0604020202020204" pitchFamily="34" charset="0"/>
            </a:endParaRPr>
          </a:p>
        </p:txBody>
      </p:sp>
      <p:pic>
        <p:nvPicPr>
          <p:cNvPr id="22" name="Рисунок 21">
            <a:extLst>
              <a:ext uri="{FF2B5EF4-FFF2-40B4-BE49-F238E27FC236}">
                <a16:creationId xmlns:a16="http://schemas.microsoft.com/office/drawing/2014/main" xmlns="" id="{F9EF0B35-F12F-4035-9148-093A1F0950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1395"/>
          <a:stretch/>
        </p:blipFill>
        <p:spPr bwMode="auto">
          <a:xfrm>
            <a:off x="10802611" y="0"/>
            <a:ext cx="1440000" cy="142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535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Conclusion</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P2.5-395</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Прямоугольник 6"/>
          <p:cNvSpPr/>
          <p:nvPr/>
        </p:nvSpPr>
        <p:spPr>
          <a:xfrm>
            <a:off x="373811" y="2294474"/>
            <a:ext cx="4784786" cy="3170099"/>
          </a:xfrm>
          <a:prstGeom prst="rect">
            <a:avLst/>
          </a:prstGeom>
        </p:spPr>
        <p:txBody>
          <a:bodyPr wrap="square">
            <a:spAutoFit/>
          </a:bodyPr>
          <a:lstStyle/>
          <a:p>
            <a:pPr algn="ctr"/>
            <a:r>
              <a:rPr lang="en-US" sz="2000" dirty="0">
                <a:latin typeface="Arial" panose="020B0604020202020204" pitchFamily="34" charset="0"/>
                <a:cs typeface="Arial" panose="020B0604020202020204" pitchFamily="34" charset="0"/>
              </a:rPr>
              <a:t>Collected, systematized, processed data on peaceful nuclear explosions can serve as a database of reference events for its application as calibration sources. Other countries can supplement the created database with data available in their archives. In addition, the created bulletin can be used for detection and discrimination of nuclear tests within the CTBT.</a:t>
            </a:r>
            <a:r>
              <a:rPr lang="ru-RU" sz="2000" dirty="0">
                <a:latin typeface="Arial" panose="020B0604020202020204" pitchFamily="34" charset="0"/>
                <a:cs typeface="Arial" panose="020B0604020202020204" pitchFamily="34" charset="0"/>
              </a:rPr>
              <a:t> </a:t>
            </a:r>
          </a:p>
        </p:txBody>
      </p:sp>
      <p:pic>
        <p:nvPicPr>
          <p:cNvPr id="8" name="Рисунок 7"/>
          <p:cNvPicPr>
            <a:picLocks noChangeAspect="1"/>
          </p:cNvPicPr>
          <p:nvPr/>
        </p:nvPicPr>
        <p:blipFill rotWithShape="1">
          <a:blip r:embed="rId2"/>
          <a:srcRect l="6414" b="13312"/>
          <a:stretch/>
        </p:blipFill>
        <p:spPr>
          <a:xfrm>
            <a:off x="5641674" y="1492217"/>
            <a:ext cx="5158597" cy="5081111"/>
          </a:xfrm>
          <a:prstGeom prst="rect">
            <a:avLst/>
          </a:prstGeom>
        </p:spPr>
      </p:pic>
      <p:sp>
        <p:nvSpPr>
          <p:cNvPr id="4" name="Прямоугольник 3"/>
          <p:cNvSpPr/>
          <p:nvPr/>
        </p:nvSpPr>
        <p:spPr>
          <a:xfrm>
            <a:off x="373811" y="5562133"/>
            <a:ext cx="5258171" cy="523220"/>
          </a:xfrm>
          <a:prstGeom prst="rect">
            <a:avLst/>
          </a:prstGeom>
        </p:spPr>
        <p:txBody>
          <a:bodyPr wrap="none">
            <a:spAutoFit/>
          </a:bodyPr>
          <a:lstStyle/>
          <a:p>
            <a:r>
              <a:rPr lang="en-US" sz="2800" b="1" dirty="0">
                <a:solidFill>
                  <a:srgbClr val="002060"/>
                </a:solidFill>
                <a:latin typeface="Montserrat"/>
                <a:ea typeface="Calibri" panose="020F0502020204030204" pitchFamily="34" charset="0"/>
                <a:cs typeface="Times New Roman" panose="02020603050405020304" pitchFamily="18" charset="0"/>
              </a:rPr>
              <a:t>Thank you for your attention. </a:t>
            </a:r>
            <a:endParaRPr lang="ru-RU" sz="2800" b="1" dirty="0">
              <a:solidFill>
                <a:srgbClr val="002060"/>
              </a:solidFill>
            </a:endParaRPr>
          </a:p>
        </p:txBody>
      </p:sp>
      <p:pic>
        <p:nvPicPr>
          <p:cNvPr id="9" name="Рисунок 8">
            <a:extLst>
              <a:ext uri="{FF2B5EF4-FFF2-40B4-BE49-F238E27FC236}">
                <a16:creationId xmlns:a16="http://schemas.microsoft.com/office/drawing/2014/main" xmlns="" id="{F9EF0B35-F12F-4035-9148-093A1F0950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1395"/>
          <a:stretch/>
        </p:blipFill>
        <p:spPr bwMode="auto">
          <a:xfrm>
            <a:off x="10802611" y="0"/>
            <a:ext cx="1440000" cy="142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22053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3473</TotalTime>
  <Words>1032</Words>
  <Application>Microsoft Office PowerPoint</Application>
  <PresentationFormat>Широкоэкранный</PresentationFormat>
  <Paragraphs>64</Paragraphs>
  <Slides>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6</vt:i4>
      </vt:variant>
    </vt:vector>
  </HeadingPairs>
  <TitlesOfParts>
    <vt:vector size="13" baseType="lpstr">
      <vt:lpstr>Arial</vt:lpstr>
      <vt:lpstr>Calibri</vt:lpstr>
      <vt:lpstr>Calibri Light</vt:lpstr>
      <vt:lpstr>Montserrat</vt:lpstr>
      <vt:lpstr>Times New Roman</vt:lpstr>
      <vt:lpstr>Custom Design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ira</cp:lastModifiedBy>
  <cp:revision>43</cp:revision>
  <cp:lastPrinted>2023-06-08T09:28:03Z</cp:lastPrinted>
  <dcterms:created xsi:type="dcterms:W3CDTF">2023-04-18T13:25:54Z</dcterms:created>
  <dcterms:modified xsi:type="dcterms:W3CDTF">2023-06-09T05:45:44Z</dcterms:modified>
</cp:coreProperties>
</file>