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7" r:id="rId3"/>
    <p:sldId id="256" r:id="rId4"/>
    <p:sldId id="262" r:id="rId5"/>
    <p:sldId id="263" r:id="rId6"/>
    <p:sldId id="268" r:id="rId7"/>
    <p:sldId id="264" r:id="rId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7"/>
          </p14:sldIdLst>
        </p14:section>
        <p14:section name="Presentation Template" id="{D3474E28-4AA6-E748-B496-81F08868819A}">
          <p14:sldIdLst>
            <p14:sldId id="256"/>
            <p14:sldId id="262"/>
            <p14:sldId id="263"/>
            <p14:sldId id="268"/>
            <p14:sldId id="2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81" d="100"/>
          <a:sy n="81" d="100"/>
        </p:scale>
        <p:origin x="84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09.06.2023</a:t>
            </a:fld>
            <a:endParaRPr lang="x-none"/>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09.06.2023</a:t>
            </a:fld>
            <a:endParaRPr lang="x-none"/>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09.06.2023</a:t>
            </a:fld>
            <a:endParaRPr lang="x-none"/>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09.06.2023</a:t>
            </a:fld>
            <a:endParaRPr lang="x-none"/>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09.06.2023</a:t>
            </a:fld>
            <a:endParaRPr lang="x-none"/>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09.06.2023</a:t>
            </a:fld>
            <a:endParaRPr lang="x-none"/>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09.06.2023</a:t>
            </a:fld>
            <a:endParaRPr lang="x-none"/>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09.06.2023</a:t>
            </a:fld>
            <a:endParaRPr lang="x-none"/>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09.06.2023</a:t>
            </a:fld>
            <a:endParaRPr lang="x-none"/>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09.06.2023</a:t>
            </a:fld>
            <a:endParaRPr lang="x-none"/>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09.06.2023</a:t>
            </a:fld>
            <a:endParaRPr lang="x-none"/>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7.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6.emf"/><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image" Target="../media/image16.emf"/><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6.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 action="ppaction://noaction"/>
            <a:extLst>
              <a:ext uri="{FF2B5EF4-FFF2-40B4-BE49-F238E27FC236}">
                <a16:creationId xmlns:a16="http://schemas.microsoft.com/office/drawing/2014/main" id="{8ECB7A75-0964-BEB3-0070-79F92D4D6FB1}"/>
              </a:ext>
            </a:extLst>
          </p:cNvPr>
          <p:cNvPicPr>
            <a:picLocks noChangeAspect="1"/>
          </p:cNvPicPr>
          <p:nvPr userDrawn="1"/>
        </p:nvPicPr>
        <p:blipFill>
          <a:blip r:embed="rId11"/>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2"/>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 action="ppaction://noaction"/>
            <a:extLst>
              <a:ext uri="{FF2B5EF4-FFF2-40B4-BE49-F238E27FC236}">
                <a16:creationId xmlns:a16="http://schemas.microsoft.com/office/drawing/2014/main" id="{2C7B1878-B62B-51CE-B862-063FE9E341AC}"/>
              </a:ext>
            </a:extLst>
          </p:cNvPr>
          <p:cNvPicPr>
            <a:picLocks noChangeAspect="1"/>
          </p:cNvPicPr>
          <p:nvPr userDrawn="1"/>
        </p:nvPicPr>
        <p:blipFill>
          <a:blip r:embed="rId25"/>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265406" y="278271"/>
            <a:ext cx="8434262" cy="141577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Analysis of different nature events records from the Semipalatinsk Test Site region</a:t>
            </a:r>
            <a:r>
              <a:rPr lang="ru-RU" b="1" dirty="0">
                <a:solidFill>
                  <a:schemeClr val="bg1"/>
                </a:solidFill>
                <a:latin typeface="Arial" panose="020B0604020202020204" pitchFamily="34" charset="0"/>
                <a:cs typeface="Arial" panose="020B0604020202020204" pitchFamily="34" charset="0"/>
              </a:rPr>
              <a:t>.</a:t>
            </a:r>
            <a:endParaRPr lang="x-none" b="1" dirty="0">
              <a:solidFill>
                <a:schemeClr val="bg1"/>
              </a:solidFill>
              <a:latin typeface="Arial" panose="020B0604020202020204" pitchFamily="34" charset="0"/>
              <a:cs typeface="Arial" panose="020B0604020202020204" pitchFamily="34" charset="0"/>
            </a:endParaRPr>
          </a:p>
          <a:p>
            <a:pPr algn="ctr"/>
            <a:endParaRPr lang="en-US" dirty="0">
              <a:solidFill>
                <a:schemeClr val="bg1"/>
              </a:solidFill>
              <a:latin typeface="Arial" panose="020B0604020202020204" pitchFamily="34" charset="0"/>
              <a:cs typeface="Arial" panose="020B0604020202020204" pitchFamily="34" charset="0"/>
            </a:endParaRPr>
          </a:p>
          <a:p>
            <a:pPr algn="ctr"/>
            <a:r>
              <a:rPr lang="en-US" dirty="0" err="1">
                <a:solidFill>
                  <a:schemeClr val="bg1"/>
                </a:solidFill>
                <a:latin typeface="Arial" panose="020B0604020202020204" pitchFamily="34" charset="0"/>
                <a:cs typeface="Arial" panose="020B0604020202020204" pitchFamily="34" charset="0"/>
              </a:rPr>
              <a:t>Ryabenko</a:t>
            </a:r>
            <a:r>
              <a:rPr lang="en-US" dirty="0">
                <a:solidFill>
                  <a:schemeClr val="bg1"/>
                </a:solidFill>
                <a:latin typeface="Arial" panose="020B0604020202020204" pitchFamily="34" charset="0"/>
                <a:cs typeface="Arial" panose="020B0604020202020204" pitchFamily="34" charset="0"/>
              </a:rPr>
              <a:t> P.V., Sokolova I.N., </a:t>
            </a:r>
            <a:r>
              <a:rPr lang="en-US" dirty="0" err="1">
                <a:solidFill>
                  <a:schemeClr val="bg1"/>
                </a:solidFill>
                <a:latin typeface="Arial" panose="020B0604020202020204" pitchFamily="34" charset="0"/>
                <a:cs typeface="Arial" panose="020B0604020202020204" pitchFamily="34" charset="0"/>
              </a:rPr>
              <a:t>Aleshenko</a:t>
            </a:r>
            <a:r>
              <a:rPr lang="en-US" dirty="0">
                <a:solidFill>
                  <a:schemeClr val="bg1"/>
                </a:solidFill>
                <a:latin typeface="Arial" panose="020B0604020202020204" pitchFamily="34" charset="0"/>
                <a:cs typeface="Arial" panose="020B0604020202020204" pitchFamily="34" charset="0"/>
              </a:rPr>
              <a:t> I.B., Mackey K., Burk D. </a:t>
            </a:r>
            <a:r>
              <a:rPr lang="en-US" sz="1400" dirty="0">
                <a:solidFill>
                  <a:schemeClr val="bg1"/>
                </a:solidFill>
                <a:latin typeface="Arial" panose="020B0604020202020204" pitchFamily="34" charset="0"/>
                <a:cs typeface="Arial" panose="020B0604020202020204" pitchFamily="34" charset="0"/>
              </a:rPr>
              <a:t>National Nuclear Center of the Republic of Kazakhstan/Michigan State University, USA</a:t>
            </a:r>
            <a:endParaRPr lang="x-none"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effectLst/>
                <a:latin typeface="Times New Roman" panose="02020603050405020304" pitchFamily="18" charset="0"/>
                <a:ea typeface="Calibri" panose="020F0502020204030204" pitchFamily="34" charset="0"/>
              </a:rPr>
              <a:t>Currently, the interest to historical geophysical data increases in the whole world. The work presents the archive seismograms of stations operated in 1961-1981 on the territory of former USSR, and records of underground nuclear explosions conducted at </a:t>
            </a:r>
            <a:r>
              <a:rPr lang="en-US" sz="1200" dirty="0" err="1">
                <a:effectLst/>
                <a:latin typeface="Times New Roman" panose="02020603050405020304" pitchFamily="18" charset="0"/>
                <a:ea typeface="Calibri" panose="020F0502020204030204" pitchFamily="34" charset="0"/>
              </a:rPr>
              <a:t>Degelen</a:t>
            </a:r>
            <a:r>
              <a:rPr lang="en-US" sz="1200" dirty="0">
                <a:effectLst/>
                <a:latin typeface="Times New Roman" panose="02020603050405020304" pitchFamily="18" charset="0"/>
                <a:ea typeface="Calibri" panose="020F0502020204030204" pitchFamily="34" charset="0"/>
              </a:rPr>
              <a:t> experimental field of the Semipalatinsk Test Site.  </a:t>
            </a:r>
            <a:endParaRPr lang="en-US" sz="10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P2.5-543</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effectLst/>
                <a:latin typeface="Times New Roman" panose="02020603050405020304" pitchFamily="18" charset="0"/>
                <a:ea typeface="Calibri" panose="020F0502020204030204" pitchFamily="34" charset="0"/>
              </a:rPr>
              <a:t>Analogue seismograms were scanned using wide-format scanner with resolution 600 DPI. The scanned records were digitized using </a:t>
            </a:r>
            <a:r>
              <a:rPr lang="en-US" sz="1200" dirty="0" err="1">
                <a:effectLst/>
                <a:latin typeface="Times New Roman" panose="02020603050405020304" pitchFamily="18" charset="0"/>
                <a:ea typeface="Calibri" panose="020F0502020204030204" pitchFamily="34" charset="0"/>
              </a:rPr>
              <a:t>WaveTrack</a:t>
            </a:r>
            <a:r>
              <a:rPr lang="en-US" sz="1200" dirty="0">
                <a:effectLst/>
                <a:latin typeface="Times New Roman" panose="02020603050405020304" pitchFamily="18" charset="0"/>
                <a:ea typeface="Calibri" panose="020F0502020204030204" pitchFamily="34" charset="0"/>
              </a:rPr>
              <a:t> software </a:t>
            </a:r>
            <a:r>
              <a:rPr lang="en-US" sz="1200" dirty="0" err="1">
                <a:effectLst/>
                <a:latin typeface="Times New Roman" panose="02020603050405020304" pitchFamily="18" charset="0"/>
                <a:ea typeface="Calibri" panose="020F0502020204030204" pitchFamily="34" charset="0"/>
              </a:rPr>
              <a:t>byselecting</a:t>
            </a:r>
            <a:r>
              <a:rPr lang="en-US" sz="1200" dirty="0">
                <a:effectLst/>
                <a:latin typeface="Times New Roman" panose="02020603050405020304" pitchFamily="18" charset="0"/>
                <a:ea typeface="Calibri" panose="020F0502020204030204" pitchFamily="34" charset="0"/>
              </a:rPr>
              <a:t> peak amplitudes. The digitized data were saved in </a:t>
            </a:r>
            <a:r>
              <a:rPr lang="en-US" sz="1200" dirty="0" err="1">
                <a:effectLst/>
                <a:latin typeface="Times New Roman" panose="02020603050405020304" pitchFamily="18" charset="0"/>
                <a:ea typeface="Calibri" panose="020F0502020204030204" pitchFamily="34" charset="0"/>
              </a:rPr>
              <a:t>MiniSEED</a:t>
            </a:r>
            <a:r>
              <a:rPr lang="en-US" sz="1200" dirty="0">
                <a:effectLst/>
                <a:latin typeface="Times New Roman" panose="02020603050405020304" pitchFamily="18" charset="0"/>
                <a:ea typeface="Calibri" panose="020F0502020204030204" pitchFamily="34" charset="0"/>
              </a:rPr>
              <a:t> format , and SAC. Each digitized record passed 3 quality control stages. The digitized historical seismograms were compared with digital records of events from Semipalatinsk Test Site having different nature: chemical explosions and earthquakes. </a:t>
            </a:r>
            <a:endParaRPr lang="en-US" sz="10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database of digitized seismograms of underground nuclear explosions was created (1083 components). The archive records of underground nuclear explosions allowed for determining dynamic characteristics of different wave types, and calculating magnitudes and energy classes. </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created database of digitized historical seismograms of underground nuclear explosions conducted at Semipalatinsk Test Site allows for discriminating the sources, studying different effects related to nuclear explosions including the repeated explosions conducted under the same conditions</a:t>
            </a:r>
            <a:r>
              <a:rPr lang="ru-RU" sz="120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8" name="Рисунок 7">
            <a:extLst>
              <a:ext uri="{FF2B5EF4-FFF2-40B4-BE49-F238E27FC236}">
                <a16:creationId xmlns:a16="http://schemas.microsoft.com/office/drawing/2014/main" id="{DE422579-B8BD-1AE1-490A-256391C9A341}"/>
              </a:ext>
            </a:extLst>
          </p:cNvPr>
          <p:cNvPicPr>
            <a:picLocks noChangeAspect="1"/>
          </p:cNvPicPr>
          <p:nvPr/>
        </p:nvPicPr>
        <p:blipFill>
          <a:blip r:embed="rId2"/>
          <a:stretch>
            <a:fillRect/>
          </a:stretch>
        </p:blipFill>
        <p:spPr>
          <a:xfrm>
            <a:off x="10905850" y="126462"/>
            <a:ext cx="1233521" cy="1233521"/>
          </a:xfrm>
          <a:prstGeom prst="rect">
            <a:avLst/>
          </a:prstGeom>
        </p:spPr>
      </p:pic>
    </p:spTree>
    <p:extLst>
      <p:ext uri="{BB962C8B-B14F-4D97-AF65-F5344CB8AC3E}">
        <p14:creationId xmlns:p14="http://schemas.microsoft.com/office/powerpoint/2010/main" val="4043733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P2.5-543</a:t>
            </a:r>
            <a:endParaRPr lang="x-none" sz="1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C5F84335-FE04-436F-7391-FED5EE723A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86" b="5434"/>
          <a:stretch/>
        </p:blipFill>
        <p:spPr bwMode="auto">
          <a:xfrm>
            <a:off x="0" y="1673726"/>
            <a:ext cx="6427060" cy="4150017"/>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C922A12D-7E3A-D2A9-4332-6A40F81D2391}"/>
              </a:ext>
            </a:extLst>
          </p:cNvPr>
          <p:cNvSpPr txBox="1"/>
          <p:nvPr/>
        </p:nvSpPr>
        <p:spPr>
          <a:xfrm>
            <a:off x="6427060" y="1990304"/>
            <a:ext cx="4175365" cy="3516860"/>
          </a:xfrm>
          <a:prstGeom prst="rect">
            <a:avLst/>
          </a:prstGeom>
          <a:noFill/>
        </p:spPr>
        <p:txBody>
          <a:bodyPr wrap="square">
            <a:spAutoFit/>
          </a:bodyPr>
          <a:lstStyle/>
          <a:p>
            <a:pPr algn="just">
              <a:lnSpc>
                <a:spcPct val="107000"/>
              </a:lnSpc>
              <a:spcAft>
                <a:spcPts val="1200"/>
              </a:spcAft>
            </a:pPr>
            <a:r>
              <a:rPr lang="en-US" sz="13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From August 2020, the </a:t>
            </a:r>
            <a:r>
              <a:rPr lang="en-US" sz="13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IGR</a:t>
            </a:r>
            <a:r>
              <a:rPr lang="en-US" sz="13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together with Michigan State University (</a:t>
            </a:r>
            <a:r>
              <a:rPr lang="en-US" sz="13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MSU</a:t>
            </a:r>
            <a:r>
              <a:rPr lang="en-US" sz="1300" dirty="0">
                <a:solidFill>
                  <a:srgbClr val="000000"/>
                </a:solidFill>
                <a:latin typeface="Times New Roman" panose="02020603050405020304" pitchFamily="18" charset="0"/>
                <a:ea typeface="Calibri" panose="020F0502020204030204" pitchFamily="34" charset="0"/>
                <a:cs typeface="Arial" panose="020B0604020202020204" pitchFamily="34" charset="0"/>
              </a:rPr>
              <a:t>, USA) have been conducting some work on digitization of </a:t>
            </a:r>
            <a:r>
              <a:rPr lang="en-US" sz="13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UNE</a:t>
            </a:r>
            <a:r>
              <a:rPr lang="en-US" sz="1300" dirty="0">
                <a:solidFill>
                  <a:srgbClr val="000000"/>
                </a:solidFill>
                <a:latin typeface="Times New Roman" panose="02020603050405020304" pitchFamily="18" charset="0"/>
                <a:ea typeface="Calibri" panose="020F0502020204030204" pitchFamily="34" charset="0"/>
                <a:cs typeface="Arial" panose="020B0604020202020204" pitchFamily="34" charset="0"/>
              </a:rPr>
              <a:t> records from the </a:t>
            </a:r>
            <a:r>
              <a:rPr lang="en-US" sz="13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STS</a:t>
            </a:r>
            <a:r>
              <a:rPr lang="en-US" sz="1300" dirty="0">
                <a:solidFill>
                  <a:srgbClr val="000000"/>
                </a:solidFill>
                <a:latin typeface="Times New Roman" panose="02020603050405020304" pitchFamily="18" charset="0"/>
                <a:ea typeface="Calibri" panose="020F0502020204030204" pitchFamily="34" charset="0"/>
                <a:cs typeface="Arial" panose="020B0604020202020204" pitchFamily="34" charset="0"/>
              </a:rPr>
              <a:t> region recorded by stations at regional distances. The seismograms were selected from the archive of historical seismograms that previously belonged to the Complex Seismological expedition (</a:t>
            </a:r>
            <a:r>
              <a:rPr lang="en-US" sz="13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CSE</a:t>
            </a:r>
            <a:r>
              <a:rPr lang="en-US" sz="1300" dirty="0">
                <a:solidFill>
                  <a:srgbClr val="000000"/>
                </a:solidFill>
                <a:latin typeface="Times New Roman" panose="02020603050405020304" pitchFamily="18" charset="0"/>
                <a:ea typeface="Calibri" panose="020F0502020204030204" pitchFamily="34" charset="0"/>
                <a:cs typeface="Arial" panose="020B0604020202020204" pitchFamily="34" charset="0"/>
              </a:rPr>
              <a:t>) IPE AS USSR, and that is currently located at </a:t>
            </a:r>
            <a:r>
              <a:rPr lang="en-US" sz="13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KNDC</a:t>
            </a:r>
            <a:r>
              <a:rPr lang="en-US" sz="13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sz="13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IGR</a:t>
            </a:r>
            <a:r>
              <a:rPr lang="en-US" sz="13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sz="13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NNC</a:t>
            </a:r>
            <a:r>
              <a:rPr lang="en-US" sz="13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sz="13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RK</a:t>
            </a:r>
            <a:r>
              <a:rPr lang="en-US" sz="1300" dirty="0">
                <a:solidFill>
                  <a:srgbClr val="000000"/>
                </a:solidFill>
                <a:latin typeface="Times New Roman" panose="02020603050405020304" pitchFamily="18" charset="0"/>
                <a:ea typeface="Calibri" panose="020F0502020204030204" pitchFamily="34" charset="0"/>
                <a:cs typeface="Arial" panose="020B0604020202020204" pitchFamily="34" charset="0"/>
              </a:rPr>
              <a:t>. The digitized records were of 1961-1981; that time the </a:t>
            </a:r>
            <a:r>
              <a:rPr lang="en-US" sz="13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CSE</a:t>
            </a:r>
            <a:r>
              <a:rPr lang="en-US" sz="1300" dirty="0">
                <a:solidFill>
                  <a:srgbClr val="000000"/>
                </a:solidFill>
                <a:latin typeface="Times New Roman" panose="02020603050405020304" pitchFamily="18" charset="0"/>
                <a:ea typeface="Calibri" panose="020F0502020204030204" pitchFamily="34" charset="0"/>
                <a:cs typeface="Arial" panose="020B0604020202020204" pitchFamily="34" charset="0"/>
              </a:rPr>
              <a:t> seismic stations  was equipped with </a:t>
            </a:r>
            <a:r>
              <a:rPr lang="en-US" sz="13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SKM</a:t>
            </a:r>
            <a:r>
              <a:rPr lang="en-US" sz="13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sz="13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RVZT</a:t>
            </a:r>
            <a:r>
              <a:rPr lang="en-US" sz="1300" dirty="0">
                <a:solidFill>
                  <a:srgbClr val="000000"/>
                </a:solidFill>
                <a:latin typeface="Times New Roman" panose="02020603050405020304" pitchFamily="18" charset="0"/>
                <a:ea typeface="Calibri" panose="020F0502020204030204" pitchFamily="34" charset="0"/>
                <a:cs typeface="Arial" panose="020B0604020202020204" pitchFamily="34" charset="0"/>
              </a:rPr>
              <a:t>, and </a:t>
            </a:r>
            <a:r>
              <a:rPr lang="en-US" sz="13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KSE</a:t>
            </a:r>
            <a:r>
              <a:rPr lang="en-US" sz="1300" dirty="0">
                <a:solidFill>
                  <a:srgbClr val="000000"/>
                </a:solidFill>
                <a:latin typeface="Times New Roman" panose="02020603050405020304" pitchFamily="18" charset="0"/>
                <a:ea typeface="Calibri" panose="020F0502020204030204" pitchFamily="34" charset="0"/>
                <a:cs typeface="Arial" panose="020B0604020202020204" pitchFamily="34" charset="0"/>
              </a:rPr>
              <a:t> instruments. At the initial stage, the seismograms recorded by </a:t>
            </a:r>
            <a:r>
              <a:rPr lang="en-US" sz="13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SKM</a:t>
            </a:r>
            <a:r>
              <a:rPr lang="en-US" sz="1300" dirty="0">
                <a:solidFill>
                  <a:srgbClr val="000000"/>
                </a:solidFill>
                <a:latin typeface="Times New Roman" panose="02020603050405020304" pitchFamily="18" charset="0"/>
                <a:ea typeface="Calibri" panose="020F0502020204030204" pitchFamily="34" charset="0"/>
                <a:cs typeface="Arial" panose="020B0604020202020204" pitchFamily="34" charset="0"/>
              </a:rPr>
              <a:t> seismometer on photo-paper were digitized.  </a:t>
            </a:r>
            <a:r>
              <a:rPr lang="en-US" sz="13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Each seismic station was equipped with two horizontal and one vertical seismometer to record three components of seismic signal. </a:t>
            </a:r>
            <a:r>
              <a:rPr lang="ru-RU" sz="13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13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Figure shows the map of stations location (triangles) and </a:t>
            </a:r>
            <a:r>
              <a:rPr lang="en-US" sz="13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UNE</a:t>
            </a:r>
            <a:r>
              <a:rPr lang="en-US" sz="13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(stars) which data were used for digitization. </a:t>
            </a:r>
            <a:r>
              <a:rPr lang="ru-RU" sz="13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x-none" sz="13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itle 1">
            <a:extLst>
              <a:ext uri="{FF2B5EF4-FFF2-40B4-BE49-F238E27FC236}">
                <a16:creationId xmlns:a16="http://schemas.microsoft.com/office/drawing/2014/main" id="{C791910B-552D-073A-4464-4D6DD21A9B2B}"/>
              </a:ext>
            </a:extLst>
          </p:cNvPr>
          <p:cNvSpPr txBox="1">
            <a:spLocks/>
          </p:cNvSpPr>
          <p:nvPr/>
        </p:nvSpPr>
        <p:spPr>
          <a:xfrm>
            <a:off x="2085246" y="1839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a:t>
            </a:r>
            <a:endParaRPr lang="x-none" sz="4800" dirty="0">
              <a:solidFill>
                <a:schemeClr val="bg1"/>
              </a:solidFill>
              <a:latin typeface="Arial" panose="020B0604020202020204" pitchFamily="34" charset="0"/>
              <a:cs typeface="Arial" panose="020B0604020202020204" pitchFamily="34" charset="0"/>
            </a:endParaRPr>
          </a:p>
        </p:txBody>
      </p:sp>
      <p:pic>
        <p:nvPicPr>
          <p:cNvPr id="12" name="Рисунок 11">
            <a:extLst>
              <a:ext uri="{FF2B5EF4-FFF2-40B4-BE49-F238E27FC236}">
                <a16:creationId xmlns:a16="http://schemas.microsoft.com/office/drawing/2014/main" id="{632A0D24-462D-02BB-04FD-3F0E586EBE7F}"/>
              </a:ext>
            </a:extLst>
          </p:cNvPr>
          <p:cNvPicPr>
            <a:picLocks noChangeAspect="1"/>
          </p:cNvPicPr>
          <p:nvPr/>
        </p:nvPicPr>
        <p:blipFill>
          <a:blip r:embed="rId3"/>
          <a:stretch>
            <a:fillRect/>
          </a:stretch>
        </p:blipFill>
        <p:spPr>
          <a:xfrm>
            <a:off x="10905850" y="126462"/>
            <a:ext cx="1233521" cy="1233521"/>
          </a:xfrm>
          <a:prstGeom prst="rect">
            <a:avLst/>
          </a:prstGeom>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P2.5-543</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630956AE-61B2-DFE3-3A75-517B1CD913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77908"/>
            <a:ext cx="5669107" cy="1755623"/>
          </a:xfrm>
          <a:prstGeom prst="rect">
            <a:avLst/>
          </a:prstGeom>
        </p:spPr>
      </p:pic>
      <p:sp>
        <p:nvSpPr>
          <p:cNvPr id="7" name="Стрелка: влево 6">
            <a:extLst>
              <a:ext uri="{FF2B5EF4-FFF2-40B4-BE49-F238E27FC236}">
                <a16:creationId xmlns:a16="http://schemas.microsoft.com/office/drawing/2014/main" id="{D614CB9D-8C4A-0B8A-EFAE-328CD8DF8A84}"/>
              </a:ext>
            </a:extLst>
          </p:cNvPr>
          <p:cNvSpPr/>
          <p:nvPr/>
        </p:nvSpPr>
        <p:spPr>
          <a:xfrm>
            <a:off x="1006705" y="2333901"/>
            <a:ext cx="5873779" cy="384657"/>
          </a:xfrm>
          <a:prstGeom prst="leftArrow">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8" name="Рисунок 7">
            <a:extLst>
              <a:ext uri="{FF2B5EF4-FFF2-40B4-BE49-F238E27FC236}">
                <a16:creationId xmlns:a16="http://schemas.microsoft.com/office/drawing/2014/main" id="{9DE99739-A2CB-9D2A-3D11-5987294FBADD}"/>
              </a:ext>
            </a:extLst>
          </p:cNvPr>
          <p:cNvPicPr>
            <a:picLocks noChangeAspect="1"/>
          </p:cNvPicPr>
          <p:nvPr/>
        </p:nvPicPr>
        <p:blipFill>
          <a:blip r:embed="rId3"/>
          <a:stretch>
            <a:fillRect/>
          </a:stretch>
        </p:blipFill>
        <p:spPr>
          <a:xfrm>
            <a:off x="6203763" y="1077908"/>
            <a:ext cx="4275085" cy="2339112"/>
          </a:xfrm>
          <a:prstGeom prst="rect">
            <a:avLst/>
          </a:prstGeom>
          <a:ln>
            <a:noFill/>
          </a:ln>
          <a:effectLst>
            <a:outerShdw blurRad="292100" dist="139700" dir="2700000" algn="tl" rotWithShape="0">
              <a:srgbClr val="333333">
                <a:alpha val="65000"/>
              </a:srgbClr>
            </a:outerShdw>
          </a:effectLst>
        </p:spPr>
      </p:pic>
      <p:pic>
        <p:nvPicPr>
          <p:cNvPr id="10" name="Рисунок 9">
            <a:extLst>
              <a:ext uri="{FF2B5EF4-FFF2-40B4-BE49-F238E27FC236}">
                <a16:creationId xmlns:a16="http://schemas.microsoft.com/office/drawing/2014/main" id="{4410158C-4380-F1A5-CA70-79B9A7F7D05C}"/>
              </a:ext>
            </a:extLst>
          </p:cNvPr>
          <p:cNvPicPr>
            <a:picLocks noChangeAspect="1"/>
          </p:cNvPicPr>
          <p:nvPr/>
        </p:nvPicPr>
        <p:blipFill>
          <a:blip r:embed="rId4"/>
          <a:stretch>
            <a:fillRect/>
          </a:stretch>
        </p:blipFill>
        <p:spPr>
          <a:xfrm>
            <a:off x="-1" y="2955813"/>
            <a:ext cx="5669107" cy="3738525"/>
          </a:xfrm>
          <a:prstGeom prst="rect">
            <a:avLst/>
          </a:prstGeom>
        </p:spPr>
      </p:pic>
      <p:sp>
        <p:nvSpPr>
          <p:cNvPr id="12" name="Стрелка влево 21">
            <a:extLst>
              <a:ext uri="{FF2B5EF4-FFF2-40B4-BE49-F238E27FC236}">
                <a16:creationId xmlns:a16="http://schemas.microsoft.com/office/drawing/2014/main" id="{55C8AC5F-CF53-300D-E7C9-A263162D82C3}"/>
              </a:ext>
            </a:extLst>
          </p:cNvPr>
          <p:cNvSpPr/>
          <p:nvPr/>
        </p:nvSpPr>
        <p:spPr>
          <a:xfrm>
            <a:off x="4229652" y="4434464"/>
            <a:ext cx="621248" cy="13156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лево 27">
            <a:extLst>
              <a:ext uri="{FF2B5EF4-FFF2-40B4-BE49-F238E27FC236}">
                <a16:creationId xmlns:a16="http://schemas.microsoft.com/office/drawing/2014/main" id="{C8D2FDA5-F03D-93FA-9FB8-B85C401EA360}"/>
              </a:ext>
            </a:extLst>
          </p:cNvPr>
          <p:cNvSpPr/>
          <p:nvPr/>
        </p:nvSpPr>
        <p:spPr>
          <a:xfrm rot="10800000">
            <a:off x="1078355" y="4907359"/>
            <a:ext cx="621248" cy="13156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лево 28">
            <a:extLst>
              <a:ext uri="{FF2B5EF4-FFF2-40B4-BE49-F238E27FC236}">
                <a16:creationId xmlns:a16="http://schemas.microsoft.com/office/drawing/2014/main" id="{9136BAD1-580D-109D-028B-7FF2E4C31DF6}"/>
              </a:ext>
            </a:extLst>
          </p:cNvPr>
          <p:cNvSpPr/>
          <p:nvPr/>
        </p:nvSpPr>
        <p:spPr>
          <a:xfrm rot="10800000">
            <a:off x="1078356" y="3518126"/>
            <a:ext cx="621248" cy="13156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лево 29">
            <a:extLst>
              <a:ext uri="{FF2B5EF4-FFF2-40B4-BE49-F238E27FC236}">
                <a16:creationId xmlns:a16="http://schemas.microsoft.com/office/drawing/2014/main" id="{72960D03-291A-E971-7240-765C00D9895A}"/>
              </a:ext>
            </a:extLst>
          </p:cNvPr>
          <p:cNvSpPr/>
          <p:nvPr/>
        </p:nvSpPr>
        <p:spPr>
          <a:xfrm rot="10800000">
            <a:off x="1699604" y="3853245"/>
            <a:ext cx="621248" cy="13156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лево 30">
            <a:extLst>
              <a:ext uri="{FF2B5EF4-FFF2-40B4-BE49-F238E27FC236}">
                <a16:creationId xmlns:a16="http://schemas.microsoft.com/office/drawing/2014/main" id="{F580DDEE-FC53-7B19-D54C-91C4F876513A}"/>
              </a:ext>
            </a:extLst>
          </p:cNvPr>
          <p:cNvSpPr/>
          <p:nvPr/>
        </p:nvSpPr>
        <p:spPr>
          <a:xfrm rot="10800000">
            <a:off x="1699604" y="4241862"/>
            <a:ext cx="621248" cy="13156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лево 31">
            <a:extLst>
              <a:ext uri="{FF2B5EF4-FFF2-40B4-BE49-F238E27FC236}">
                <a16:creationId xmlns:a16="http://schemas.microsoft.com/office/drawing/2014/main" id="{5895F61C-E703-9572-FD47-0448200DFAF4}"/>
              </a:ext>
            </a:extLst>
          </p:cNvPr>
          <p:cNvSpPr/>
          <p:nvPr/>
        </p:nvSpPr>
        <p:spPr>
          <a:xfrm rot="10800000">
            <a:off x="1458167" y="4577747"/>
            <a:ext cx="621248" cy="13156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лево 33">
            <a:extLst>
              <a:ext uri="{FF2B5EF4-FFF2-40B4-BE49-F238E27FC236}">
                <a16:creationId xmlns:a16="http://schemas.microsoft.com/office/drawing/2014/main" id="{E8E5EE02-E960-AEB2-9B9E-AC4AA0CE0CAC}"/>
              </a:ext>
            </a:extLst>
          </p:cNvPr>
          <p:cNvSpPr/>
          <p:nvPr/>
        </p:nvSpPr>
        <p:spPr>
          <a:xfrm>
            <a:off x="3608404" y="4719369"/>
            <a:ext cx="621248" cy="13156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лево 34">
            <a:extLst>
              <a:ext uri="{FF2B5EF4-FFF2-40B4-BE49-F238E27FC236}">
                <a16:creationId xmlns:a16="http://schemas.microsoft.com/office/drawing/2014/main" id="{B62288E2-544F-B0FA-AB1B-B1EA002B6996}"/>
              </a:ext>
            </a:extLst>
          </p:cNvPr>
          <p:cNvSpPr/>
          <p:nvPr/>
        </p:nvSpPr>
        <p:spPr>
          <a:xfrm>
            <a:off x="4195892" y="3685875"/>
            <a:ext cx="621248" cy="13156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лево 35">
            <a:extLst>
              <a:ext uri="{FF2B5EF4-FFF2-40B4-BE49-F238E27FC236}">
                <a16:creationId xmlns:a16="http://schemas.microsoft.com/office/drawing/2014/main" id="{CB302AED-09C5-710A-60CB-E3EDF50DA2F3}"/>
              </a:ext>
            </a:extLst>
          </p:cNvPr>
          <p:cNvSpPr/>
          <p:nvPr/>
        </p:nvSpPr>
        <p:spPr>
          <a:xfrm>
            <a:off x="3885268" y="4074227"/>
            <a:ext cx="621248" cy="13156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лево 36">
            <a:extLst>
              <a:ext uri="{FF2B5EF4-FFF2-40B4-BE49-F238E27FC236}">
                <a16:creationId xmlns:a16="http://schemas.microsoft.com/office/drawing/2014/main" id="{9354918F-CD70-C9D6-3AF3-D651AA4DB019}"/>
              </a:ext>
            </a:extLst>
          </p:cNvPr>
          <p:cNvSpPr/>
          <p:nvPr/>
        </p:nvSpPr>
        <p:spPr>
          <a:xfrm>
            <a:off x="4216611" y="5014461"/>
            <a:ext cx="621248" cy="13156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a16="http://schemas.microsoft.com/office/drawing/2014/main" id="{65A284C5-A2ED-2FE0-3FC3-27C1313F9482}"/>
              </a:ext>
            </a:extLst>
          </p:cNvPr>
          <p:cNvSpPr txBox="1"/>
          <p:nvPr/>
        </p:nvSpPr>
        <p:spPr>
          <a:xfrm>
            <a:off x="5801599" y="3964175"/>
            <a:ext cx="4932234" cy="2031325"/>
          </a:xfrm>
          <a:prstGeom prst="rect">
            <a:avLst/>
          </a:prstGeom>
          <a:noFill/>
        </p:spPr>
        <p:txBody>
          <a:bodyPr wrap="square" rtlCol="0">
            <a:spAutoFit/>
          </a:bodyPr>
          <a:lstStyle/>
          <a:p>
            <a:r>
              <a:rPr lang="en-US" dirty="0">
                <a:latin typeface="Arial" panose="020B0604020202020204" pitchFamily="34" charset="0"/>
                <a:ea typeface="Calibri" panose="020F0502020204030204" pitchFamily="34" charset="0"/>
                <a:cs typeface="Arial" panose="020B0604020202020204" pitchFamily="34" charset="0"/>
              </a:rPr>
              <a:t>The seismograms were </a:t>
            </a:r>
            <a:r>
              <a:rPr lang="en-US" dirty="0" err="1">
                <a:latin typeface="Arial" panose="020B0604020202020204" pitchFamily="34" charset="0"/>
                <a:ea typeface="Calibri" panose="020F0502020204030204" pitchFamily="34" charset="0"/>
                <a:cs typeface="Arial" panose="020B0604020202020204" pitchFamily="34" charset="0"/>
              </a:rPr>
              <a:t>sanned</a:t>
            </a:r>
            <a:r>
              <a:rPr lang="en-US" dirty="0">
                <a:latin typeface="Arial" panose="020B0604020202020204" pitchFamily="34" charset="0"/>
                <a:ea typeface="Calibri" panose="020F0502020204030204" pitchFamily="34" charset="0"/>
                <a:cs typeface="Arial" panose="020B0604020202020204" pitchFamily="34" charset="0"/>
              </a:rPr>
              <a:t> using wide-format scanner </a:t>
            </a:r>
            <a:r>
              <a:rPr lang="en-US" sz="1800" dirty="0" err="1">
                <a:effectLst/>
                <a:latin typeface="Arial" panose="020B0604020202020204" pitchFamily="34" charset="0"/>
                <a:ea typeface="Calibri" panose="020F0502020204030204" pitchFamily="34" charset="0"/>
                <a:cs typeface="Arial" panose="020B0604020202020204" pitchFamily="34" charset="0"/>
              </a:rPr>
              <a:t>Contex</a:t>
            </a:r>
            <a:r>
              <a:rPr lang="en-US" sz="1800" dirty="0">
                <a:effectLst/>
                <a:latin typeface="Arial" panose="020B0604020202020204" pitchFamily="34" charset="0"/>
                <a:ea typeface="Calibri" panose="020F0502020204030204" pitchFamily="34" charset="0"/>
                <a:cs typeface="Arial" panose="020B0604020202020204" pitchFamily="34" charset="0"/>
              </a:rPr>
              <a:t> HD Ultra X</a:t>
            </a:r>
            <a:r>
              <a:rPr lang="ru-RU" sz="1800" dirty="0">
                <a:effectLst/>
                <a:latin typeface="Arial" panose="020B0604020202020204" pitchFamily="34" charset="0"/>
                <a:ea typeface="Calibri" panose="020F0502020204030204" pitchFamily="34" charset="0"/>
                <a:cs typeface="Arial" panose="020B0604020202020204" pitchFamily="34" charset="0"/>
              </a:rPr>
              <a:t> 4290</a:t>
            </a:r>
            <a:r>
              <a:rPr lang="en-US" sz="1800" dirty="0">
                <a:effectLst/>
                <a:latin typeface="Arial" panose="020B0604020202020204" pitchFamily="34" charset="0"/>
                <a:ea typeface="Calibri" panose="020F0502020204030204" pitchFamily="34" charset="0"/>
                <a:cs typeface="Arial" panose="020B0604020202020204" pitchFamily="34" charset="0"/>
              </a:rPr>
              <a:t> with resolution </a:t>
            </a:r>
            <a:r>
              <a:rPr lang="ru-RU" sz="1800" dirty="0">
                <a:effectLst/>
                <a:latin typeface="Arial" panose="020B0604020202020204" pitchFamily="34" charset="0"/>
                <a:ea typeface="Calibri" panose="020F0502020204030204" pitchFamily="34" charset="0"/>
                <a:cs typeface="Arial" panose="020B0604020202020204" pitchFamily="34" charset="0"/>
              </a:rPr>
              <a:t> 600 </a:t>
            </a:r>
            <a:r>
              <a:rPr lang="en-US" sz="1800" dirty="0">
                <a:effectLst/>
                <a:latin typeface="Arial" panose="020B0604020202020204" pitchFamily="34" charset="0"/>
                <a:ea typeface="Calibri" panose="020F0502020204030204" pitchFamily="34" charset="0"/>
                <a:cs typeface="Arial" panose="020B0604020202020204" pitchFamily="34" charset="0"/>
              </a:rPr>
              <a:t>DPI in BMP format. The digitization was conducted by selecting the amplitude peaks. </a:t>
            </a:r>
            <a:endParaRPr lang="ru-RU"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One minute of noise before the event start was also digitized. </a:t>
            </a:r>
            <a:endParaRPr lang="x-none" dirty="0">
              <a:latin typeface="Arial" panose="020B0604020202020204" pitchFamily="34" charset="0"/>
              <a:cs typeface="Arial" panose="020B0604020202020204" pitchFamily="34" charset="0"/>
            </a:endParaRPr>
          </a:p>
        </p:txBody>
      </p:sp>
      <p:sp>
        <p:nvSpPr>
          <p:cNvPr id="23" name="Title 1">
            <a:extLst>
              <a:ext uri="{FF2B5EF4-FFF2-40B4-BE49-F238E27FC236}">
                <a16:creationId xmlns:a16="http://schemas.microsoft.com/office/drawing/2014/main" id="{67F2DBCD-0BB2-1188-377E-0B8E31CCEA6B}"/>
              </a:ext>
            </a:extLst>
          </p:cNvPr>
          <p:cNvSpPr txBox="1">
            <a:spLocks/>
          </p:cNvSpPr>
          <p:nvPr/>
        </p:nvSpPr>
        <p:spPr>
          <a:xfrm>
            <a:off x="2193009" y="177828"/>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a:t>
            </a:r>
            <a:r>
              <a:rPr lang="ru-RU" sz="1800" dirty="0">
                <a:solidFill>
                  <a:schemeClr val="bg1"/>
                </a:solidFill>
                <a:latin typeface="Arial" panose="020B0604020202020204" pitchFamily="34" charset="0"/>
                <a:cs typeface="Arial" panose="020B0604020202020204" pitchFamily="34" charset="0"/>
              </a:rPr>
              <a:t>/</a:t>
            </a:r>
            <a:r>
              <a:rPr lang="en-US" sz="1800" dirty="0">
                <a:solidFill>
                  <a:schemeClr val="bg1"/>
                </a:solidFill>
                <a:latin typeface="Arial" panose="020B0604020202020204" pitchFamily="34" charset="0"/>
                <a:cs typeface="Arial" panose="020B0604020202020204" pitchFamily="34" charset="0"/>
              </a:rPr>
              <a:t>DATA</a:t>
            </a:r>
            <a:endParaRPr lang="x-none" sz="4800" dirty="0">
              <a:solidFill>
                <a:schemeClr val="bg1"/>
              </a:solidFill>
              <a:latin typeface="Arial" panose="020B0604020202020204" pitchFamily="34" charset="0"/>
              <a:cs typeface="Arial" panose="020B0604020202020204" pitchFamily="34" charset="0"/>
            </a:endParaRPr>
          </a:p>
        </p:txBody>
      </p:sp>
      <p:pic>
        <p:nvPicPr>
          <p:cNvPr id="24" name="Рисунок 23">
            <a:extLst>
              <a:ext uri="{FF2B5EF4-FFF2-40B4-BE49-F238E27FC236}">
                <a16:creationId xmlns:a16="http://schemas.microsoft.com/office/drawing/2014/main" id="{4D4E76AE-3F91-F927-BBC6-8CDC1D9CEF7B}"/>
              </a:ext>
            </a:extLst>
          </p:cNvPr>
          <p:cNvPicPr>
            <a:picLocks noChangeAspect="1"/>
          </p:cNvPicPr>
          <p:nvPr/>
        </p:nvPicPr>
        <p:blipFill>
          <a:blip r:embed="rId5"/>
          <a:stretch>
            <a:fillRect/>
          </a:stretch>
        </p:blipFill>
        <p:spPr>
          <a:xfrm>
            <a:off x="10905850" y="126462"/>
            <a:ext cx="1233521" cy="1233521"/>
          </a:xfrm>
          <a:prstGeom prst="rect">
            <a:avLst/>
          </a:prstGeom>
        </p:spPr>
      </p:pic>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P2.5-543</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D17AFABC-3B11-8AE3-ADAF-444630A41647}"/>
              </a:ext>
            </a:extLst>
          </p:cNvPr>
          <p:cNvSpPr txBox="1">
            <a:spLocks/>
          </p:cNvSpPr>
          <p:nvPr/>
        </p:nvSpPr>
        <p:spPr>
          <a:xfrm>
            <a:off x="2085246" y="161399"/>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endParaRPr lang="x-none" sz="4800" dirty="0">
              <a:solidFill>
                <a:schemeClr val="bg1"/>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8EFC0D72-5C60-570B-021A-9AE48BD8A522}"/>
              </a:ext>
            </a:extLst>
          </p:cNvPr>
          <p:cNvPicPr>
            <a:picLocks noChangeAspect="1"/>
          </p:cNvPicPr>
          <p:nvPr/>
        </p:nvPicPr>
        <p:blipFill>
          <a:blip r:embed="rId2"/>
          <a:stretch>
            <a:fillRect/>
          </a:stretch>
        </p:blipFill>
        <p:spPr>
          <a:xfrm>
            <a:off x="0" y="1146187"/>
            <a:ext cx="6405257" cy="3763089"/>
          </a:xfrm>
          <a:prstGeom prst="rect">
            <a:avLst/>
          </a:prstGeom>
        </p:spPr>
      </p:pic>
      <p:pic>
        <p:nvPicPr>
          <p:cNvPr id="9" name="Рисунок 8">
            <a:extLst>
              <a:ext uri="{FF2B5EF4-FFF2-40B4-BE49-F238E27FC236}">
                <a16:creationId xmlns:a16="http://schemas.microsoft.com/office/drawing/2014/main" id="{C8D58A99-3AAD-9FB3-215F-DDA88458F943}"/>
              </a:ext>
            </a:extLst>
          </p:cNvPr>
          <p:cNvPicPr>
            <a:picLocks noChangeAspect="1"/>
          </p:cNvPicPr>
          <p:nvPr/>
        </p:nvPicPr>
        <p:blipFill>
          <a:blip r:embed="rId3"/>
          <a:stretch>
            <a:fillRect/>
          </a:stretch>
        </p:blipFill>
        <p:spPr>
          <a:xfrm>
            <a:off x="6477378" y="1116207"/>
            <a:ext cx="4015737" cy="3801059"/>
          </a:xfrm>
          <a:prstGeom prst="rect">
            <a:avLst/>
          </a:prstGeom>
        </p:spPr>
      </p:pic>
      <p:sp>
        <p:nvSpPr>
          <p:cNvPr id="11" name="TextBox 10">
            <a:extLst>
              <a:ext uri="{FF2B5EF4-FFF2-40B4-BE49-F238E27FC236}">
                <a16:creationId xmlns:a16="http://schemas.microsoft.com/office/drawing/2014/main" id="{D9CE7115-895C-4992-70EB-D1202E9261CB}"/>
              </a:ext>
            </a:extLst>
          </p:cNvPr>
          <p:cNvSpPr txBox="1"/>
          <p:nvPr/>
        </p:nvSpPr>
        <p:spPr>
          <a:xfrm>
            <a:off x="383878" y="5025037"/>
            <a:ext cx="10334089" cy="1477328"/>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The database of digitized seismograms of underground nuclear explosions includes the scanned seismograms, peak selection files, log files of data conversion, digital form records in </a:t>
            </a:r>
            <a:r>
              <a:rPr lang="en-US" sz="1800" dirty="0" err="1">
                <a:latin typeface="Arial" panose="020B0604020202020204" pitchFamily="34" charset="0"/>
                <a:cs typeface="Arial" panose="020B0604020202020204" pitchFamily="34" charset="0"/>
              </a:rPr>
              <a:t>MiniSEED</a:t>
            </a:r>
            <a:r>
              <a:rPr lang="en-US" sz="1800" dirty="0">
                <a:latin typeface="Arial" panose="020B0604020202020204" pitchFamily="34" charset="0"/>
                <a:cs typeface="Arial" panose="020B0604020202020204" pitchFamily="34" charset="0"/>
              </a:rPr>
              <a:t> and SAC formats, quality control sheet that shows all stages of digitization. The archive records of nuclear explosions allowed for determining the dynamic characteristics of different wave types, </a:t>
            </a:r>
            <a:r>
              <a:rPr lang="en-US" sz="1800" dirty="0" err="1">
                <a:latin typeface="Arial" panose="020B0604020202020204" pitchFamily="34" charset="0"/>
                <a:cs typeface="Arial" panose="020B0604020202020204" pitchFamily="34" charset="0"/>
              </a:rPr>
              <a:t>caluclating</a:t>
            </a:r>
            <a:r>
              <a:rPr lang="en-US" sz="1800" dirty="0">
                <a:latin typeface="Arial" panose="020B0604020202020204" pitchFamily="34" charset="0"/>
                <a:cs typeface="Arial" panose="020B0604020202020204" pitchFamily="34" charset="0"/>
              </a:rPr>
              <a:t> magnitudes and energy classes of explosions. </a:t>
            </a:r>
          </a:p>
        </p:txBody>
      </p:sp>
      <p:pic>
        <p:nvPicPr>
          <p:cNvPr id="12" name="Рисунок 11">
            <a:extLst>
              <a:ext uri="{FF2B5EF4-FFF2-40B4-BE49-F238E27FC236}">
                <a16:creationId xmlns:a16="http://schemas.microsoft.com/office/drawing/2014/main" id="{780DFE3B-55FE-6BB8-4FA4-5B8067178DC2}"/>
              </a:ext>
            </a:extLst>
          </p:cNvPr>
          <p:cNvPicPr>
            <a:picLocks noChangeAspect="1"/>
          </p:cNvPicPr>
          <p:nvPr/>
        </p:nvPicPr>
        <p:blipFill>
          <a:blip r:embed="rId4"/>
          <a:stretch>
            <a:fillRect/>
          </a:stretch>
        </p:blipFill>
        <p:spPr>
          <a:xfrm>
            <a:off x="10905850" y="126462"/>
            <a:ext cx="1233521" cy="1233521"/>
          </a:xfrm>
          <a:prstGeom prst="rect">
            <a:avLst/>
          </a:prstGeom>
        </p:spPr>
      </p:pic>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P2.5-543</a:t>
            </a:r>
            <a:endParaRPr lang="x-none" sz="1000" b="1" dirty="0">
              <a:solidFill>
                <a:schemeClr val="bg1"/>
              </a:solidFill>
              <a:latin typeface="Arial" panose="020B0604020202020204" pitchFamily="34" charset="0"/>
              <a:cs typeface="Arial" panose="020B0604020202020204" pitchFamily="34" charset="0"/>
            </a:endParaRPr>
          </a:p>
        </p:txBody>
      </p:sp>
      <p:pic>
        <p:nvPicPr>
          <p:cNvPr id="15" name="Рисунок 14">
            <a:extLst>
              <a:ext uri="{FF2B5EF4-FFF2-40B4-BE49-F238E27FC236}">
                <a16:creationId xmlns:a16="http://schemas.microsoft.com/office/drawing/2014/main" id="{4AB337C6-27BA-158C-562E-1210CA820E26}"/>
              </a:ext>
            </a:extLst>
          </p:cNvPr>
          <p:cNvPicPr>
            <a:picLocks noChangeAspect="1"/>
          </p:cNvPicPr>
          <p:nvPr/>
        </p:nvPicPr>
        <p:blipFill>
          <a:blip r:embed="rId2"/>
          <a:stretch>
            <a:fillRect/>
          </a:stretch>
        </p:blipFill>
        <p:spPr>
          <a:xfrm>
            <a:off x="7265535" y="1154963"/>
            <a:ext cx="3574658" cy="4298101"/>
          </a:xfrm>
          <a:prstGeom prst="rect">
            <a:avLst/>
          </a:prstGeom>
        </p:spPr>
      </p:pic>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23" name="Title 1">
            <a:extLst>
              <a:ext uri="{FF2B5EF4-FFF2-40B4-BE49-F238E27FC236}">
                <a16:creationId xmlns:a16="http://schemas.microsoft.com/office/drawing/2014/main" id="{67F2DBCD-0BB2-1188-377E-0B8E31CCEA6B}"/>
              </a:ext>
            </a:extLst>
          </p:cNvPr>
          <p:cNvSpPr txBox="1">
            <a:spLocks/>
          </p:cNvSpPr>
          <p:nvPr/>
        </p:nvSpPr>
        <p:spPr>
          <a:xfrm>
            <a:off x="2193009" y="177828"/>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endParaRPr lang="x-none" sz="4800" dirty="0">
              <a:solidFill>
                <a:schemeClr val="bg1"/>
              </a:solidFill>
              <a:latin typeface="Arial" panose="020B0604020202020204" pitchFamily="34" charset="0"/>
              <a:cs typeface="Arial" panose="020B0604020202020204" pitchFamily="34" charset="0"/>
            </a:endParaRPr>
          </a:p>
        </p:txBody>
      </p:sp>
      <p:pic>
        <p:nvPicPr>
          <p:cNvPr id="24" name="Рисунок 23">
            <a:extLst>
              <a:ext uri="{FF2B5EF4-FFF2-40B4-BE49-F238E27FC236}">
                <a16:creationId xmlns:a16="http://schemas.microsoft.com/office/drawing/2014/main" id="{4D4E76AE-3F91-F927-BBC6-8CDC1D9CEF7B}"/>
              </a:ext>
            </a:extLst>
          </p:cNvPr>
          <p:cNvPicPr>
            <a:picLocks noChangeAspect="1"/>
          </p:cNvPicPr>
          <p:nvPr/>
        </p:nvPicPr>
        <p:blipFill>
          <a:blip r:embed="rId3"/>
          <a:stretch>
            <a:fillRect/>
          </a:stretch>
        </p:blipFill>
        <p:spPr>
          <a:xfrm>
            <a:off x="10905850" y="126462"/>
            <a:ext cx="1233521" cy="1233521"/>
          </a:xfrm>
          <a:prstGeom prst="rect">
            <a:avLst/>
          </a:prstGeom>
        </p:spPr>
      </p:pic>
      <p:sp>
        <p:nvSpPr>
          <p:cNvPr id="9" name="TextBox 8">
            <a:extLst>
              <a:ext uri="{FF2B5EF4-FFF2-40B4-BE49-F238E27FC236}">
                <a16:creationId xmlns:a16="http://schemas.microsoft.com/office/drawing/2014/main" id="{91D62B24-9A97-01EB-8E0D-041B1C8BFC9C}"/>
              </a:ext>
            </a:extLst>
          </p:cNvPr>
          <p:cNvSpPr txBox="1"/>
          <p:nvPr/>
        </p:nvSpPr>
        <p:spPr>
          <a:xfrm>
            <a:off x="172017" y="5515321"/>
            <a:ext cx="10733833" cy="132343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slide shows 3 records of different nature events from Semipalatinsk Test Site. On the left is a digitized </a:t>
            </a:r>
            <a:r>
              <a:rPr lang="en-US" sz="1600" dirty="0" err="1">
                <a:latin typeface="Arial" panose="020B0604020202020204" pitchFamily="34" charset="0"/>
                <a:cs typeface="Arial" panose="020B0604020202020204" pitchFamily="34" charset="0"/>
              </a:rPr>
              <a:t>UNE</a:t>
            </a:r>
            <a:r>
              <a:rPr lang="en-US" sz="1600" dirty="0">
                <a:latin typeface="Arial" panose="020B0604020202020204" pitchFamily="34" charset="0"/>
                <a:cs typeface="Arial" panose="020B0604020202020204" pitchFamily="34" charset="0"/>
              </a:rPr>
              <a:t> record by ILI station, distance to the source is 656 km. In the center is a digital record of chemical explosions Omega-2 by </a:t>
            </a:r>
            <a:r>
              <a:rPr lang="en-US" sz="1600" dirty="0" err="1">
                <a:latin typeface="Arial" panose="020B0604020202020204" pitchFamily="34" charset="0"/>
                <a:cs typeface="Arial" panose="020B0604020202020204" pitchFamily="34" charset="0"/>
              </a:rPr>
              <a:t>CHKZ</a:t>
            </a:r>
            <a:r>
              <a:rPr lang="en-US" sz="1600" dirty="0">
                <a:latin typeface="Arial" panose="020B0604020202020204" pitchFamily="34" charset="0"/>
                <a:cs typeface="Arial" panose="020B0604020202020204" pitchFamily="34" charset="0"/>
              </a:rPr>
              <a:t> station, distance to the source is 668 km. On the right is a digital record of earthquake occurred on the </a:t>
            </a:r>
            <a:r>
              <a:rPr lang="en-US" sz="1600" dirty="0" err="1">
                <a:latin typeface="Arial" panose="020B0604020202020204" pitchFamily="34" charset="0"/>
                <a:cs typeface="Arial" panose="020B0604020202020204" pitchFamily="34" charset="0"/>
              </a:rPr>
              <a:t>STS</a:t>
            </a:r>
            <a:r>
              <a:rPr lang="en-US" sz="1600" dirty="0">
                <a:latin typeface="Arial" panose="020B0604020202020204" pitchFamily="34" charset="0"/>
                <a:cs typeface="Arial" panose="020B0604020202020204" pitchFamily="34" charset="0"/>
              </a:rPr>
              <a:t> territory and recorded by </a:t>
            </a:r>
            <a:r>
              <a:rPr lang="en-US" sz="1600" dirty="0" err="1">
                <a:latin typeface="Arial" panose="020B0604020202020204" pitchFamily="34" charset="0"/>
                <a:cs typeface="Arial" panose="020B0604020202020204" pitchFamily="34" charset="0"/>
              </a:rPr>
              <a:t>PDGK</a:t>
            </a:r>
            <a:r>
              <a:rPr lang="en-US" sz="1600" dirty="0">
                <a:latin typeface="Arial" panose="020B0604020202020204" pitchFamily="34" charset="0"/>
                <a:cs typeface="Arial" panose="020B0604020202020204" pitchFamily="34" charset="0"/>
              </a:rPr>
              <a:t> station, distance to the source is 800 km. These data can be compared and analyzed. </a:t>
            </a:r>
            <a:endParaRPr lang="x-none" sz="1600" dirty="0">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56ABA8F6-B45C-EDF7-A3C0-CFDF05EF208A}"/>
              </a:ext>
            </a:extLst>
          </p:cNvPr>
          <p:cNvPicPr>
            <a:picLocks noChangeAspect="1"/>
          </p:cNvPicPr>
          <p:nvPr/>
        </p:nvPicPr>
        <p:blipFill rotWithShape="1">
          <a:blip r:embed="rId4"/>
          <a:srcRect l="1566" r="1"/>
          <a:stretch/>
        </p:blipFill>
        <p:spPr>
          <a:xfrm>
            <a:off x="52628" y="1154964"/>
            <a:ext cx="7264715" cy="4298101"/>
          </a:xfrm>
          <a:prstGeom prst="rect">
            <a:avLst/>
          </a:prstGeom>
        </p:spPr>
      </p:pic>
      <p:sp>
        <p:nvSpPr>
          <p:cNvPr id="2" name="TextBox 1">
            <a:extLst>
              <a:ext uri="{FF2B5EF4-FFF2-40B4-BE49-F238E27FC236}">
                <a16:creationId xmlns:a16="http://schemas.microsoft.com/office/drawing/2014/main" id="{5A01E1B4-43AE-78E0-7CE9-3340303C83E6}"/>
              </a:ext>
            </a:extLst>
          </p:cNvPr>
          <p:cNvSpPr txBox="1"/>
          <p:nvPr/>
        </p:nvSpPr>
        <p:spPr>
          <a:xfrm>
            <a:off x="228600" y="4159137"/>
            <a:ext cx="25224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a:t>
            </a:r>
            <a:endParaRPr lang="x-none" dirty="0">
              <a:latin typeface="Arial" panose="020B0604020202020204" pitchFamily="34" charset="0"/>
              <a:cs typeface="Arial" panose="020B0604020202020204" pitchFamily="34" charset="0"/>
            </a:endParaRPr>
          </a:p>
        </p:txBody>
      </p:sp>
      <p:cxnSp>
        <p:nvCxnSpPr>
          <p:cNvPr id="8" name="Прямая со стрелкой 7">
            <a:extLst>
              <a:ext uri="{FF2B5EF4-FFF2-40B4-BE49-F238E27FC236}">
                <a16:creationId xmlns:a16="http://schemas.microsoft.com/office/drawing/2014/main" id="{79DD8E56-C02D-3635-6825-53DF83BBE26C}"/>
              </a:ext>
            </a:extLst>
          </p:cNvPr>
          <p:cNvCxnSpPr/>
          <p:nvPr/>
        </p:nvCxnSpPr>
        <p:spPr>
          <a:xfrm>
            <a:off x="409903" y="4465004"/>
            <a:ext cx="141890" cy="1891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D488BD4-F68A-5C36-0163-3E4F652A350A}"/>
              </a:ext>
            </a:extLst>
          </p:cNvPr>
          <p:cNvSpPr txBox="1"/>
          <p:nvPr/>
        </p:nvSpPr>
        <p:spPr>
          <a:xfrm>
            <a:off x="3951889" y="4128009"/>
            <a:ext cx="25224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a:t>
            </a:r>
            <a:endParaRPr lang="x-none" dirty="0">
              <a:latin typeface="Arial" panose="020B0604020202020204" pitchFamily="34" charset="0"/>
              <a:cs typeface="Arial" panose="020B0604020202020204" pitchFamily="34" charset="0"/>
            </a:endParaRPr>
          </a:p>
        </p:txBody>
      </p:sp>
      <p:cxnSp>
        <p:nvCxnSpPr>
          <p:cNvPr id="11" name="Прямая со стрелкой 10">
            <a:extLst>
              <a:ext uri="{FF2B5EF4-FFF2-40B4-BE49-F238E27FC236}">
                <a16:creationId xmlns:a16="http://schemas.microsoft.com/office/drawing/2014/main" id="{2CEE273B-78E9-EAFC-5DE5-D9E3B6C91326}"/>
              </a:ext>
            </a:extLst>
          </p:cNvPr>
          <p:cNvCxnSpPr/>
          <p:nvPr/>
        </p:nvCxnSpPr>
        <p:spPr>
          <a:xfrm>
            <a:off x="4133192" y="4433876"/>
            <a:ext cx="141890" cy="1891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ACECF49-9F9A-7322-5A05-CBBC21C19EDC}"/>
              </a:ext>
            </a:extLst>
          </p:cNvPr>
          <p:cNvSpPr txBox="1"/>
          <p:nvPr/>
        </p:nvSpPr>
        <p:spPr>
          <a:xfrm>
            <a:off x="7370562" y="4190265"/>
            <a:ext cx="25224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a:t>
            </a:r>
            <a:endParaRPr lang="x-none" dirty="0">
              <a:latin typeface="Arial" panose="020B0604020202020204" pitchFamily="34" charset="0"/>
              <a:cs typeface="Arial" panose="020B0604020202020204" pitchFamily="34" charset="0"/>
            </a:endParaRPr>
          </a:p>
        </p:txBody>
      </p:sp>
      <p:cxnSp>
        <p:nvCxnSpPr>
          <p:cNvPr id="13" name="Прямая со стрелкой 12">
            <a:extLst>
              <a:ext uri="{FF2B5EF4-FFF2-40B4-BE49-F238E27FC236}">
                <a16:creationId xmlns:a16="http://schemas.microsoft.com/office/drawing/2014/main" id="{0802B147-0699-6459-77D2-2D2D4BDC1835}"/>
              </a:ext>
            </a:extLst>
          </p:cNvPr>
          <p:cNvCxnSpPr/>
          <p:nvPr/>
        </p:nvCxnSpPr>
        <p:spPr>
          <a:xfrm>
            <a:off x="7551865" y="4496132"/>
            <a:ext cx="141890" cy="1891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084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P2.5-543</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A43AFE7-42A6-0680-F0E5-9D0D60EFF40F}"/>
              </a:ext>
            </a:extLst>
          </p:cNvPr>
          <p:cNvSpPr txBox="1"/>
          <p:nvPr/>
        </p:nvSpPr>
        <p:spPr>
          <a:xfrm>
            <a:off x="1038069" y="1929906"/>
            <a:ext cx="4178508" cy="3477875"/>
          </a:xfrm>
          <a:prstGeom prst="rect">
            <a:avLst/>
          </a:prstGeom>
          <a:noFill/>
        </p:spPr>
        <p:txBody>
          <a:bodyPr wrap="square">
            <a:spAutoFit/>
          </a:bodyPr>
          <a:lstStyle/>
          <a:p>
            <a:pPr algn="ctr"/>
            <a:r>
              <a:rPr lang="en-US" sz="2000" b="1" dirty="0">
                <a:latin typeface="Arial" panose="020B0604020202020204" pitchFamily="34" charset="0"/>
                <a:cs typeface="Arial" panose="020B0604020202020204" pitchFamily="34" charset="0"/>
              </a:rPr>
              <a:t>The created database of digitized historical seismograms of underground nuclear explosions conducted at Semipalatinsk Test Site allows for discriminating the sources, studying different effects related to nuclear explosions including the repeated explosions conducted under the same conditions.  </a:t>
            </a:r>
          </a:p>
        </p:txBody>
      </p:sp>
      <p:sp>
        <p:nvSpPr>
          <p:cNvPr id="8" name="Title 1">
            <a:extLst>
              <a:ext uri="{FF2B5EF4-FFF2-40B4-BE49-F238E27FC236}">
                <a16:creationId xmlns:a16="http://schemas.microsoft.com/office/drawing/2014/main" id="{ED5F623A-121E-0139-BBCD-07C9B8D0D7EE}"/>
              </a:ext>
            </a:extLst>
          </p:cNvPr>
          <p:cNvSpPr txBox="1">
            <a:spLocks/>
          </p:cNvSpPr>
          <p:nvPr/>
        </p:nvSpPr>
        <p:spPr>
          <a:xfrm>
            <a:off x="2082747" y="161399"/>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a:t>
            </a:r>
            <a:endParaRPr lang="x-none" sz="4800" dirty="0">
              <a:solidFill>
                <a:schemeClr val="bg1"/>
              </a:solidFill>
              <a:latin typeface="Arial" panose="020B0604020202020204" pitchFamily="34" charset="0"/>
              <a:cs typeface="Arial" panose="020B0604020202020204" pitchFamily="34" charset="0"/>
            </a:endParaRPr>
          </a:p>
        </p:txBody>
      </p:sp>
      <p:pic>
        <p:nvPicPr>
          <p:cNvPr id="9" name="Рисунок 8">
            <a:extLst>
              <a:ext uri="{FF2B5EF4-FFF2-40B4-BE49-F238E27FC236}">
                <a16:creationId xmlns:a16="http://schemas.microsoft.com/office/drawing/2014/main" id="{50A2987C-CBEA-8868-B615-AC99DA995A25}"/>
              </a:ext>
            </a:extLst>
          </p:cNvPr>
          <p:cNvPicPr>
            <a:picLocks noChangeAspect="1"/>
          </p:cNvPicPr>
          <p:nvPr/>
        </p:nvPicPr>
        <p:blipFill>
          <a:blip r:embed="rId2"/>
          <a:stretch>
            <a:fillRect/>
          </a:stretch>
        </p:blipFill>
        <p:spPr>
          <a:xfrm>
            <a:off x="10905850" y="126462"/>
            <a:ext cx="1233521" cy="1233521"/>
          </a:xfrm>
          <a:prstGeom prst="rect">
            <a:avLst/>
          </a:prstGeom>
        </p:spPr>
      </p:pic>
      <p:pic>
        <p:nvPicPr>
          <p:cNvPr id="10" name="Рисунок 9">
            <a:extLst>
              <a:ext uri="{FF2B5EF4-FFF2-40B4-BE49-F238E27FC236}">
                <a16:creationId xmlns:a16="http://schemas.microsoft.com/office/drawing/2014/main" id="{62DF6B85-C159-1219-82A5-CF100EDFA6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5499" y="1630101"/>
            <a:ext cx="2554681" cy="2567143"/>
          </a:xfrm>
          <a:prstGeom prst="rect">
            <a:avLst/>
          </a:prstGeom>
          <a:ln>
            <a:noFill/>
          </a:ln>
          <a:effectLst>
            <a:outerShdw blurRad="292100" dist="139700" dir="2700000" algn="tl" rotWithShape="0">
              <a:srgbClr val="333333">
                <a:alpha val="65000"/>
              </a:srgbClr>
            </a:outerShdw>
          </a:effectLst>
        </p:spPr>
      </p:pic>
      <p:pic>
        <p:nvPicPr>
          <p:cNvPr id="11" name="Рисунок 10">
            <a:extLst>
              <a:ext uri="{FF2B5EF4-FFF2-40B4-BE49-F238E27FC236}">
                <a16:creationId xmlns:a16="http://schemas.microsoft.com/office/drawing/2014/main" id="{F9316912-ACCD-C65B-F050-132735F43007}"/>
              </a:ext>
            </a:extLst>
          </p:cNvPr>
          <p:cNvPicPr>
            <a:picLocks noChangeAspect="1"/>
          </p:cNvPicPr>
          <p:nvPr/>
        </p:nvPicPr>
        <p:blipFill>
          <a:blip r:embed="rId4"/>
          <a:stretch>
            <a:fillRect/>
          </a:stretch>
        </p:blipFill>
        <p:spPr>
          <a:xfrm>
            <a:off x="6622808" y="4642773"/>
            <a:ext cx="2740062" cy="1742527"/>
          </a:xfrm>
          <a:prstGeom prst="rect">
            <a:avLst/>
          </a:prstGeom>
        </p:spPr>
      </p:pic>
    </p:spTree>
    <p:extLst>
      <p:ext uri="{BB962C8B-B14F-4D97-AF65-F5344CB8AC3E}">
        <p14:creationId xmlns:p14="http://schemas.microsoft.com/office/powerpoint/2010/main" val="159844557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3224</TotalTime>
  <Words>742</Words>
  <Application>Microsoft Office PowerPoint</Application>
  <PresentationFormat>Широкоэкранный</PresentationFormat>
  <Paragraphs>33</Paragraphs>
  <Slides>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6</vt:i4>
      </vt:variant>
    </vt:vector>
  </HeadingPairs>
  <TitlesOfParts>
    <vt:vector size="12" baseType="lpstr">
      <vt:lpstr>Arial</vt:lpstr>
      <vt:lpstr>Calibri</vt:lpstr>
      <vt:lpstr>Calibri Light</vt:lpstr>
      <vt:lpstr>Times New Roman</vt:lpstr>
      <vt:lpstr>Custom Design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Павел Рябенко</cp:lastModifiedBy>
  <cp:revision>58</cp:revision>
  <dcterms:created xsi:type="dcterms:W3CDTF">2023-04-18T13:25:54Z</dcterms:created>
  <dcterms:modified xsi:type="dcterms:W3CDTF">2023-06-09T04:52:38Z</dcterms:modified>
</cp:coreProperties>
</file>