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61" d="100"/>
          <a:sy n="61" d="100"/>
        </p:scale>
        <p:origin x="9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06/11/2023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smtClean="0">
                <a:solidFill>
                  <a:schemeClr val="bg1"/>
                </a:solidFill>
                <a:latin typeface="Arial" panose="020B0604020202020204" pitchFamily="34" charset="0"/>
                <a:cs typeface="Arial" panose="020B0604020202020204" pitchFamily="34" charset="0"/>
              </a:rPr>
              <a:t>P2.5-190</a:t>
            </a:r>
            <a:endParaRPr lang="en-AT"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C76C91B-333D-CF33-4FE9-81CDD42E9314}"/>
              </a:ext>
            </a:extLst>
          </p:cNvPr>
          <p:cNvSpPr txBox="1"/>
          <p:nvPr/>
        </p:nvSpPr>
        <p:spPr>
          <a:xfrm>
            <a:off x="2061274" y="26169"/>
            <a:ext cx="8547316" cy="1138773"/>
          </a:xfrm>
          <a:prstGeom prst="rect">
            <a:avLst/>
          </a:prstGeom>
          <a:noFill/>
        </p:spPr>
        <p:txBody>
          <a:bodyPr wrap="square" rtlCol="0">
            <a:spAutoFit/>
          </a:bodyPr>
          <a:lstStyle/>
          <a:p>
            <a:pPr algn="ctr"/>
            <a:r>
              <a:rPr lang="en-US" sz="1400" b="1" dirty="0">
                <a:solidFill>
                  <a:schemeClr val="bg1"/>
                </a:solidFill>
                <a:latin typeface="Arial" panose="020B0604020202020204" pitchFamily="34" charset="0"/>
                <a:cs typeface="Arial" panose="020B0604020202020204" pitchFamily="34" charset="0"/>
              </a:rPr>
              <a:t>FEATURES OF THE WAVE PATTERN OF NUCLEAR EXPLOSIONS AND EARTHQUAKES FROM THE LOP NOR TEST SITE AREA ACCORDING TO THE DATA OF SEISMIC STATIONS IN KYRGYZSTAN </a:t>
            </a:r>
            <a:endParaRPr lang="en-GB" sz="1400" b="1" dirty="0">
              <a:solidFill>
                <a:schemeClr val="bg1"/>
              </a:solidFill>
              <a:latin typeface="Arial" panose="020B0604020202020204" pitchFamily="34" charset="0"/>
              <a:cs typeface="Arial" panose="020B0604020202020204" pitchFamily="34" charset="0"/>
            </a:endParaRPr>
          </a:p>
          <a:p>
            <a:pPr algn="ctr"/>
            <a:r>
              <a:rPr lang="en-US" sz="1400" dirty="0">
                <a:solidFill>
                  <a:schemeClr val="bg1"/>
                </a:solidFill>
                <a:latin typeface="Arial" panose="020B0604020202020204" pitchFamily="34" charset="0"/>
                <a:cs typeface="Arial" panose="020B0604020202020204" pitchFamily="34" charset="0"/>
              </a:rPr>
              <a:t>Anna Berezina</a:t>
            </a:r>
            <a:r>
              <a:rPr lang="en-US" sz="1400" baseline="30000" dirty="0">
                <a:solidFill>
                  <a:schemeClr val="bg1"/>
                </a:solidFill>
                <a:latin typeface="Arial" panose="020B0604020202020204" pitchFamily="34" charset="0"/>
                <a:cs typeface="Arial" panose="020B0604020202020204" pitchFamily="34" charset="0"/>
              </a:rPr>
              <a:t>1</a:t>
            </a:r>
            <a:r>
              <a:rPr lang="en-US" sz="1400" dirty="0">
                <a:solidFill>
                  <a:schemeClr val="bg1"/>
                </a:solidFill>
                <a:latin typeface="Arial" panose="020B0604020202020204" pitchFamily="34" charset="0"/>
                <a:cs typeface="Arial" panose="020B0604020202020204" pitchFamily="34" charset="0"/>
              </a:rPr>
              <a:t>, Kevin Mackey</a:t>
            </a:r>
            <a:r>
              <a:rPr lang="en-US" sz="1400" baseline="30000" dirty="0">
                <a:solidFill>
                  <a:schemeClr val="bg1"/>
                </a:solidFill>
                <a:latin typeface="Arial" panose="020B0604020202020204" pitchFamily="34" charset="0"/>
                <a:cs typeface="Arial" panose="020B0604020202020204" pitchFamily="34" charset="0"/>
              </a:rPr>
              <a:t>3</a:t>
            </a:r>
            <a:r>
              <a:rPr lang="en-US" sz="1400" dirty="0" smtClean="0">
                <a:solidFill>
                  <a:schemeClr val="bg1"/>
                </a:solidFill>
                <a:latin typeface="Arial" panose="020B0604020202020204" pitchFamily="34" charset="0"/>
                <a:cs typeface="Arial" panose="020B0604020202020204" pitchFamily="34" charset="0"/>
              </a:rPr>
              <a:t>, Inna </a:t>
            </a:r>
            <a:r>
              <a:rPr lang="en-US" sz="1400" dirty="0">
                <a:solidFill>
                  <a:schemeClr val="bg1"/>
                </a:solidFill>
                <a:latin typeface="Arial" panose="020B0604020202020204" pitchFamily="34" charset="0"/>
                <a:cs typeface="Arial" panose="020B0604020202020204" pitchFamily="34" charset="0"/>
              </a:rPr>
              <a:t>Sokolova</a:t>
            </a:r>
            <a:r>
              <a:rPr lang="en-US" sz="1400" baseline="30000" dirty="0">
                <a:solidFill>
                  <a:schemeClr val="bg1"/>
                </a:solidFill>
                <a:latin typeface="Arial" panose="020B0604020202020204" pitchFamily="34" charset="0"/>
                <a:cs typeface="Arial" panose="020B0604020202020204" pitchFamily="34" charset="0"/>
              </a:rPr>
              <a:t>2</a:t>
            </a:r>
            <a:r>
              <a:rPr lang="en-US" sz="1400" dirty="0">
                <a:solidFill>
                  <a:schemeClr val="bg1"/>
                </a:solidFill>
                <a:latin typeface="Arial" panose="020B0604020202020204" pitchFamily="34" charset="0"/>
                <a:cs typeface="Arial" panose="020B0604020202020204" pitchFamily="34" charset="0"/>
              </a:rPr>
              <a:t>, </a:t>
            </a:r>
            <a:r>
              <a:rPr lang="en-US" sz="1400" dirty="0" smtClean="0">
                <a:solidFill>
                  <a:schemeClr val="bg1"/>
                </a:solidFill>
                <a:latin typeface="Arial" panose="020B0604020202020204" pitchFamily="34" charset="0"/>
                <a:cs typeface="Arial" panose="020B0604020202020204" pitchFamily="34" charset="0"/>
              </a:rPr>
              <a:t>Daniel </a:t>
            </a:r>
            <a:r>
              <a:rPr lang="en-US" sz="1400" dirty="0">
                <a:solidFill>
                  <a:schemeClr val="bg1"/>
                </a:solidFill>
                <a:latin typeface="Arial" panose="020B0604020202020204" pitchFamily="34" charset="0"/>
                <a:cs typeface="Arial" panose="020B0604020202020204" pitchFamily="34" charset="0"/>
              </a:rPr>
              <a:t>Burk</a:t>
            </a:r>
            <a:r>
              <a:rPr lang="en-US" sz="1400" baseline="30000" dirty="0">
                <a:solidFill>
                  <a:schemeClr val="bg1"/>
                </a:solidFill>
                <a:latin typeface="Arial" panose="020B0604020202020204" pitchFamily="34" charset="0"/>
                <a:cs typeface="Arial" panose="020B0604020202020204" pitchFamily="34" charset="0"/>
              </a:rPr>
              <a:t>3</a:t>
            </a:r>
            <a:r>
              <a:rPr lang="en-US" sz="1400" dirty="0">
                <a:solidFill>
                  <a:schemeClr val="bg1"/>
                </a:solidFill>
                <a:latin typeface="Arial" panose="020B0604020202020204" pitchFamily="34" charset="0"/>
                <a:cs typeface="Arial" panose="020B0604020202020204" pitchFamily="34" charset="0"/>
              </a:rPr>
              <a:t>, </a:t>
            </a:r>
            <a:r>
              <a:rPr lang="en-US" sz="1400" dirty="0" smtClean="0">
                <a:solidFill>
                  <a:schemeClr val="bg1"/>
                </a:solidFill>
                <a:latin typeface="Arial" panose="020B0604020202020204" pitchFamily="34" charset="0"/>
                <a:cs typeface="Arial" panose="020B0604020202020204" pitchFamily="34" charset="0"/>
              </a:rPr>
              <a:t>Elena </a:t>
            </a:r>
            <a:r>
              <a:rPr lang="en-US" sz="1400" dirty="0">
                <a:solidFill>
                  <a:schemeClr val="bg1"/>
                </a:solidFill>
                <a:latin typeface="Arial" panose="020B0604020202020204" pitchFamily="34" charset="0"/>
                <a:cs typeface="Arial" panose="020B0604020202020204" pitchFamily="34" charset="0"/>
              </a:rPr>
              <a:t>Pershina</a:t>
            </a:r>
            <a:r>
              <a:rPr lang="en-US" sz="1400" baseline="30000" dirty="0">
                <a:solidFill>
                  <a:schemeClr val="bg1"/>
                </a:solidFill>
                <a:latin typeface="Arial" panose="020B0604020202020204" pitchFamily="34" charset="0"/>
                <a:cs typeface="Arial" panose="020B0604020202020204" pitchFamily="34" charset="0"/>
              </a:rPr>
              <a:t>1</a:t>
            </a:r>
            <a:r>
              <a:rPr lang="en-US" sz="1400" dirty="0">
                <a:solidFill>
                  <a:schemeClr val="bg1"/>
                </a:solidFill>
                <a:latin typeface="Arial" panose="020B0604020202020204" pitchFamily="34" charset="0"/>
                <a:cs typeface="Arial" panose="020B0604020202020204" pitchFamily="34" charset="0"/>
              </a:rPr>
              <a:t>, </a:t>
            </a:r>
            <a:r>
              <a:rPr lang="en-US" sz="1400" dirty="0" smtClean="0">
                <a:solidFill>
                  <a:schemeClr val="bg1"/>
                </a:solidFill>
                <a:latin typeface="Arial" panose="020B0604020202020204" pitchFamily="34" charset="0"/>
                <a:cs typeface="Arial" panose="020B0604020202020204" pitchFamily="34" charset="0"/>
              </a:rPr>
              <a:t>Tatiana </a:t>
            </a:r>
            <a:r>
              <a:rPr lang="en-US" sz="1400" dirty="0">
                <a:solidFill>
                  <a:schemeClr val="bg1"/>
                </a:solidFill>
                <a:latin typeface="Arial" panose="020B0604020202020204" pitchFamily="34" charset="0"/>
                <a:cs typeface="Arial" panose="020B0604020202020204" pitchFamily="34" charset="0"/>
              </a:rPr>
              <a:t>Nikitenko</a:t>
            </a:r>
            <a:r>
              <a:rPr lang="en-US" sz="1400" baseline="30000" dirty="0">
                <a:solidFill>
                  <a:schemeClr val="bg1"/>
                </a:solidFill>
                <a:latin typeface="Arial" panose="020B0604020202020204" pitchFamily="34" charset="0"/>
                <a:cs typeface="Arial" panose="020B0604020202020204" pitchFamily="34" charset="0"/>
              </a:rPr>
              <a:t>1</a:t>
            </a:r>
            <a:endParaRPr lang="ru-RU" sz="1400" dirty="0">
              <a:solidFill>
                <a:schemeClr val="bg1"/>
              </a:solidFill>
              <a:latin typeface="Arial" panose="020B0604020202020204" pitchFamily="34" charset="0"/>
              <a:cs typeface="Arial" panose="020B0604020202020204" pitchFamily="34" charset="0"/>
            </a:endParaRPr>
          </a:p>
          <a:p>
            <a:pPr algn="ctr"/>
            <a:r>
              <a:rPr lang="en-US" sz="1300" baseline="30000" dirty="0">
                <a:solidFill>
                  <a:schemeClr val="bg1"/>
                </a:solidFill>
                <a:latin typeface="Arial" panose="020B0604020202020204" pitchFamily="34" charset="0"/>
                <a:cs typeface="Arial" panose="020B0604020202020204" pitchFamily="34" charset="0"/>
              </a:rPr>
              <a:t>1</a:t>
            </a:r>
            <a:r>
              <a:rPr lang="en-US" sz="1300" dirty="0">
                <a:solidFill>
                  <a:schemeClr val="bg1"/>
                </a:solidFill>
                <a:latin typeface="Arial" panose="020B0604020202020204" pitchFamily="34" charset="0"/>
                <a:cs typeface="Arial" panose="020B0604020202020204" pitchFamily="34" charset="0"/>
              </a:rPr>
              <a:t> - Institute of Seismology, NAS KR, Bishkek, Kyrgyzstan,  </a:t>
            </a:r>
            <a:endParaRPr lang="ru-RU" sz="1300" dirty="0">
              <a:solidFill>
                <a:schemeClr val="bg1"/>
              </a:solidFill>
              <a:latin typeface="Arial" panose="020B0604020202020204" pitchFamily="34" charset="0"/>
              <a:cs typeface="Arial" panose="020B0604020202020204" pitchFamily="34" charset="0"/>
            </a:endParaRPr>
          </a:p>
          <a:p>
            <a:pPr algn="ctr"/>
            <a:r>
              <a:rPr lang="en-US" sz="1300" baseline="30000" dirty="0">
                <a:solidFill>
                  <a:schemeClr val="bg1"/>
                </a:solidFill>
                <a:latin typeface="Arial" panose="020B0604020202020204" pitchFamily="34" charset="0"/>
                <a:cs typeface="Arial" panose="020B0604020202020204" pitchFamily="34" charset="0"/>
              </a:rPr>
              <a:t>2</a:t>
            </a:r>
            <a:r>
              <a:rPr lang="en-US" sz="1300" dirty="0">
                <a:solidFill>
                  <a:schemeClr val="bg1"/>
                </a:solidFill>
                <a:latin typeface="Arial" panose="020B0604020202020204" pitchFamily="34" charset="0"/>
                <a:cs typeface="Arial" panose="020B0604020202020204" pitchFamily="34" charset="0"/>
              </a:rPr>
              <a:t> – IGR NNC RK, </a:t>
            </a:r>
            <a:r>
              <a:rPr lang="en-US" sz="1300" dirty="0" err="1">
                <a:solidFill>
                  <a:schemeClr val="bg1"/>
                </a:solidFill>
                <a:latin typeface="Arial" panose="020B0604020202020204" pitchFamily="34" charset="0"/>
                <a:cs typeface="Arial" panose="020B0604020202020204" pitchFamily="34" charset="0"/>
              </a:rPr>
              <a:t>Kurchatov</a:t>
            </a:r>
            <a:r>
              <a:rPr lang="en-US" sz="1300" dirty="0">
                <a:solidFill>
                  <a:schemeClr val="bg1"/>
                </a:solidFill>
                <a:latin typeface="Arial" panose="020B0604020202020204" pitchFamily="34" charset="0"/>
                <a:cs typeface="Arial" panose="020B0604020202020204" pitchFamily="34" charset="0"/>
              </a:rPr>
              <a:t>, Kazakhstan,  </a:t>
            </a:r>
            <a:r>
              <a:rPr lang="en-US" sz="1300" baseline="30000" dirty="0">
                <a:solidFill>
                  <a:schemeClr val="bg1"/>
                </a:solidFill>
                <a:latin typeface="Arial" panose="020B0604020202020204" pitchFamily="34" charset="0"/>
                <a:cs typeface="Arial" panose="020B0604020202020204" pitchFamily="34" charset="0"/>
              </a:rPr>
              <a:t>3</a:t>
            </a:r>
            <a:r>
              <a:rPr lang="en-US" sz="1300" dirty="0">
                <a:solidFill>
                  <a:schemeClr val="bg1"/>
                </a:solidFill>
                <a:latin typeface="Arial" panose="020B0604020202020204" pitchFamily="34" charset="0"/>
                <a:cs typeface="Arial" panose="020B0604020202020204" pitchFamily="34" charset="0"/>
              </a:rPr>
              <a:t> – Michigan State University, Michigan, USA</a:t>
            </a:r>
            <a:endParaRPr lang="ru-RU" sz="1300" dirty="0">
              <a:solidFill>
                <a:schemeClr val="bg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092A3765-1CF6-2404-2946-66C5AE8F97B2}"/>
              </a:ext>
            </a:extLst>
          </p:cNvPr>
          <p:cNvSpPr txBox="1"/>
          <p:nvPr/>
        </p:nvSpPr>
        <p:spPr>
          <a:xfrm>
            <a:off x="217714" y="1281940"/>
            <a:ext cx="11872686" cy="3970318"/>
          </a:xfrm>
          <a:prstGeom prst="rect">
            <a:avLst/>
          </a:prstGeom>
          <a:noFill/>
        </p:spPr>
        <p:txBody>
          <a:bodyPr wrap="square">
            <a:spAutoFit/>
          </a:bodyPr>
          <a:lstStyle/>
          <a:p>
            <a:pPr algn="just"/>
            <a:r>
              <a:rPr lang="en-US" dirty="0">
                <a:latin typeface="Arial" panose="020B0604020202020204" pitchFamily="34" charset="0"/>
                <a:cs typeface="Arial" panose="020B0604020202020204" pitchFamily="34" charset="0"/>
              </a:rPr>
              <a:t>The National Data Center of Kyrgyzstan (NDC-KG) is conducting a lot of work on digitizing </a:t>
            </a:r>
            <a:r>
              <a:rPr lang="en-US" dirty="0" smtClean="0">
                <a:latin typeface="Arial" panose="020B0604020202020204" pitchFamily="34" charset="0"/>
                <a:cs typeface="Arial" panose="020B0604020202020204" pitchFamily="34" charset="0"/>
              </a:rPr>
              <a:t>of historical </a:t>
            </a:r>
            <a:r>
              <a:rPr lang="en-US" dirty="0">
                <a:latin typeface="Arial" panose="020B0604020202020204" pitchFamily="34" charset="0"/>
                <a:cs typeface="Arial" panose="020B0604020202020204" pitchFamily="34" charset="0"/>
              </a:rPr>
              <a:t>analogue seismograms of nuclear explosions. For digitization the </a:t>
            </a:r>
            <a:r>
              <a:rPr lang="en-US" dirty="0" err="1">
                <a:latin typeface="Arial" panose="020B0604020202020204" pitchFamily="34" charset="0"/>
                <a:cs typeface="Arial" panose="020B0604020202020204" pitchFamily="34" charset="0"/>
              </a:rPr>
              <a:t>WaveTrack</a:t>
            </a:r>
            <a:r>
              <a:rPr lang="en-US" dirty="0">
                <a:latin typeface="Arial" panose="020B0604020202020204" pitchFamily="34" charset="0"/>
                <a:cs typeface="Arial" panose="020B0604020202020204" pitchFamily="34" charset="0"/>
              </a:rPr>
              <a:t> software, developed at the Institute of Petroleum Geology and Geophysics of the Siberian Branch of the RAS, is used. The methodology for digitizing, converting digitized fragments into the </a:t>
            </a:r>
            <a:r>
              <a:rPr lang="en-US" dirty="0" err="1">
                <a:latin typeface="Arial" panose="020B0604020202020204" pitchFamily="34" charset="0"/>
                <a:cs typeface="Arial" panose="020B0604020202020204" pitchFamily="34" charset="0"/>
              </a:rPr>
              <a:t>mseed</a:t>
            </a:r>
            <a:r>
              <a:rPr lang="en-US" dirty="0">
                <a:latin typeface="Arial" panose="020B0604020202020204" pitchFamily="34" charset="0"/>
                <a:cs typeface="Arial" panose="020B0604020202020204" pitchFamily="34" charset="0"/>
              </a:rPr>
              <a:t> format, data quality control, calibration data conversion into amplitude-frequency response </a:t>
            </a:r>
            <a:r>
              <a:rPr lang="en-US" dirty="0" smtClean="0">
                <a:latin typeface="Arial" panose="020B0604020202020204" pitchFamily="34" charset="0"/>
                <a:cs typeface="Arial" panose="020B0604020202020204" pitchFamily="34" charset="0"/>
              </a:rPr>
              <a:t>in </a:t>
            </a:r>
            <a:r>
              <a:rPr lang="en-US" dirty="0">
                <a:latin typeface="Arial" panose="020B0604020202020204" pitchFamily="34" charset="0"/>
                <a:cs typeface="Arial" panose="020B0604020202020204" pitchFamily="34" charset="0"/>
              </a:rPr>
              <a:t>the </a:t>
            </a:r>
            <a:r>
              <a:rPr lang="en-US" dirty="0" err="1">
                <a:latin typeface="Arial" panose="020B0604020202020204" pitchFamily="34" charset="0"/>
                <a:cs typeface="Arial" panose="020B0604020202020204" pitchFamily="34" charset="0"/>
              </a:rPr>
              <a:t>dataless</a:t>
            </a:r>
            <a:r>
              <a:rPr lang="en-US" dirty="0">
                <a:latin typeface="Arial" panose="020B0604020202020204" pitchFamily="34" charset="0"/>
                <a:cs typeface="Arial" panose="020B0604020202020204" pitchFamily="34" charset="0"/>
              </a:rPr>
              <a:t>-seed format was developed by MSU (USA) team.</a:t>
            </a:r>
            <a:endParaRPr lang="ru-RU" dirty="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Of </a:t>
            </a:r>
            <a:r>
              <a:rPr lang="en-US" dirty="0">
                <a:latin typeface="Arial" panose="020B0604020202020204" pitchFamily="34" charset="0"/>
                <a:cs typeface="Arial" panose="020B0604020202020204" pitchFamily="34" charset="0"/>
              </a:rPr>
              <a:t>greatest interest for research are records from the area of ​​the Lop Nor nuclear test site, located in the province of Xinjiang. In total, 245 seismograms of 26 both of atmospheric and underground nuclear explosions were digitized for the period 1966-1996, recorded by 35 stations at </a:t>
            </a:r>
            <a:r>
              <a:rPr lang="en-US" dirty="0" err="1">
                <a:latin typeface="Arial" panose="020B0604020202020204" pitchFamily="34" charset="0"/>
                <a:cs typeface="Arial" panose="020B0604020202020204" pitchFamily="34" charset="0"/>
              </a:rPr>
              <a:t>epicentral</a:t>
            </a:r>
            <a:r>
              <a:rPr lang="en-US" dirty="0">
                <a:latin typeface="Arial" panose="020B0604020202020204" pitchFamily="34" charset="0"/>
                <a:cs typeface="Arial" panose="020B0604020202020204" pitchFamily="34" charset="0"/>
              </a:rPr>
              <a:t> distances of 754-1542 km. </a:t>
            </a:r>
            <a:endParaRPr lang="ru-RU" dirty="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Based </a:t>
            </a:r>
            <a:r>
              <a:rPr lang="en-US" dirty="0">
                <a:latin typeface="Arial" panose="020B0604020202020204" pitchFamily="34" charset="0"/>
                <a:cs typeface="Arial" panose="020B0604020202020204" pitchFamily="34" charset="0"/>
              </a:rPr>
              <a:t>on the records of seismic stations of the Kyrgyz system of seismic monitoring, a comparative analysis of </a:t>
            </a:r>
            <a:r>
              <a:rPr lang="en-US">
                <a:latin typeface="Arial" panose="020B0604020202020204" pitchFamily="34" charset="0"/>
                <a:cs typeface="Arial" panose="020B0604020202020204" pitchFamily="34" charset="0"/>
              </a:rPr>
              <a:t>the </a:t>
            </a:r>
            <a:r>
              <a:rPr lang="en-US" smtClean="0">
                <a:latin typeface="Arial" panose="020B0604020202020204" pitchFamily="34" charset="0"/>
                <a:cs typeface="Arial" panose="020B0604020202020204" pitchFamily="34" charset="0"/>
              </a:rPr>
              <a:t>waveforms of </a:t>
            </a:r>
            <a:r>
              <a:rPr lang="en-US" dirty="0">
                <a:latin typeface="Arial" panose="020B0604020202020204" pitchFamily="34" charset="0"/>
                <a:cs typeface="Arial" panose="020B0604020202020204" pitchFamily="34" charset="0"/>
              </a:rPr>
              <a:t>underground nuclear explosions carried out at the Lop Nor test site and </a:t>
            </a:r>
            <a:r>
              <a:rPr lang="en-US">
                <a:latin typeface="Arial" panose="020B0604020202020204" pitchFamily="34" charset="0"/>
                <a:cs typeface="Arial" panose="020B0604020202020204" pitchFamily="34" charset="0"/>
              </a:rPr>
              <a:t>tectonic </a:t>
            </a:r>
            <a:r>
              <a:rPr lang="en-US" smtClean="0">
                <a:latin typeface="Arial" panose="020B0604020202020204" pitchFamily="34" charset="0"/>
                <a:cs typeface="Arial" panose="020B0604020202020204" pitchFamily="34" charset="0"/>
              </a:rPr>
              <a:t>earthquakes, </a:t>
            </a:r>
            <a:r>
              <a:rPr lang="en-US" dirty="0">
                <a:latin typeface="Arial" panose="020B0604020202020204" pitchFamily="34" charset="0"/>
                <a:cs typeface="Arial" panose="020B0604020202020204" pitchFamily="34" charset="0"/>
              </a:rPr>
              <a:t>that occurred in the </a:t>
            </a:r>
            <a:r>
              <a:rPr lang="en-US">
                <a:latin typeface="Arial" panose="020B0604020202020204" pitchFamily="34" charset="0"/>
                <a:cs typeface="Arial" panose="020B0604020202020204" pitchFamily="34" charset="0"/>
              </a:rPr>
              <a:t>same </a:t>
            </a:r>
            <a:r>
              <a:rPr lang="en-US" smtClean="0">
                <a:latin typeface="Arial" panose="020B0604020202020204" pitchFamily="34" charset="0"/>
                <a:cs typeface="Arial" panose="020B0604020202020204" pitchFamily="34" charset="0"/>
              </a:rPr>
              <a:t>area, </a:t>
            </a:r>
            <a:r>
              <a:rPr lang="en-US" dirty="0">
                <a:latin typeface="Arial" panose="020B0604020202020204" pitchFamily="34" charset="0"/>
                <a:cs typeface="Arial" panose="020B0604020202020204" pitchFamily="34" charset="0"/>
              </a:rPr>
              <a:t>was carried out. The spectral ratios of the amplitudes of P- and S-waves (Sn/</a:t>
            </a:r>
            <a:r>
              <a:rPr lang="en-US" dirty="0" err="1">
                <a:latin typeface="Arial" panose="020B0604020202020204" pitchFamily="34" charset="0"/>
                <a:cs typeface="Arial" panose="020B0604020202020204" pitchFamily="34" charset="0"/>
              </a:rPr>
              <a:t>Pn</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Lg</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Pg</a:t>
            </a:r>
            <a:r>
              <a:rPr lang="en-US" dirty="0">
                <a:latin typeface="Arial" panose="020B0604020202020204" pitchFamily="34" charset="0"/>
                <a:cs typeface="Arial" panose="020B0604020202020204" pitchFamily="34" charset="0"/>
              </a:rPr>
              <a:t>) were measured to search for effective criteria for seismic discrimination of UNEs and earthquakes.</a:t>
            </a:r>
            <a:endParaRPr lang="ru-RU"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C20EA142-59AE-AE29-ED7C-705B7DD845B3}"/>
              </a:ext>
            </a:extLst>
          </p:cNvPr>
          <p:cNvSpPr txBox="1"/>
          <p:nvPr/>
        </p:nvSpPr>
        <p:spPr>
          <a:xfrm>
            <a:off x="217714" y="5953856"/>
            <a:ext cx="11692733" cy="646331"/>
          </a:xfrm>
          <a:prstGeom prst="rect">
            <a:avLst/>
          </a:prstGeom>
          <a:noFill/>
        </p:spPr>
        <p:txBody>
          <a:bodyPr wrap="square">
            <a:spAutoFit/>
          </a:bodyPr>
          <a:lstStyle/>
          <a:p>
            <a:pPr algn="just"/>
            <a:r>
              <a:rPr lang="en-US" dirty="0">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f you want to learn more about this, come see my e-poster during session </a:t>
            </a:r>
            <a:r>
              <a:rPr lang="en-GB" dirty="0" smtClean="0">
                <a:latin typeface="Arial" panose="020B0604020202020204" pitchFamily="34" charset="0"/>
                <a:cs typeface="Arial" panose="020B0604020202020204" pitchFamily="34" charset="0"/>
              </a:rPr>
              <a:t>2.5 </a:t>
            </a:r>
            <a:r>
              <a:rPr lang="en-GB" dirty="0">
                <a:latin typeface="Arial" panose="020B0604020202020204" pitchFamily="34" charset="0"/>
                <a:cs typeface="Arial" panose="020B0604020202020204" pitchFamily="34" charset="0"/>
              </a:rPr>
              <a:t>on this date or access it online on the SnT2023 Conference platform!</a:t>
            </a:r>
          </a:p>
        </p:txBody>
      </p:sp>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2674</TotalTime>
  <Words>329</Words>
  <Application>Microsoft Office PowerPoint</Application>
  <PresentationFormat>Широкоэкранный</PresentationFormat>
  <Paragraphs>11</Paragraphs>
  <Slides>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Arial</vt:lpstr>
      <vt:lpstr>Calibri</vt:lpstr>
      <vt:lpstr>Calibri Light</vt:lpstr>
      <vt:lpstr>Office Theme</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RePack by Diakov</cp:lastModifiedBy>
  <cp:revision>25</cp:revision>
  <dcterms:created xsi:type="dcterms:W3CDTF">2023-04-18T13:25:54Z</dcterms:created>
  <dcterms:modified xsi:type="dcterms:W3CDTF">2023-06-11T17:07:03Z</dcterms:modified>
</cp:coreProperties>
</file>