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8" r:id="rId8"/>
    <p:sldId id="267" r:id="rId9"/>
    <p:sldId id="270" r:id="rId10"/>
    <p:sldId id="271"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8"/>
            <p14:sldId id="267"/>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1" d="100"/>
          <a:sy n="61" d="100"/>
        </p:scale>
        <p:origin x="11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w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7.gi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19.wm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8.png"/><Relationship Id="rId7" Type="http://schemas.openxmlformats.org/officeDocument/2006/relationships/image" Target="../media/image27.JP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2.em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jpeg"/><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7006500" cy="1569660"/>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FEATURES OF THE WAVE PATTERN OF NUCLEAR EXPLOSIONS AND EARTHQUAKES FROM THE LOP NOR TEST SITE AREA ACCORDING TO THE DATA OF SEISMIC STATIONS IN KYRGYZSTAN </a:t>
            </a:r>
            <a:endParaRPr lang="ru-RU" sz="1600" dirty="0">
              <a:solidFill>
                <a:schemeClr val="bg1"/>
              </a:solidFill>
              <a:latin typeface="Arial" panose="020B0604020202020204" pitchFamily="34" charset="0"/>
              <a:cs typeface="Arial" panose="020B0604020202020204" pitchFamily="34" charset="0"/>
            </a:endParaRPr>
          </a:p>
          <a:p>
            <a:r>
              <a:rPr lang="en-US" sz="1600" i="1"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A. </a:t>
            </a:r>
            <a:r>
              <a:rPr lang="en-US" sz="1600" dirty="0">
                <a:solidFill>
                  <a:schemeClr val="bg1"/>
                </a:solidFill>
                <a:latin typeface="Arial" panose="020B0604020202020204" pitchFamily="34" charset="0"/>
                <a:cs typeface="Arial" panose="020B0604020202020204" pitchFamily="34" charset="0"/>
              </a:rPr>
              <a:t>Berezina</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K. </a:t>
            </a:r>
            <a:r>
              <a:rPr lang="en-US" sz="1600" dirty="0">
                <a:solidFill>
                  <a:schemeClr val="bg1"/>
                </a:solidFill>
                <a:latin typeface="Arial" panose="020B0604020202020204" pitchFamily="34" charset="0"/>
                <a:cs typeface="Arial" panose="020B0604020202020204" pitchFamily="34" charset="0"/>
              </a:rPr>
              <a:t>Mackey</a:t>
            </a:r>
            <a:r>
              <a:rPr lang="en-US" sz="1600" baseline="30000" dirty="0">
                <a:solidFill>
                  <a:schemeClr val="bg1"/>
                </a:solidFill>
                <a:latin typeface="Arial" panose="020B0604020202020204" pitchFamily="34" charset="0"/>
                <a:cs typeface="Arial" panose="020B0604020202020204" pitchFamily="34" charset="0"/>
              </a:rPr>
              <a:t>3</a:t>
            </a:r>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I. </a:t>
            </a:r>
            <a:r>
              <a:rPr lang="en-US" sz="1600" dirty="0">
                <a:solidFill>
                  <a:schemeClr val="bg1"/>
                </a:solidFill>
                <a:latin typeface="Arial" panose="020B0604020202020204" pitchFamily="34" charset="0"/>
                <a:cs typeface="Arial" panose="020B0604020202020204" pitchFamily="34" charset="0"/>
              </a:rPr>
              <a:t>Sokolova</a:t>
            </a:r>
            <a:r>
              <a:rPr lang="en-US" sz="1600" baseline="30000" dirty="0">
                <a:solidFill>
                  <a:schemeClr val="bg1"/>
                </a:solidFill>
                <a:latin typeface="Arial" panose="020B0604020202020204" pitchFamily="34" charset="0"/>
                <a:cs typeface="Arial" panose="020B0604020202020204" pitchFamily="34" charset="0"/>
              </a:rPr>
              <a:t>2</a:t>
            </a:r>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D. </a:t>
            </a:r>
            <a:r>
              <a:rPr lang="en-US" sz="1600" dirty="0">
                <a:solidFill>
                  <a:schemeClr val="bg1"/>
                </a:solidFill>
                <a:latin typeface="Arial" panose="020B0604020202020204" pitchFamily="34" charset="0"/>
                <a:cs typeface="Arial" panose="020B0604020202020204" pitchFamily="34" charset="0"/>
              </a:rPr>
              <a:t>Burk</a:t>
            </a:r>
            <a:r>
              <a:rPr lang="en-US" sz="1600" baseline="30000" dirty="0">
                <a:solidFill>
                  <a:schemeClr val="bg1"/>
                </a:solidFill>
                <a:latin typeface="Arial" panose="020B0604020202020204" pitchFamily="34" charset="0"/>
                <a:cs typeface="Arial" panose="020B0604020202020204" pitchFamily="34" charset="0"/>
              </a:rPr>
              <a:t>3</a:t>
            </a:r>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E.Pershina</a:t>
            </a:r>
            <a:r>
              <a:rPr lang="en-US" sz="1600" baseline="30000" dirty="0" smtClean="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T. </a:t>
            </a:r>
            <a:r>
              <a:rPr lang="en-US" sz="1600" dirty="0">
                <a:solidFill>
                  <a:schemeClr val="bg1"/>
                </a:solidFill>
                <a:latin typeface="Arial" panose="020B0604020202020204" pitchFamily="34" charset="0"/>
                <a:cs typeface="Arial" panose="020B0604020202020204" pitchFamily="34" charset="0"/>
              </a:rPr>
              <a:t>Nikitenko</a:t>
            </a:r>
            <a:r>
              <a:rPr lang="en-US" sz="1600" baseline="30000" dirty="0">
                <a:solidFill>
                  <a:schemeClr val="bg1"/>
                </a:solidFill>
                <a:latin typeface="Arial" panose="020B0604020202020204" pitchFamily="34" charset="0"/>
                <a:cs typeface="Arial" panose="020B0604020202020204" pitchFamily="34" charset="0"/>
              </a:rPr>
              <a:t>1</a:t>
            </a:r>
            <a:endParaRPr lang="ru-RU" sz="1600" dirty="0">
              <a:solidFill>
                <a:schemeClr val="bg1"/>
              </a:solidFill>
              <a:latin typeface="Arial" panose="020B0604020202020204" pitchFamily="34" charset="0"/>
              <a:cs typeface="Arial" panose="020B0604020202020204" pitchFamily="34" charset="0"/>
            </a:endParaRPr>
          </a:p>
          <a:p>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 Institute of Seismology, NAS KR, Bishkek, Kyrgyzstan,  </a:t>
            </a:r>
            <a:r>
              <a:rPr lang="en-US" sz="1600" baseline="30000" dirty="0" smtClean="0">
                <a:solidFill>
                  <a:schemeClr val="bg1"/>
                </a:solidFill>
                <a:latin typeface="Arial" panose="020B0604020202020204" pitchFamily="34" charset="0"/>
                <a:cs typeface="Arial" panose="020B0604020202020204" pitchFamily="34" charset="0"/>
              </a:rPr>
              <a:t>2</a:t>
            </a:r>
            <a:r>
              <a:rPr lang="en-US" sz="1600" dirty="0" smtClean="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 IGR NNC RK, </a:t>
            </a:r>
            <a:r>
              <a:rPr lang="en-US" sz="1600" dirty="0" err="1">
                <a:solidFill>
                  <a:schemeClr val="bg1"/>
                </a:solidFill>
                <a:latin typeface="Arial" panose="020B0604020202020204" pitchFamily="34" charset="0"/>
                <a:cs typeface="Arial" panose="020B0604020202020204" pitchFamily="34" charset="0"/>
              </a:rPr>
              <a:t>Kurchatov</a:t>
            </a:r>
            <a:r>
              <a:rPr lang="en-US" sz="1600" dirty="0">
                <a:solidFill>
                  <a:schemeClr val="bg1"/>
                </a:solidFill>
                <a:latin typeface="Arial" panose="020B0604020202020204" pitchFamily="34" charset="0"/>
                <a:cs typeface="Arial" panose="020B0604020202020204" pitchFamily="34" charset="0"/>
              </a:rPr>
              <a:t>, Kazakhstan,  </a:t>
            </a:r>
            <a:r>
              <a:rPr lang="en-US" sz="1600" baseline="30000" dirty="0">
                <a:solidFill>
                  <a:schemeClr val="bg1"/>
                </a:solidFill>
                <a:latin typeface="Arial" panose="020B0604020202020204" pitchFamily="34" charset="0"/>
                <a:cs typeface="Arial" panose="020B0604020202020204" pitchFamily="34" charset="0"/>
              </a:rPr>
              <a:t>3</a:t>
            </a:r>
            <a:r>
              <a:rPr lang="en-US" sz="1600" dirty="0">
                <a:solidFill>
                  <a:schemeClr val="bg1"/>
                </a:solidFill>
                <a:latin typeface="Arial" panose="020B0604020202020204" pitchFamily="34" charset="0"/>
                <a:cs typeface="Arial" panose="020B0604020202020204" pitchFamily="34" charset="0"/>
              </a:rPr>
              <a:t> – Michigan State University, Michigan, </a:t>
            </a:r>
            <a:r>
              <a:rPr lang="en-US" sz="1600" dirty="0" smtClean="0">
                <a:solidFill>
                  <a:schemeClr val="bg1"/>
                </a:solidFill>
                <a:latin typeface="Arial" panose="020B0604020202020204" pitchFamily="34" charset="0"/>
                <a:cs typeface="Arial" panose="020B0604020202020204" pitchFamily="34" charset="0"/>
              </a:rPr>
              <a:t>USA</a:t>
            </a:r>
            <a:endParaRPr lang="ru-RU" sz="16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50" dirty="0">
                <a:latin typeface="Arial" panose="020B0604020202020204" pitchFamily="34" charset="0"/>
                <a:cs typeface="Arial" panose="020B0604020202020204" pitchFamily="34" charset="0"/>
              </a:rPr>
              <a:t>Records of historical nuclear tests at regional distances are of particular value, this interest is associated, in first of all, with the task of detecting and recognizing nuclear tests within the framework of the CTBT, creating a database of reference events for calibration of IMS network, and other tasks.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P2.5-190</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err="1"/>
              <a:t>WaveTrack</a:t>
            </a:r>
            <a:r>
              <a:rPr lang="en-US" dirty="0"/>
              <a:t> software, developed at the </a:t>
            </a:r>
            <a:r>
              <a:rPr lang="en-US" dirty="0" smtClean="0"/>
              <a:t>SB RAS, </a:t>
            </a:r>
            <a:r>
              <a:rPr lang="en-US" dirty="0"/>
              <a:t>allows to qualitatively digitize a record on an analog seismogram, to correct non-linear time scales and can be used to trace complex </a:t>
            </a:r>
            <a:r>
              <a:rPr lang="en-US" dirty="0" smtClean="0"/>
              <a:t>waveforms.</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3092416"/>
            <a:ext cx="2086773" cy="1977079"/>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5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Historical data preservation work is continuing and will contribute to a more reliable monitoring of the implementation of the Comprehensive Nuclear-Test-Ban Treaty.</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982" y="204651"/>
            <a:ext cx="800561" cy="788788"/>
          </a:xfrm>
          <a:prstGeom prst="rect">
            <a:avLst/>
          </a:prstGeom>
        </p:spPr>
      </p:pic>
      <p:pic>
        <p:nvPicPr>
          <p:cNvPr id="11" name="Picture 6"/>
          <p:cNvPicPr>
            <a:picLocks noChangeAspect="1"/>
          </p:cNvPicPr>
          <p:nvPr/>
        </p:nvPicPr>
        <p:blipFill>
          <a:blip r:embed="rId3"/>
          <a:stretch>
            <a:fillRect/>
          </a:stretch>
        </p:blipFill>
        <p:spPr>
          <a:xfrm>
            <a:off x="10768535" y="121591"/>
            <a:ext cx="1172909" cy="745723"/>
          </a:xfrm>
          <a:prstGeom prst="rect">
            <a:avLst/>
          </a:prstGeom>
        </p:spPr>
      </p:pic>
      <p:pic>
        <p:nvPicPr>
          <p:cNvPr id="12"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246556" y="1147162"/>
            <a:ext cx="1584143" cy="463053"/>
          </a:xfrm>
          <a:prstGeom prst="rect">
            <a:avLst/>
          </a:prstGeom>
          <a:solidFill>
            <a:schemeClr val="bg1"/>
          </a:solidFill>
          <a:extLst/>
        </p:spPr>
      </p:pic>
      <p:sp>
        <p:nvSpPr>
          <p:cNvPr id="8" name="Прямоугольник 7"/>
          <p:cNvSpPr/>
          <p:nvPr/>
        </p:nvSpPr>
        <p:spPr>
          <a:xfrm>
            <a:off x="7422294" y="2958859"/>
            <a:ext cx="2086773" cy="2071721"/>
          </a:xfrm>
          <a:prstGeom prst="rect">
            <a:avLst/>
          </a:prstGeom>
        </p:spPr>
        <p:txBody>
          <a:bodyPr wrap="square">
            <a:spAutoFit/>
          </a:bodyPr>
          <a:lstStyle/>
          <a:p>
            <a:pPr algn="ctr">
              <a:lnSpc>
                <a:spcPct val="107000"/>
              </a:lnSpc>
              <a:spcAft>
                <a:spcPts val="800"/>
              </a:spcAft>
            </a:pPr>
            <a:r>
              <a:rPr lang="en-US" sz="1100" kern="100" dirty="0">
                <a:latin typeface="Arial" panose="020B0604020202020204" pitchFamily="34" charset="0"/>
                <a:ea typeface="Calibri" panose="020F0502020204030204" pitchFamily="34" charset="0"/>
                <a:cs typeface="Arial" panose="020B0604020202020204" pitchFamily="34" charset="0"/>
              </a:rPr>
              <a:t>The structure of short-period seismic fields of underground nuclear explosions conducted at the Lop Nor test site, as well as earthquakes with epicenters close to the test site, were studied. The ratios of the amplitudes of different phases of longitudinal and transverse waves were analyzed.</a:t>
            </a:r>
            <a:endParaRPr lang="ru-RU" sz="11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ru-RU"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P2.5-190</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44380" y="1219200"/>
            <a:ext cx="10315073" cy="5447645"/>
          </a:xfrm>
          <a:prstGeom prst="rect">
            <a:avLst/>
          </a:prstGeom>
          <a:noFill/>
        </p:spPr>
        <p:txBody>
          <a:bodyPr wrap="square" rtlCol="0">
            <a:spAutoFit/>
          </a:bodyPr>
          <a:lstStyle/>
          <a:p>
            <a:pPr algn="just"/>
            <a:r>
              <a:rPr lang="en-US" sz="1450" dirty="0">
                <a:latin typeface="Arial" panose="020B0604020202020204" pitchFamily="34" charset="0"/>
                <a:cs typeface="Arial" panose="020B0604020202020204" pitchFamily="34" charset="0"/>
              </a:rPr>
              <a:t>The task of historical seismograms preservation and digitizing is very actual for researchers in the field of seismology and geophysics, which allows you to clarify the parameters of seismic events, study the structure of the lithosphere, study geodynamic processes, etc. Records of historical nuclear tests at regional distances are of particular value, this interest is associated, in first of all, with the task of detecting and recognizing nuclear tests within the framework of the CTBT, creating a database of reference events for calibration of IMS network, and other tasks. During the period when most of the nuclear tests were carried out, only a small number of digital stations were operating, but there are analogue recordings that can be digitized. Kyrgyz stations have a number of advantages, primarily due to their good location, all of them are located at regional distances from the test sites: Lop Nor (China), Semipalatinsk test site (STS, Kazakhstan), </a:t>
            </a:r>
            <a:r>
              <a:rPr lang="en-US" sz="1450" dirty="0" err="1">
                <a:latin typeface="Arial" panose="020B0604020202020204" pitchFamily="34" charset="0"/>
                <a:cs typeface="Arial" panose="020B0604020202020204" pitchFamily="34" charset="0"/>
              </a:rPr>
              <a:t>Pokharan</a:t>
            </a:r>
            <a:r>
              <a:rPr lang="en-US" sz="1450" dirty="0">
                <a:latin typeface="Arial" panose="020B0604020202020204" pitchFamily="34" charset="0"/>
                <a:cs typeface="Arial" panose="020B0604020202020204" pitchFamily="34" charset="0"/>
              </a:rPr>
              <a:t> (India) and </a:t>
            </a:r>
            <a:r>
              <a:rPr lang="en-US" sz="1450" dirty="0" err="1">
                <a:latin typeface="Arial" panose="020B0604020202020204" pitchFamily="34" charset="0"/>
                <a:cs typeface="Arial" panose="020B0604020202020204" pitchFamily="34" charset="0"/>
              </a:rPr>
              <a:t>Chagay</a:t>
            </a:r>
            <a:r>
              <a:rPr lang="en-US" sz="1450" dirty="0">
                <a:latin typeface="Arial" panose="020B0604020202020204" pitchFamily="34" charset="0"/>
                <a:cs typeface="Arial" panose="020B0604020202020204" pitchFamily="34" charset="0"/>
              </a:rPr>
              <a:t> (Pakistan). Of greatest interest is the Lop Nor nuclear test site, which is located in the province of Xinjiang (Northwest China), approximately in 600 km southeast of the Kazakh-Chinese border. In the period 1964-1996 47 nuclear tests were conducted here, including 3 ground, 19 atmospheric and 25 underground explosions. Underground nuclear tests were carried out in boreholes and horizontal tunnels. The maximum power of atmospheric nuclear explosions reached Y=4 Mt for the test on November 17, 1976; for underground nuclear tests, the maximum power was Y=660 </a:t>
            </a:r>
            <a:r>
              <a:rPr lang="en-US" sz="1450" dirty="0" err="1">
                <a:latin typeface="Arial" panose="020B0604020202020204" pitchFamily="34" charset="0"/>
                <a:cs typeface="Arial" panose="020B0604020202020204" pitchFamily="34" charset="0"/>
              </a:rPr>
              <a:t>Kt</a:t>
            </a:r>
            <a:r>
              <a:rPr lang="en-US" sz="1450" dirty="0">
                <a:latin typeface="Arial" panose="020B0604020202020204" pitchFamily="34" charset="0"/>
                <a:cs typeface="Arial" panose="020B0604020202020204" pitchFamily="34" charset="0"/>
              </a:rPr>
              <a:t> for the explosion on May 21, 1992. It is necessary to add, that geographically, the area of the Lop Nor test site is located in the seismically active region of the Eastern Tien Shan, and is characterized by a complex tectonic conditions, so, in addition to the records of nuclear tests, seismograms of tectonic earthquakes can be studied.</a:t>
            </a:r>
            <a:endParaRPr lang="ru-RU" sz="1450" dirty="0">
              <a:latin typeface="Arial" panose="020B0604020202020204" pitchFamily="34" charset="0"/>
              <a:cs typeface="Arial" panose="020B0604020202020204" pitchFamily="34" charset="0"/>
            </a:endParaRPr>
          </a:p>
          <a:p>
            <a:pPr algn="just"/>
            <a:r>
              <a:rPr lang="en-US" sz="1450" dirty="0">
                <a:latin typeface="Arial" panose="020B0604020202020204" pitchFamily="34" charset="0"/>
                <a:cs typeface="Arial" panose="020B0604020202020204" pitchFamily="34" charset="0"/>
              </a:rPr>
              <a:t> </a:t>
            </a:r>
            <a:endParaRPr lang="ru-RU" sz="1450" dirty="0">
              <a:latin typeface="Arial" panose="020B0604020202020204" pitchFamily="34" charset="0"/>
              <a:cs typeface="Arial" panose="020B0604020202020204" pitchFamily="34" charset="0"/>
            </a:endParaRPr>
          </a:p>
          <a:p>
            <a:pPr algn="just"/>
            <a:r>
              <a:rPr lang="en-US" sz="1450" dirty="0">
                <a:latin typeface="Arial" panose="020B0604020202020204" pitchFamily="34" charset="0"/>
                <a:cs typeface="Arial" panose="020B0604020202020204" pitchFamily="34" charset="0"/>
              </a:rPr>
              <a:t>It should be noted that from 47 nuclear tests conducted at the Lop Nor test site, the ISC bulletins contain information on 28 nuclear tests from the Lop Nor test site. Until 1990, ISC bulletins were compiled mainly from data from remote seismic stations, at distances of more than 1500 km, since seismic bulletins of nuclear explosions were not provided to International Centers based on data from stations in Central Asia and Kazakhstan in Soviet times. In this regard, the work on creation of database of digitized seismograms based on the records of Kyrgyz stations is a very urgent task and will improve the quality of the catalog of nuclear explosions from the Lop Nor test site, calibrate modern seismic stations, create a regional travel time curve for the territory of Dzungaria and Xinjiang, and other monitoring tasks.</a:t>
            </a:r>
            <a:endParaRPr lang="ru-RU" sz="1450" dirty="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145" y="251570"/>
            <a:ext cx="597599" cy="588811"/>
          </a:xfrm>
          <a:prstGeom prst="rect">
            <a:avLst/>
          </a:prstGeom>
        </p:spPr>
      </p:pic>
      <p:pic>
        <p:nvPicPr>
          <p:cNvPr id="10" name="Picture 6"/>
          <p:cNvPicPr>
            <a:picLocks noChangeAspect="1"/>
          </p:cNvPicPr>
          <p:nvPr/>
        </p:nvPicPr>
        <p:blipFill>
          <a:blip r:embed="rId3"/>
          <a:stretch>
            <a:fillRect/>
          </a:stretch>
        </p:blipFill>
        <p:spPr>
          <a:xfrm>
            <a:off x="9256643" y="193741"/>
            <a:ext cx="868915" cy="552447"/>
          </a:xfrm>
          <a:prstGeom prst="rect">
            <a:avLst/>
          </a:prstGeom>
        </p:spPr>
      </p:pic>
      <p:pic>
        <p:nvPicPr>
          <p:cNvPr id="11"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247457" y="303180"/>
            <a:ext cx="1141161" cy="333567"/>
          </a:xfrm>
          <a:prstGeom prst="rect">
            <a:avLst/>
          </a:prstGeom>
          <a:solidFill>
            <a:schemeClr val="bg1"/>
          </a:solidFill>
          <a:extLst/>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OBSERVATIONAL SYSTEM AND DATA USED</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P2.5-190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964" y="147294"/>
            <a:ext cx="597599" cy="588811"/>
          </a:xfrm>
          <a:prstGeom prst="rect">
            <a:avLst/>
          </a:prstGeom>
        </p:spPr>
      </p:pic>
      <p:pic>
        <p:nvPicPr>
          <p:cNvPr id="8" name="Picture 6"/>
          <p:cNvPicPr>
            <a:picLocks noChangeAspect="1"/>
          </p:cNvPicPr>
          <p:nvPr/>
        </p:nvPicPr>
        <p:blipFill>
          <a:blip r:embed="rId3"/>
          <a:stretch>
            <a:fillRect/>
          </a:stretch>
        </p:blipFill>
        <p:spPr>
          <a:xfrm>
            <a:off x="10116047" y="75950"/>
            <a:ext cx="868915" cy="552447"/>
          </a:xfrm>
          <a:prstGeom prst="rect">
            <a:avLst/>
          </a:prstGeom>
        </p:spPr>
      </p:pic>
      <p:pic>
        <p:nvPicPr>
          <p:cNvPr id="9"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984962" y="185389"/>
            <a:ext cx="1141161" cy="333567"/>
          </a:xfrm>
          <a:prstGeom prst="rect">
            <a:avLst/>
          </a:prstGeom>
          <a:solidFill>
            <a:schemeClr val="bg1"/>
          </a:solidFill>
          <a:extLst/>
        </p:spPr>
      </p:pic>
      <p:sp>
        <p:nvSpPr>
          <p:cNvPr id="4" name="TextBox 3"/>
          <p:cNvSpPr txBox="1"/>
          <p:nvPr/>
        </p:nvSpPr>
        <p:spPr>
          <a:xfrm>
            <a:off x="146038" y="1179980"/>
            <a:ext cx="10637576" cy="2862322"/>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During the operation of the Lop Nor test site, in Kyrgyzstan a regional network of seismic stations was operating. The network consisted of 31 stationary stations evenly distributed throughout the territory of Kyrgyzstan. All stations were equipped with standard equipment </a:t>
            </a:r>
            <a:r>
              <a:rPr lang="en-US" sz="1500" dirty="0" err="1">
                <a:latin typeface="Arial" panose="020B0604020202020204" pitchFamily="34" charset="0"/>
                <a:cs typeface="Arial" panose="020B0604020202020204" pitchFamily="34" charset="0"/>
              </a:rPr>
              <a:t>Kirnos</a:t>
            </a:r>
            <a:r>
              <a:rPr lang="en-US" sz="1500" dirty="0">
                <a:latin typeface="Arial" panose="020B0604020202020204" pitchFamily="34" charset="0"/>
                <a:cs typeface="Arial" panose="020B0604020202020204" pitchFamily="34" charset="0"/>
              </a:rPr>
              <a:t> SKM-3 with a magnification of 20000 and SKD with a magnification of 1000. Most of these stations are located at bedrock outcrops, in tunnels, which allowed to register weak underground nuclear explosions (Figure 1). </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 </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In 2018-2020 within the framework of the ISTC project metadata for seismic stations were collected and refined. Frequency response calibration data were collected and presented in zero and pole format, such a representation is convenient for saving parameters in various formats, such as SEED, as well as for information exchange and processing of digital and digitized data. To unify the data on the frequency response of devices, the PZ-</a:t>
            </a:r>
            <a:r>
              <a:rPr lang="en-US" sz="1500" dirty="0" err="1">
                <a:latin typeface="Arial" panose="020B0604020202020204" pitchFamily="34" charset="0"/>
                <a:cs typeface="Arial" panose="020B0604020202020204" pitchFamily="34" charset="0"/>
              </a:rPr>
              <a:t>calc</a:t>
            </a:r>
            <a:r>
              <a:rPr lang="en-US" sz="1500" dirty="0">
                <a:latin typeface="Arial" panose="020B0604020202020204" pitchFamily="34" charset="0"/>
                <a:cs typeface="Arial" panose="020B0604020202020204" pitchFamily="34" charset="0"/>
              </a:rPr>
              <a:t> software is used to calculate the zeros and poles of the amplitude-frequency characteristic of historical analog stations. The program was developed by </a:t>
            </a:r>
            <a:r>
              <a:rPr lang="en-US" sz="1500" dirty="0" err="1" smtClean="0">
                <a:latin typeface="Arial" panose="020B0604020202020204" pitchFamily="34" charset="0"/>
                <a:cs typeface="Arial" panose="020B0604020202020204" pitchFamily="34" charset="0"/>
              </a:rPr>
              <a:t>D.Burk</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from Michigan State University, USA.</a:t>
            </a:r>
            <a:endParaRPr lang="ru-RU" sz="1500" dirty="0">
              <a:latin typeface="Arial" panose="020B0604020202020204" pitchFamily="34" charset="0"/>
              <a:cs typeface="Arial" panose="020B0604020202020204" pitchFamily="34" charset="0"/>
            </a:endParaRPr>
          </a:p>
        </p:txBody>
      </p:sp>
      <p:pic>
        <p:nvPicPr>
          <p:cNvPr id="10" name="Рисунок 9" descr="H:\111\map_topo_stOL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53" y="4151812"/>
            <a:ext cx="4966974" cy="2602505"/>
          </a:xfrm>
          <a:prstGeom prst="rect">
            <a:avLst/>
          </a:prstGeom>
          <a:noFill/>
          <a:ln>
            <a:noFill/>
          </a:ln>
        </p:spPr>
      </p:pic>
      <p:sp>
        <p:nvSpPr>
          <p:cNvPr id="11" name="TextBox 10"/>
          <p:cNvSpPr txBox="1"/>
          <p:nvPr/>
        </p:nvSpPr>
        <p:spPr>
          <a:xfrm>
            <a:off x="5328745" y="6013525"/>
            <a:ext cx="5349765" cy="553998"/>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1. Map of location of stations, records of which were used for digitizing purpose.</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DIGITIZATION METHODOLOGY</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P2.5-190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856" y="139073"/>
            <a:ext cx="597599" cy="588811"/>
          </a:xfrm>
          <a:prstGeom prst="rect">
            <a:avLst/>
          </a:prstGeom>
        </p:spPr>
      </p:pic>
      <p:pic>
        <p:nvPicPr>
          <p:cNvPr id="8" name="Picture 6"/>
          <p:cNvPicPr>
            <a:picLocks noChangeAspect="1"/>
          </p:cNvPicPr>
          <p:nvPr/>
        </p:nvPicPr>
        <p:blipFill>
          <a:blip r:embed="rId3"/>
          <a:stretch>
            <a:fillRect/>
          </a:stretch>
        </p:blipFill>
        <p:spPr>
          <a:xfrm>
            <a:off x="9780059" y="107141"/>
            <a:ext cx="868915" cy="552447"/>
          </a:xfrm>
          <a:prstGeom prst="rect">
            <a:avLst/>
          </a:prstGeom>
        </p:spPr>
      </p:pic>
      <p:pic>
        <p:nvPicPr>
          <p:cNvPr id="9"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780578" y="216580"/>
            <a:ext cx="1141161" cy="333567"/>
          </a:xfrm>
          <a:prstGeom prst="rect">
            <a:avLst/>
          </a:prstGeom>
          <a:solidFill>
            <a:schemeClr val="bg1"/>
          </a:solidFill>
          <a:extLst/>
        </p:spPr>
      </p:pic>
      <p:sp>
        <p:nvSpPr>
          <p:cNvPr id="4" name="TextBox 3"/>
          <p:cNvSpPr txBox="1"/>
          <p:nvPr/>
        </p:nvSpPr>
        <p:spPr>
          <a:xfrm>
            <a:off x="73572" y="1218955"/>
            <a:ext cx="10586417" cy="1708160"/>
          </a:xfrm>
          <a:prstGeom prst="rect">
            <a:avLst/>
          </a:prstGeom>
          <a:noFill/>
        </p:spPr>
        <p:txBody>
          <a:bodyPr wrap="square" rtlCol="0">
            <a:spAutoFit/>
          </a:bodyPr>
          <a:lstStyle/>
          <a:p>
            <a:pPr algn="just"/>
            <a:r>
              <a:rPr lang="en-US" sz="1500" dirty="0" err="1">
                <a:latin typeface="Arial" panose="020B0604020202020204" pitchFamily="34" charset="0"/>
                <a:cs typeface="Arial" panose="020B0604020202020204" pitchFamily="34" charset="0"/>
              </a:rPr>
              <a:t>WaveTrack</a:t>
            </a:r>
            <a:r>
              <a:rPr lang="en-US" sz="1500" dirty="0">
                <a:latin typeface="Arial" panose="020B0604020202020204" pitchFamily="34" charset="0"/>
                <a:cs typeface="Arial" panose="020B0604020202020204" pitchFamily="34" charset="0"/>
              </a:rPr>
              <a:t> software, developed at the Institute of Petroleum Geology and Geophysics named after A.A. </a:t>
            </a:r>
            <a:r>
              <a:rPr lang="en-US" sz="1500" dirty="0" err="1">
                <a:latin typeface="Arial" panose="020B0604020202020204" pitchFamily="34" charset="0"/>
                <a:cs typeface="Arial" panose="020B0604020202020204" pitchFamily="34" charset="0"/>
              </a:rPr>
              <a:t>Trofimuk</a:t>
            </a:r>
            <a:r>
              <a:rPr lang="en-US" sz="1500" dirty="0">
                <a:latin typeface="Arial" panose="020B0604020202020204" pitchFamily="34" charset="0"/>
                <a:cs typeface="Arial" panose="020B0604020202020204" pitchFamily="34" charset="0"/>
              </a:rPr>
              <a:t> of SB RAS, was chosen as the digitization program. This software allows to qualitatively digitize a record on an analog seismogram, to correct non-linear time scales and can be used to trace complex waveforms and was written for the Windows operating system</a:t>
            </a:r>
            <a:r>
              <a:rPr lang="en-US" sz="1500" dirty="0" smtClean="0">
                <a:latin typeface="Arial" panose="020B0604020202020204" pitchFamily="34" charset="0"/>
                <a:cs typeface="Arial" panose="020B0604020202020204" pitchFamily="34" charset="0"/>
              </a:rPr>
              <a:t>. </a:t>
            </a:r>
          </a:p>
          <a:p>
            <a:pPr algn="just"/>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Figure 2 shows the digitization of the nuclear explosion that took place on October 5, 1993 at 01:59:57 UTC at the Lop Nor test site (China), according to the </a:t>
            </a:r>
            <a:r>
              <a:rPr lang="en-US" sz="1500" dirty="0" err="1">
                <a:latin typeface="Arial" panose="020B0604020202020204" pitchFamily="34" charset="0"/>
                <a:cs typeface="Arial" panose="020B0604020202020204" pitchFamily="34" charset="0"/>
              </a:rPr>
              <a:t>Yurievka</a:t>
            </a:r>
            <a:r>
              <a:rPr lang="en-US" sz="1500" dirty="0">
                <a:latin typeface="Arial" panose="020B0604020202020204" pitchFamily="34" charset="0"/>
                <a:cs typeface="Arial" panose="020B0604020202020204" pitchFamily="34" charset="0"/>
              </a:rPr>
              <a:t> station data.</a:t>
            </a:r>
            <a:endParaRPr lang="ru-RU" sz="1500" dirty="0">
              <a:latin typeface="Arial" panose="020B0604020202020204" pitchFamily="34" charset="0"/>
              <a:cs typeface="Arial" panose="020B0604020202020204" pitchFamily="34" charset="0"/>
            </a:endParaRPr>
          </a:p>
        </p:txBody>
      </p:sp>
      <p:pic>
        <p:nvPicPr>
          <p:cNvPr id="10" name="Рисунок 9"/>
          <p:cNvPicPr/>
          <p:nvPr/>
        </p:nvPicPr>
        <p:blipFill>
          <a:blip r:embed="rId5">
            <a:extLst>
              <a:ext uri="{28A0092B-C50C-407E-A947-70E740481C1C}">
                <a14:useLocalDpi xmlns:a14="http://schemas.microsoft.com/office/drawing/2010/main" val="0"/>
              </a:ext>
            </a:extLst>
          </a:blip>
          <a:srcRect/>
          <a:stretch>
            <a:fillRect/>
          </a:stretch>
        </p:blipFill>
        <p:spPr bwMode="auto">
          <a:xfrm>
            <a:off x="591987" y="2913862"/>
            <a:ext cx="2781834" cy="3390140"/>
          </a:xfrm>
          <a:prstGeom prst="rect">
            <a:avLst/>
          </a:prstGeom>
          <a:noFill/>
        </p:spPr>
      </p:pic>
      <p:pic>
        <p:nvPicPr>
          <p:cNvPr id="11" name="Рисунок 10"/>
          <p:cNvPicPr/>
          <p:nvPr/>
        </p:nvPicPr>
        <p:blipFill>
          <a:blip r:embed="rId6">
            <a:extLst>
              <a:ext uri="{28A0092B-C50C-407E-A947-70E740481C1C}">
                <a14:useLocalDpi xmlns:a14="http://schemas.microsoft.com/office/drawing/2010/main" val="0"/>
              </a:ext>
            </a:extLst>
          </a:blip>
          <a:srcRect/>
          <a:stretch>
            <a:fillRect/>
          </a:stretch>
        </p:blipFill>
        <p:spPr bwMode="auto">
          <a:xfrm>
            <a:off x="3892236" y="3086304"/>
            <a:ext cx="5992951" cy="2607387"/>
          </a:xfrm>
          <a:prstGeom prst="rect">
            <a:avLst/>
          </a:prstGeom>
          <a:noFill/>
        </p:spPr>
      </p:pic>
      <p:sp>
        <p:nvSpPr>
          <p:cNvPr id="12" name="TextBox 11"/>
          <p:cNvSpPr txBox="1"/>
          <p:nvPr/>
        </p:nvSpPr>
        <p:spPr>
          <a:xfrm>
            <a:off x="226181" y="5852880"/>
            <a:ext cx="365806" cy="369332"/>
          </a:xfrm>
          <a:prstGeom prst="rect">
            <a:avLst/>
          </a:prstGeom>
          <a:noFill/>
        </p:spPr>
        <p:txBody>
          <a:bodyPr wrap="none" rtlCol="0">
            <a:spAutoFit/>
          </a:bodyPr>
          <a:lstStyle/>
          <a:p>
            <a:r>
              <a:rPr lang="en-US" dirty="0"/>
              <a:t>a</a:t>
            </a:r>
            <a:r>
              <a:rPr lang="ru-RU" dirty="0"/>
              <a:t>)</a:t>
            </a:r>
          </a:p>
        </p:txBody>
      </p:sp>
      <p:sp>
        <p:nvSpPr>
          <p:cNvPr id="13" name="TextBox 12"/>
          <p:cNvSpPr txBox="1"/>
          <p:nvPr/>
        </p:nvSpPr>
        <p:spPr>
          <a:xfrm>
            <a:off x="5085830" y="5771090"/>
            <a:ext cx="377026" cy="369332"/>
          </a:xfrm>
          <a:prstGeom prst="rect">
            <a:avLst/>
          </a:prstGeom>
          <a:noFill/>
        </p:spPr>
        <p:txBody>
          <a:bodyPr wrap="none" rtlCol="0">
            <a:spAutoFit/>
          </a:bodyPr>
          <a:lstStyle/>
          <a:p>
            <a:r>
              <a:rPr lang="ru-RU" dirty="0"/>
              <a:t>b)</a:t>
            </a:r>
          </a:p>
        </p:txBody>
      </p:sp>
      <p:sp>
        <p:nvSpPr>
          <p:cNvPr id="14" name="TextBox 13"/>
          <p:cNvSpPr txBox="1"/>
          <p:nvPr/>
        </p:nvSpPr>
        <p:spPr>
          <a:xfrm>
            <a:off x="226181" y="6304002"/>
            <a:ext cx="10599474" cy="553998"/>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2. Digitization of the Lop Nor nuclear explosion on October 5, 1993 at 01:59:57 UTC according to the </a:t>
            </a:r>
            <a:r>
              <a:rPr lang="en-US" sz="1500" dirty="0" err="1">
                <a:latin typeface="Arial" panose="020B0604020202020204" pitchFamily="34" charset="0"/>
                <a:cs typeface="Arial" panose="020B0604020202020204" pitchFamily="34" charset="0"/>
              </a:rPr>
              <a:t>Yurievka</a:t>
            </a:r>
            <a:r>
              <a:rPr lang="en-US" sz="1500" dirty="0">
                <a:latin typeface="Arial" panose="020B0604020202020204" pitchFamily="34" charset="0"/>
                <a:cs typeface="Arial" panose="020B0604020202020204" pitchFamily="34" charset="0"/>
              </a:rPr>
              <a:t> station data</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dirty="0">
                <a:solidFill>
                  <a:schemeClr val="bg1"/>
                </a:solidFill>
                <a:latin typeface="Arial" panose="020B0604020202020204" pitchFamily="34" charset="0"/>
                <a:cs typeface="Arial" panose="020B0604020202020204" pitchFamily="34" charset="0"/>
              </a:rPr>
              <a:t>DIGITIZATION RESULTS</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P2.5-190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682" y="108978"/>
            <a:ext cx="597599" cy="588811"/>
          </a:xfrm>
          <a:prstGeom prst="rect">
            <a:avLst/>
          </a:prstGeom>
        </p:spPr>
      </p:pic>
      <p:pic>
        <p:nvPicPr>
          <p:cNvPr id="8" name="Picture 6"/>
          <p:cNvPicPr>
            <a:picLocks noChangeAspect="1"/>
          </p:cNvPicPr>
          <p:nvPr/>
        </p:nvPicPr>
        <p:blipFill>
          <a:blip r:embed="rId4"/>
          <a:stretch>
            <a:fillRect/>
          </a:stretch>
        </p:blipFill>
        <p:spPr>
          <a:xfrm>
            <a:off x="9629901" y="97444"/>
            <a:ext cx="868915" cy="552447"/>
          </a:xfrm>
          <a:prstGeom prst="rect">
            <a:avLst/>
          </a:prstGeom>
        </p:spPr>
      </p:pic>
      <p:pic>
        <p:nvPicPr>
          <p:cNvPr id="9" name="Picture 4" descr="C:\Users\burkdani\Downloads\MSU-Wordmark-Green-CMYK.eps"/>
          <p:cNvPicPr>
            <a:picLocks noChangeAspect="1" noChangeArrowheads="1"/>
          </p:cNvPicPr>
          <p:nvPr/>
        </p:nvPicPr>
        <p:blipFill rotWithShape="1">
          <a:blip r:embed="rId5">
            <a:extLst>
              <a:ext uri="{28A0092B-C50C-407E-A947-70E740481C1C}">
                <a14:useLocalDpi xmlns:a14="http://schemas.microsoft.com/office/drawing/2010/main" val="0"/>
              </a:ext>
            </a:extLst>
          </a:blip>
          <a:srcRect l="7262" t="15976" r="7178" b="15829"/>
          <a:stretch/>
        </p:blipFill>
        <p:spPr bwMode="auto">
          <a:xfrm>
            <a:off x="10678510" y="236599"/>
            <a:ext cx="1141161" cy="333567"/>
          </a:xfrm>
          <a:prstGeom prst="rect">
            <a:avLst/>
          </a:prstGeom>
          <a:solidFill>
            <a:schemeClr val="bg1"/>
          </a:solidFill>
          <a:extLst/>
        </p:spPr>
      </p:pic>
      <p:sp>
        <p:nvSpPr>
          <p:cNvPr id="4" name="TextBox 3"/>
          <p:cNvSpPr txBox="1"/>
          <p:nvPr/>
        </p:nvSpPr>
        <p:spPr>
          <a:xfrm>
            <a:off x="220286" y="1179980"/>
            <a:ext cx="10551959" cy="1077218"/>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The Kyrgyz NDC staff digitized seismograms of 26 nuclear explosions from the area of the Lop Nor test site (China). The magnitude range was </a:t>
            </a:r>
            <a:r>
              <a:rPr lang="en-US" sz="1600" dirty="0" err="1">
                <a:latin typeface="Arial" panose="020B0604020202020204" pitchFamily="34" charset="0"/>
                <a:cs typeface="Arial" panose="020B0604020202020204" pitchFamily="34" charset="0"/>
              </a:rPr>
              <a:t>mb</a:t>
            </a:r>
            <a:r>
              <a:rPr lang="en-US" sz="1600" dirty="0">
                <a:latin typeface="Arial" panose="020B0604020202020204" pitchFamily="34" charset="0"/>
                <a:cs typeface="Arial" panose="020B0604020202020204" pitchFamily="34" charset="0"/>
              </a:rPr>
              <a:t>=4.4</a:t>
            </a:r>
            <a:r>
              <a:rPr lang="ru-RU"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6.5. Figure 3 shows a map of the location of seismic stations and UNEs for which digitization was carried out. The range of </a:t>
            </a:r>
            <a:r>
              <a:rPr lang="en-US" sz="1600" dirty="0" err="1">
                <a:latin typeface="Arial" panose="020B0604020202020204" pitchFamily="34" charset="0"/>
                <a:cs typeface="Arial" panose="020B0604020202020204" pitchFamily="34" charset="0"/>
              </a:rPr>
              <a:t>epicentral</a:t>
            </a:r>
            <a:r>
              <a:rPr lang="en-US" sz="1600" dirty="0">
                <a:latin typeface="Arial" panose="020B0604020202020204" pitchFamily="34" charset="0"/>
                <a:cs typeface="Arial" panose="020B0604020202020204" pitchFamily="34" charset="0"/>
              </a:rPr>
              <a:t> distances is 754-1599 </a:t>
            </a:r>
            <a:r>
              <a:rPr lang="en-US" sz="1600" dirty="0" smtClean="0">
                <a:latin typeface="Arial" panose="020B0604020202020204" pitchFamily="34" charset="0"/>
                <a:cs typeface="Arial" panose="020B0604020202020204" pitchFamily="34" charset="0"/>
              </a:rPr>
              <a:t>km (Figure </a:t>
            </a:r>
            <a:r>
              <a:rPr lang="en-US" sz="1600" dirty="0">
                <a:latin typeface="Arial" panose="020B0604020202020204" pitchFamily="34" charset="0"/>
                <a:cs typeface="Arial" panose="020B0604020202020204" pitchFamily="34" charset="0"/>
              </a:rPr>
              <a:t>4). A total 235 seismograms, 699 components, were digitized. </a:t>
            </a:r>
            <a:endParaRPr lang="ru-RU" sz="1600" dirty="0">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481" t="5644" r="907" b="4058"/>
          <a:stretch/>
        </p:blipFill>
        <p:spPr bwMode="auto">
          <a:xfrm>
            <a:off x="305668" y="2365343"/>
            <a:ext cx="6174444" cy="2248697"/>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458289" y="4635531"/>
            <a:ext cx="5385128" cy="784830"/>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Figure 3. Map of the location of seismic stations whose records were used for </a:t>
            </a:r>
            <a:r>
              <a:rPr lang="en-US" sz="1400" dirty="0">
                <a:latin typeface="Arial" panose="020B0604020202020204" pitchFamily="34" charset="0"/>
                <a:cs typeface="Arial" panose="020B0604020202020204" pitchFamily="34" charset="0"/>
              </a:rPr>
              <a:t>digitization</a:t>
            </a:r>
            <a:r>
              <a:rPr lang="en-US" sz="1500" dirty="0">
                <a:latin typeface="Arial" panose="020B0604020202020204" pitchFamily="34" charset="0"/>
                <a:cs typeface="Arial" panose="020B0604020202020204" pitchFamily="34" charset="0"/>
              </a:rPr>
              <a:t> and nuclear tests from the area of the Lop Nor test site.</a:t>
            </a:r>
            <a:endParaRPr lang="ru-RU" sz="1500" dirty="0">
              <a:latin typeface="Arial" panose="020B0604020202020204" pitchFamily="34" charset="0"/>
              <a:cs typeface="Arial" panose="020B0604020202020204" pitchFamily="34" charset="0"/>
            </a:endParaRPr>
          </a:p>
        </p:txBody>
      </p:sp>
      <p:sp>
        <p:nvSpPr>
          <p:cNvPr id="12" name="Rectangle 2"/>
          <p:cNvSpPr>
            <a:spLocks noChangeArrowheads="1"/>
          </p:cNvSpPr>
          <p:nvPr/>
        </p:nvSpPr>
        <p:spPr bwMode="auto">
          <a:xfrm>
            <a:off x="5996037" y="2343852"/>
            <a:ext cx="9552416" cy="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1739066271"/>
              </p:ext>
            </p:extLst>
          </p:nvPr>
        </p:nvGraphicFramePr>
        <p:xfrm>
          <a:off x="6554359" y="3825767"/>
          <a:ext cx="4124151" cy="3032234"/>
        </p:xfrm>
        <a:graphic>
          <a:graphicData uri="http://schemas.openxmlformats.org/presentationml/2006/ole">
            <mc:AlternateContent xmlns:mc="http://schemas.openxmlformats.org/markup-compatibility/2006">
              <mc:Choice xmlns:v="urn:schemas-microsoft-com:vml" Requires="v">
                <p:oleObj spid="_x0000_s1075" name="Graph" r:id="rId7" imgW="3796589" imgH="2906573" progId="Origin50.Graph">
                  <p:embed/>
                </p:oleObj>
              </mc:Choice>
              <mc:Fallback>
                <p:oleObj name="Graph" r:id="rId7" imgW="3796589" imgH="2906573" progId="Origin50.Graph">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l="3699" t="4582" r="3035" b="5574"/>
                      <a:stretch>
                        <a:fillRect/>
                      </a:stretch>
                    </p:blipFill>
                    <p:spPr bwMode="auto">
                      <a:xfrm>
                        <a:off x="6554359" y="3825767"/>
                        <a:ext cx="4124151" cy="3032234"/>
                      </a:xfrm>
                      <a:prstGeom prst="rect">
                        <a:avLst/>
                      </a:prstGeom>
                      <a:solidFill>
                        <a:srgbClr val="FFFFFF"/>
                      </a:solidFill>
                    </p:spPr>
                  </p:pic>
                </p:oleObj>
              </mc:Fallback>
            </mc:AlternateContent>
          </a:graphicData>
        </a:graphic>
      </p:graphicFrame>
      <p:sp>
        <p:nvSpPr>
          <p:cNvPr id="14" name="TextBox 13"/>
          <p:cNvSpPr txBox="1"/>
          <p:nvPr/>
        </p:nvSpPr>
        <p:spPr>
          <a:xfrm>
            <a:off x="6658786" y="2826077"/>
            <a:ext cx="4113457" cy="784830"/>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Figure 4. Histogram of distribution of digitized seismograms according to </a:t>
            </a:r>
            <a:r>
              <a:rPr lang="en-US" sz="1500" dirty="0" err="1">
                <a:latin typeface="Arial" panose="020B0604020202020204" pitchFamily="34" charset="0"/>
                <a:cs typeface="Arial" panose="020B0604020202020204" pitchFamily="34" charset="0"/>
              </a:rPr>
              <a:t>epicentral</a:t>
            </a:r>
            <a:r>
              <a:rPr lang="en-US" sz="1500" dirty="0">
                <a:latin typeface="Arial" panose="020B0604020202020204" pitchFamily="34" charset="0"/>
                <a:cs typeface="Arial" panose="020B0604020202020204" pitchFamily="34" charset="0"/>
              </a:rPr>
              <a:t> distances.</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dirty="0">
                <a:solidFill>
                  <a:schemeClr val="bg1"/>
                </a:solidFill>
                <a:latin typeface="Arial" panose="020B0604020202020204" pitchFamily="34" charset="0"/>
                <a:cs typeface="Arial" panose="020B0604020202020204" pitchFamily="34" charset="0"/>
              </a:rPr>
              <a:t>DIGITIZATION RESULTS</a:t>
            </a: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P2.6-190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712" y="159307"/>
            <a:ext cx="597599" cy="588811"/>
          </a:xfrm>
          <a:prstGeom prst="rect">
            <a:avLst/>
          </a:prstGeom>
        </p:spPr>
      </p:pic>
      <p:pic>
        <p:nvPicPr>
          <p:cNvPr id="8" name="Picture 6"/>
          <p:cNvPicPr>
            <a:picLocks noChangeAspect="1"/>
          </p:cNvPicPr>
          <p:nvPr/>
        </p:nvPicPr>
        <p:blipFill>
          <a:blip r:embed="rId3"/>
          <a:stretch>
            <a:fillRect/>
          </a:stretch>
        </p:blipFill>
        <p:spPr>
          <a:xfrm>
            <a:off x="9702205" y="157121"/>
            <a:ext cx="868915" cy="552447"/>
          </a:xfrm>
          <a:prstGeom prst="rect">
            <a:avLst/>
          </a:prstGeom>
        </p:spPr>
      </p:pic>
      <p:pic>
        <p:nvPicPr>
          <p:cNvPr id="9"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685214" y="266330"/>
            <a:ext cx="1141161" cy="333567"/>
          </a:xfrm>
          <a:prstGeom prst="rect">
            <a:avLst/>
          </a:prstGeom>
          <a:solidFill>
            <a:schemeClr val="bg1"/>
          </a:solidFill>
          <a:extLst/>
        </p:spPr>
      </p:pic>
      <p:sp>
        <p:nvSpPr>
          <p:cNvPr id="4" name="TextBox 3"/>
          <p:cNvSpPr txBox="1"/>
          <p:nvPr/>
        </p:nvSpPr>
        <p:spPr>
          <a:xfrm>
            <a:off x="198618" y="1088342"/>
            <a:ext cx="10491537" cy="1246495"/>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5 </a:t>
            </a:r>
            <a:r>
              <a:rPr lang="en-US" sz="1500" dirty="0">
                <a:latin typeface="Arial" panose="020B0604020202020204" pitchFamily="34" charset="0"/>
                <a:cs typeface="Arial" panose="020B0604020202020204" pitchFamily="34" charset="0"/>
              </a:rPr>
              <a:t>shows an example of digitized seismograms of the underground nuclear test on June 10, 1994, t0=06:25:57.9,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=41.53°,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=88.71°, Y=90 </a:t>
            </a:r>
            <a:r>
              <a:rPr lang="en-US" sz="1500" dirty="0" err="1">
                <a:latin typeface="Arial" panose="020B0604020202020204" pitchFamily="34" charset="0"/>
                <a:cs typeface="Arial" panose="020B0604020202020204" pitchFamily="34" charset="0"/>
              </a:rPr>
              <a:t>Kt</a:t>
            </a:r>
            <a:r>
              <a:rPr lang="en-US" sz="1500" dirty="0">
                <a:latin typeface="Arial" panose="020B0604020202020204" pitchFamily="34" charset="0"/>
                <a:cs typeface="Arial" panose="020B0604020202020204" pitchFamily="34" charset="0"/>
              </a:rPr>
              <a:t> of the </a:t>
            </a:r>
            <a:r>
              <a:rPr lang="en-US" sz="1500" dirty="0" err="1">
                <a:latin typeface="Arial" panose="020B0604020202020204" pitchFamily="34" charset="0"/>
                <a:cs typeface="Arial" panose="020B0604020202020204" pitchFamily="34" charset="0"/>
              </a:rPr>
              <a:t>Naryn</a:t>
            </a:r>
            <a:r>
              <a:rPr lang="en-US" sz="1500" dirty="0">
                <a:latin typeface="Arial" panose="020B0604020202020204" pitchFamily="34" charset="0"/>
                <a:cs typeface="Arial" panose="020B0604020202020204" pitchFamily="34" charset="0"/>
              </a:rPr>
              <a:t> station (NRN) at an </a:t>
            </a:r>
            <a:r>
              <a:rPr lang="en-US" sz="1500" dirty="0" err="1">
                <a:latin typeface="Arial" panose="020B0604020202020204" pitchFamily="34" charset="0"/>
                <a:cs typeface="Arial" panose="020B0604020202020204" pitchFamily="34" charset="0"/>
              </a:rPr>
              <a:t>epicentral</a:t>
            </a:r>
            <a:r>
              <a:rPr lang="en-US" sz="1500" dirty="0">
                <a:latin typeface="Arial" panose="020B0604020202020204" pitchFamily="34" charset="0"/>
                <a:cs typeface="Arial" panose="020B0604020202020204" pitchFamily="34" charset="0"/>
              </a:rPr>
              <a:t> distance of 1061 km, Frunze (FRU) at a distance of 1168 km. The waveforms have a number of similar features: a clear arrival of </a:t>
            </a:r>
            <a:r>
              <a:rPr lang="en-US" sz="1500" dirty="0" err="1">
                <a:latin typeface="Arial" panose="020B0604020202020204" pitchFamily="34" charset="0"/>
                <a:cs typeface="Arial" panose="020B0604020202020204" pitchFamily="34" charset="0"/>
              </a:rPr>
              <a:t>Pn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Pg</a:t>
            </a:r>
            <a:r>
              <a:rPr lang="en-US" sz="1500" dirty="0">
                <a:latin typeface="Arial" panose="020B0604020202020204" pitchFamily="34" charset="0"/>
                <a:cs typeface="Arial" panose="020B0604020202020204" pitchFamily="34" charset="0"/>
              </a:rPr>
              <a:t>, Sn, </a:t>
            </a:r>
            <a:r>
              <a:rPr lang="en-US" sz="1500" dirty="0" err="1">
                <a:latin typeface="Arial" panose="020B0604020202020204" pitchFamily="34" charset="0"/>
                <a:cs typeface="Arial" panose="020B0604020202020204" pitchFamily="34" charset="0"/>
              </a:rPr>
              <a:t>Lg</a:t>
            </a:r>
            <a:r>
              <a:rPr lang="en-US" sz="1500" dirty="0">
                <a:latin typeface="Arial" panose="020B0604020202020204" pitchFamily="34" charset="0"/>
                <a:cs typeface="Arial" panose="020B0604020202020204" pitchFamily="34" charset="0"/>
              </a:rPr>
              <a:t> regional seismic phases are clearly distinguished on seismic records; </a:t>
            </a:r>
            <a:r>
              <a:rPr lang="en-US" sz="1500" dirty="0" err="1">
                <a:latin typeface="Arial" panose="020B0604020202020204" pitchFamily="34" charset="0"/>
                <a:cs typeface="Arial" panose="020B0604020202020204" pitchFamily="34" charset="0"/>
              </a:rPr>
              <a:t>Lg</a:t>
            </a:r>
            <a:r>
              <a:rPr lang="en-US" sz="1500" dirty="0">
                <a:latin typeface="Arial" panose="020B0604020202020204" pitchFamily="34" charset="0"/>
                <a:cs typeface="Arial" panose="020B0604020202020204" pitchFamily="34" charset="0"/>
              </a:rPr>
              <a:t> waves dominate on seismograms, the ratio of maximum amplitudes A(</a:t>
            </a:r>
            <a:r>
              <a:rPr lang="en-US" sz="1500" dirty="0" err="1">
                <a:latin typeface="Arial" panose="020B0604020202020204" pitchFamily="34" charset="0"/>
                <a:cs typeface="Arial" panose="020B0604020202020204" pitchFamily="34" charset="0"/>
              </a:rPr>
              <a:t>Lg</a:t>
            </a:r>
            <a:r>
              <a:rPr lang="en-US" sz="1500" dirty="0">
                <a:latin typeface="Arial" panose="020B0604020202020204" pitchFamily="34" charset="0"/>
                <a:cs typeface="Arial" panose="020B0604020202020204" pitchFamily="34" charset="0"/>
              </a:rPr>
              <a:t>) / A(</a:t>
            </a:r>
            <a:r>
              <a:rPr lang="en-US" sz="1500" dirty="0" err="1">
                <a:latin typeface="Arial" panose="020B0604020202020204" pitchFamily="34" charset="0"/>
                <a:cs typeface="Arial" panose="020B0604020202020204" pitchFamily="34" charset="0"/>
              </a:rPr>
              <a:t>Pg</a:t>
            </a:r>
            <a:r>
              <a:rPr lang="en-US" sz="1500" dirty="0">
                <a:latin typeface="Arial" panose="020B0604020202020204" pitchFamily="34" charset="0"/>
                <a:cs typeface="Arial" panose="020B0604020202020204" pitchFamily="34" charset="0"/>
              </a:rPr>
              <a:t>) &gt; 1, A(Sn)/A(</a:t>
            </a:r>
            <a:r>
              <a:rPr lang="en-US" sz="1500" dirty="0" err="1">
                <a:latin typeface="Arial" panose="020B0604020202020204" pitchFamily="34" charset="0"/>
                <a:cs typeface="Arial" panose="020B0604020202020204" pitchFamily="34" charset="0"/>
              </a:rPr>
              <a:t>Pn</a:t>
            </a:r>
            <a:r>
              <a:rPr lang="en-US" sz="1500" dirty="0">
                <a:latin typeface="Arial" panose="020B0604020202020204" pitchFamily="34" charset="0"/>
                <a:cs typeface="Arial" panose="020B0604020202020204" pitchFamily="34" charset="0"/>
              </a:rPr>
              <a:t>) &gt; 1.</a:t>
            </a:r>
            <a:endParaRPr lang="ru-RU" sz="1500" dirty="0">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rotWithShape="1">
          <a:blip r:embed="rId5">
            <a:extLst>
              <a:ext uri="{28A0092B-C50C-407E-A947-70E740481C1C}">
                <a14:useLocalDpi xmlns:a14="http://schemas.microsoft.com/office/drawing/2010/main" val="0"/>
              </a:ext>
            </a:extLst>
          </a:blip>
          <a:srcRect l="1848" t="7144" r="2871" b="1714"/>
          <a:stretch/>
        </p:blipFill>
        <p:spPr bwMode="auto">
          <a:xfrm>
            <a:off x="287605" y="2334837"/>
            <a:ext cx="3338464" cy="1720623"/>
          </a:xfrm>
          <a:prstGeom prst="rect">
            <a:avLst/>
          </a:prstGeom>
          <a:ln>
            <a:noFill/>
          </a:ln>
          <a:extLst>
            <a:ext uri="{53640926-AAD7-44D8-BBD7-CCE9431645EC}">
              <a14:shadowObscured xmlns:a14="http://schemas.microsoft.com/office/drawing/2010/main"/>
            </a:ext>
          </a:extLst>
        </p:spPr>
      </p:pic>
      <p:pic>
        <p:nvPicPr>
          <p:cNvPr id="14" name="Рисунок 13"/>
          <p:cNvPicPr>
            <a:picLocks noChangeAspect="1"/>
          </p:cNvPicPr>
          <p:nvPr/>
        </p:nvPicPr>
        <p:blipFill rotWithShape="1">
          <a:blip r:embed="rId6">
            <a:extLst>
              <a:ext uri="{28A0092B-C50C-407E-A947-70E740481C1C}">
                <a14:useLocalDpi xmlns:a14="http://schemas.microsoft.com/office/drawing/2010/main" val="0"/>
              </a:ext>
            </a:extLst>
          </a:blip>
          <a:srcRect l="1385" t="5714" r="1486" b="1430"/>
          <a:stretch/>
        </p:blipFill>
        <p:spPr bwMode="auto">
          <a:xfrm>
            <a:off x="3768549" y="2334836"/>
            <a:ext cx="3340391" cy="172062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315200" y="2426475"/>
            <a:ext cx="3374955"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Figure </a:t>
            </a:r>
            <a:r>
              <a:rPr lang="en-US" sz="1600" dirty="0" smtClean="0">
                <a:latin typeface="Arial" panose="020B0604020202020204" pitchFamily="34" charset="0"/>
                <a:cs typeface="Arial" panose="020B0604020202020204" pitchFamily="34" charset="0"/>
              </a:rPr>
              <a:t>5. </a:t>
            </a:r>
            <a:r>
              <a:rPr lang="en-US" sz="1600" dirty="0">
                <a:latin typeface="Arial" panose="020B0604020202020204" pitchFamily="34" charset="0"/>
                <a:cs typeface="Arial" panose="020B0604020202020204" pitchFamily="34" charset="0"/>
              </a:rPr>
              <a:t>Digitized seismograms of the underground nuclear test on June 10, 1994, t0=06:25:57.9, </a:t>
            </a:r>
            <a:r>
              <a:rPr lang="ru-RU"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=41.53°, </a:t>
            </a:r>
            <a:r>
              <a:rPr lang="ru-RU"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=88.71°, Y=90 </a:t>
            </a:r>
            <a:r>
              <a:rPr lang="en-US" sz="1600" dirty="0" err="1">
                <a:latin typeface="Arial" panose="020B0604020202020204" pitchFamily="34" charset="0"/>
                <a:cs typeface="Arial" panose="020B0604020202020204" pitchFamily="34" charset="0"/>
              </a:rPr>
              <a:t>Kt</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Naryn</a:t>
            </a:r>
            <a:r>
              <a:rPr lang="en-US" sz="1600" dirty="0">
                <a:latin typeface="Arial" panose="020B0604020202020204" pitchFamily="34" charset="0"/>
                <a:cs typeface="Arial" panose="020B0604020202020204" pitchFamily="34" charset="0"/>
              </a:rPr>
              <a:t> station, b) Frunze station.</a:t>
            </a:r>
            <a:endParaRPr lang="ru-RU" sz="1600" dirty="0">
              <a:latin typeface="Arial" panose="020B0604020202020204" pitchFamily="34" charset="0"/>
              <a:cs typeface="Arial" panose="020B0604020202020204" pitchFamily="34" charset="0"/>
            </a:endParaRPr>
          </a:p>
        </p:txBody>
      </p:sp>
      <p:sp>
        <p:nvSpPr>
          <p:cNvPr id="15" name="Прямоугольник 14"/>
          <p:cNvSpPr/>
          <p:nvPr/>
        </p:nvSpPr>
        <p:spPr>
          <a:xfrm>
            <a:off x="3322440" y="3749914"/>
            <a:ext cx="367408" cy="338554"/>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a)</a:t>
            </a:r>
            <a:endParaRPr lang="ru-RU" sz="1600" dirty="0">
              <a:latin typeface="Arial" panose="020B0604020202020204" pitchFamily="34" charset="0"/>
              <a:cs typeface="Arial" panose="020B0604020202020204" pitchFamily="34" charset="0"/>
            </a:endParaRPr>
          </a:p>
        </p:txBody>
      </p:sp>
      <p:sp>
        <p:nvSpPr>
          <p:cNvPr id="16" name="Прямоугольник 15"/>
          <p:cNvSpPr/>
          <p:nvPr/>
        </p:nvSpPr>
        <p:spPr>
          <a:xfrm>
            <a:off x="6777010" y="3734579"/>
            <a:ext cx="367408"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b)</a:t>
            </a:r>
            <a:endParaRPr lang="ru-RU" sz="1600" dirty="0">
              <a:latin typeface="Arial" panose="020B0604020202020204" pitchFamily="34" charset="0"/>
              <a:cs typeface="Arial" panose="020B0604020202020204" pitchFamily="34" charset="0"/>
            </a:endParaRPr>
          </a:p>
        </p:txBody>
      </p:sp>
      <p:sp>
        <p:nvSpPr>
          <p:cNvPr id="17" name="TextBox 16"/>
          <p:cNvSpPr txBox="1"/>
          <p:nvPr/>
        </p:nvSpPr>
        <p:spPr>
          <a:xfrm>
            <a:off x="219878" y="4057040"/>
            <a:ext cx="10491537" cy="1246495"/>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6 shows an example of digitized seismograms of the atmospheric nuclear test of 1970 October 14, t0=07:29:56.91,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=40.520°,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=89.7790° at 3000 m, Y=3400 </a:t>
            </a:r>
            <a:r>
              <a:rPr lang="en-US" sz="1500" dirty="0" err="1">
                <a:latin typeface="Arial" panose="020B0604020202020204" pitchFamily="34" charset="0"/>
                <a:cs typeface="Arial" panose="020B0604020202020204" pitchFamily="34" charset="0"/>
              </a:rPr>
              <a:t>kt</a:t>
            </a:r>
            <a:r>
              <a:rPr lang="en-US" sz="1500" dirty="0">
                <a:latin typeface="Arial" panose="020B0604020202020204" pitchFamily="34" charset="0"/>
                <a:cs typeface="Arial" panose="020B0604020202020204" pitchFamily="34" charset="0"/>
              </a:rPr>
              <a:t> of </a:t>
            </a:r>
            <a:r>
              <a:rPr lang="en-US" sz="1500" dirty="0" err="1">
                <a:latin typeface="Arial" panose="020B0604020202020204" pitchFamily="34" charset="0"/>
                <a:cs typeface="Arial" panose="020B0604020202020204" pitchFamily="34" charset="0"/>
              </a:rPr>
              <a:t>Naryn</a:t>
            </a:r>
            <a:r>
              <a:rPr lang="en-US" sz="1500" dirty="0">
                <a:latin typeface="Arial" panose="020B0604020202020204" pitchFamily="34" charset="0"/>
                <a:cs typeface="Arial" panose="020B0604020202020204" pitchFamily="34" charset="0"/>
              </a:rPr>
              <a:t> station (NRN) at an </a:t>
            </a:r>
            <a:r>
              <a:rPr lang="en-US" sz="1500" dirty="0" err="1">
                <a:latin typeface="Arial" panose="020B0604020202020204" pitchFamily="34" charset="0"/>
                <a:cs typeface="Arial" panose="020B0604020202020204" pitchFamily="34" charset="0"/>
              </a:rPr>
              <a:t>epicentral</a:t>
            </a:r>
            <a:r>
              <a:rPr lang="en-US" sz="1500" dirty="0">
                <a:latin typeface="Arial" panose="020B0604020202020204" pitchFamily="34" charset="0"/>
                <a:cs typeface="Arial" panose="020B0604020202020204" pitchFamily="34" charset="0"/>
              </a:rPr>
              <a:t> distance of 1163 km, Frunze (FRU) at a distance of 1282 km. The waveforms of atmospheric nuclear tests recorded by the seismic stations of Kyrgyzstan have a number of similar features: the seismic effect is lower than for underground nuclear tests, the equivocal arrival of </a:t>
            </a:r>
            <a:r>
              <a:rPr lang="en-US" sz="1500" dirty="0" err="1">
                <a:latin typeface="Arial" panose="020B0604020202020204" pitchFamily="34" charset="0"/>
                <a:cs typeface="Arial" panose="020B0604020202020204" pitchFamily="34" charset="0"/>
              </a:rPr>
              <a:t>Pn</a:t>
            </a:r>
            <a:r>
              <a:rPr lang="en-US" sz="1500" dirty="0">
                <a:latin typeface="Arial" panose="020B0604020202020204" pitchFamily="34" charset="0"/>
                <a:cs typeface="Arial" panose="020B0604020202020204" pitchFamily="34" charset="0"/>
              </a:rPr>
              <a:t> phase; surface waves with long periods dominate on the seismograms.</a:t>
            </a:r>
            <a:endParaRPr lang="ru-RU" sz="1500" dirty="0">
              <a:latin typeface="Arial" panose="020B0604020202020204" pitchFamily="34" charset="0"/>
              <a:cs typeface="Arial" panose="020B0604020202020204" pitchFamily="34" charset="0"/>
            </a:endParaRPr>
          </a:p>
        </p:txBody>
      </p:sp>
      <p:pic>
        <p:nvPicPr>
          <p:cNvPr id="18" name="Рисунок 17"/>
          <p:cNvPicPr>
            <a:picLocks noChangeAspect="1"/>
          </p:cNvPicPr>
          <p:nvPr/>
        </p:nvPicPr>
        <p:blipFill rotWithShape="1">
          <a:blip r:embed="rId7" cstate="print">
            <a:extLst>
              <a:ext uri="{28A0092B-C50C-407E-A947-70E740481C1C}">
                <a14:useLocalDpi xmlns:a14="http://schemas.microsoft.com/office/drawing/2010/main" val="0"/>
              </a:ext>
            </a:extLst>
          </a:blip>
          <a:srcRect l="2084" t="7414" r="2939" b="2024"/>
          <a:stretch/>
        </p:blipFill>
        <p:spPr bwMode="auto">
          <a:xfrm>
            <a:off x="198618" y="5301955"/>
            <a:ext cx="2883106" cy="1481205"/>
          </a:xfrm>
          <a:prstGeom prst="rect">
            <a:avLst/>
          </a:prstGeom>
          <a:ln>
            <a:noFill/>
          </a:ln>
          <a:extLst>
            <a:ext uri="{53640926-AAD7-44D8-BBD7-CCE9431645EC}">
              <a14:shadowObscured xmlns:a14="http://schemas.microsoft.com/office/drawing/2010/main"/>
            </a:ext>
          </a:extLst>
        </p:spPr>
      </p:pic>
      <p:pic>
        <p:nvPicPr>
          <p:cNvPr id="19" name="Рисунок 18"/>
          <p:cNvPicPr>
            <a:picLocks noChangeAspect="1"/>
          </p:cNvPicPr>
          <p:nvPr/>
        </p:nvPicPr>
        <p:blipFill rotWithShape="1">
          <a:blip r:embed="rId8" cstate="print">
            <a:extLst>
              <a:ext uri="{28A0092B-C50C-407E-A947-70E740481C1C}">
                <a14:useLocalDpi xmlns:a14="http://schemas.microsoft.com/office/drawing/2010/main" val="0"/>
              </a:ext>
            </a:extLst>
          </a:blip>
          <a:srcRect l="2309" t="5999" r="2859" b="4561"/>
          <a:stretch/>
        </p:blipFill>
        <p:spPr bwMode="auto">
          <a:xfrm>
            <a:off x="3333667" y="5266398"/>
            <a:ext cx="2948840" cy="1498494"/>
          </a:xfrm>
          <a:prstGeom prst="rect">
            <a:avLst/>
          </a:prstGeom>
          <a:ln>
            <a:noFill/>
          </a:ln>
          <a:extLst>
            <a:ext uri="{53640926-AAD7-44D8-BBD7-CCE9431645EC}">
              <a14:shadowObscured xmlns:a14="http://schemas.microsoft.com/office/drawing/2010/main"/>
            </a:ext>
          </a:extLst>
        </p:spPr>
      </p:pic>
      <p:sp>
        <p:nvSpPr>
          <p:cNvPr id="20" name="Прямоугольник 19"/>
          <p:cNvSpPr/>
          <p:nvPr/>
        </p:nvSpPr>
        <p:spPr>
          <a:xfrm>
            <a:off x="2714316" y="6426338"/>
            <a:ext cx="367408" cy="338554"/>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a)</a:t>
            </a:r>
            <a:endParaRPr lang="ru-RU" sz="1600" dirty="0">
              <a:latin typeface="Arial" panose="020B0604020202020204" pitchFamily="34" charset="0"/>
              <a:cs typeface="Arial" panose="020B0604020202020204" pitchFamily="34" charset="0"/>
            </a:endParaRPr>
          </a:p>
        </p:txBody>
      </p:sp>
      <p:sp>
        <p:nvSpPr>
          <p:cNvPr id="21" name="Прямоугольник 20"/>
          <p:cNvSpPr/>
          <p:nvPr/>
        </p:nvSpPr>
        <p:spPr>
          <a:xfrm>
            <a:off x="6011809" y="6481465"/>
            <a:ext cx="367408"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b)</a:t>
            </a:r>
            <a:endParaRPr lang="ru-RU" sz="1600" dirty="0">
              <a:latin typeface="Arial" panose="020B0604020202020204" pitchFamily="34" charset="0"/>
              <a:cs typeface="Arial" panose="020B0604020202020204" pitchFamily="34" charset="0"/>
            </a:endParaRPr>
          </a:p>
        </p:txBody>
      </p:sp>
      <p:sp>
        <p:nvSpPr>
          <p:cNvPr id="22" name="TextBox 21"/>
          <p:cNvSpPr txBox="1"/>
          <p:nvPr/>
        </p:nvSpPr>
        <p:spPr>
          <a:xfrm>
            <a:off x="6456462" y="5610661"/>
            <a:ext cx="4080998" cy="1246495"/>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6. Digitized seismograms of the atmospheric nuclear test on October 14, 1970, t0=07:29:56.91,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=40.520°,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=89.7790° at 3000 m, Y=3400 </a:t>
            </a:r>
            <a:r>
              <a:rPr lang="en-US" sz="1500" dirty="0" err="1">
                <a:latin typeface="Arial" panose="020B0604020202020204" pitchFamily="34" charset="0"/>
                <a:cs typeface="Arial" panose="020B0604020202020204" pitchFamily="34" charset="0"/>
              </a:rPr>
              <a:t>Kt</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Naryn</a:t>
            </a:r>
            <a:r>
              <a:rPr lang="en-US" sz="1500" dirty="0">
                <a:latin typeface="Arial" panose="020B0604020202020204" pitchFamily="34" charset="0"/>
                <a:cs typeface="Arial" panose="020B0604020202020204" pitchFamily="34" charset="0"/>
              </a:rPr>
              <a:t> station, b) Frunze station</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63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dirty="0">
                <a:solidFill>
                  <a:schemeClr val="bg1"/>
                </a:solidFill>
                <a:latin typeface="Arial" panose="020B0604020202020204" pitchFamily="34" charset="0"/>
                <a:cs typeface="Arial" panose="020B0604020202020204" pitchFamily="34" charset="0"/>
              </a:rPr>
              <a:t>DIGITIZATION RESULTS</a:t>
            </a: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P2.2-190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752" y="95995"/>
            <a:ext cx="597599" cy="588811"/>
          </a:xfrm>
          <a:prstGeom prst="rect">
            <a:avLst/>
          </a:prstGeom>
        </p:spPr>
      </p:pic>
      <p:pic>
        <p:nvPicPr>
          <p:cNvPr id="8" name="Picture 6"/>
          <p:cNvPicPr>
            <a:picLocks noChangeAspect="1"/>
          </p:cNvPicPr>
          <p:nvPr/>
        </p:nvPicPr>
        <p:blipFill>
          <a:blip r:embed="rId3"/>
          <a:stretch>
            <a:fillRect/>
          </a:stretch>
        </p:blipFill>
        <p:spPr>
          <a:xfrm>
            <a:off x="9658025" y="132359"/>
            <a:ext cx="868915" cy="552447"/>
          </a:xfrm>
          <a:prstGeom prst="rect">
            <a:avLst/>
          </a:prstGeom>
        </p:spPr>
      </p:pic>
      <p:pic>
        <p:nvPicPr>
          <p:cNvPr id="9"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697439" y="208740"/>
            <a:ext cx="1141161" cy="333567"/>
          </a:xfrm>
          <a:prstGeom prst="rect">
            <a:avLst/>
          </a:prstGeom>
          <a:solidFill>
            <a:schemeClr val="bg1"/>
          </a:solidFill>
          <a:extLst/>
        </p:spPr>
      </p:pic>
      <p:sp>
        <p:nvSpPr>
          <p:cNvPr id="3" name="TextBox 2"/>
          <p:cNvSpPr txBox="1"/>
          <p:nvPr/>
        </p:nvSpPr>
        <p:spPr>
          <a:xfrm>
            <a:off x="0" y="1147949"/>
            <a:ext cx="10594428" cy="1246495"/>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7 </a:t>
            </a:r>
            <a:r>
              <a:rPr lang="en-US" sz="1500" dirty="0">
                <a:latin typeface="Arial" panose="020B0604020202020204" pitchFamily="34" charset="0"/>
                <a:cs typeface="Arial" panose="020B0604020202020204" pitchFamily="34" charset="0"/>
              </a:rPr>
              <a:t>shows the digitized seismogram of the underground nuclear test on October 7, 1994, t0=03:25:58.1,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=41.66°,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=88.75°, Y=90.6 </a:t>
            </a:r>
            <a:r>
              <a:rPr lang="en-US" sz="1500" dirty="0" err="1">
                <a:latin typeface="Arial" panose="020B0604020202020204" pitchFamily="34" charset="0"/>
                <a:cs typeface="Arial" panose="020B0604020202020204" pitchFamily="34" charset="0"/>
              </a:rPr>
              <a:t>Kt</a:t>
            </a:r>
            <a:r>
              <a:rPr lang="en-US" sz="1500" dirty="0">
                <a:latin typeface="Arial" panose="020B0604020202020204" pitchFamily="34" charset="0"/>
                <a:cs typeface="Arial" panose="020B0604020202020204" pitchFamily="34" charset="0"/>
              </a:rPr>
              <a:t>, Z-component – lower seismogram, digital seismogram of the June 24, 2015 earthquake, t0=19:12:52,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=41.72°,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=88.93°, </a:t>
            </a:r>
            <a:r>
              <a:rPr lang="en-US" sz="1500" dirty="0" err="1">
                <a:latin typeface="Arial" panose="020B0604020202020204" pitchFamily="34" charset="0"/>
                <a:cs typeface="Arial" panose="020B0604020202020204" pitchFamily="34" charset="0"/>
              </a:rPr>
              <a:t>mb</a:t>
            </a:r>
            <a:r>
              <a:rPr lang="en-US" sz="1500" dirty="0">
                <a:latin typeface="Arial" panose="020B0604020202020204" pitchFamily="34" charset="0"/>
                <a:cs typeface="Arial" panose="020B0604020202020204" pitchFamily="34" charset="0"/>
              </a:rPr>
              <a:t>=4.7, Z – component, – upper record of PRZ station (</a:t>
            </a:r>
            <a:r>
              <a:rPr lang="en-US" sz="1500" dirty="0" err="1">
                <a:latin typeface="Arial" panose="020B0604020202020204" pitchFamily="34" charset="0"/>
                <a:cs typeface="Arial" panose="020B0604020202020204" pitchFamily="34" charset="0"/>
              </a:rPr>
              <a:t>Przevalsk</a:t>
            </a:r>
            <a:r>
              <a:rPr lang="en-US" sz="1500" dirty="0">
                <a:latin typeface="Arial" panose="020B0604020202020204" pitchFamily="34" charset="0"/>
                <a:cs typeface="Arial" panose="020B0604020202020204" pitchFamily="34" charset="0"/>
              </a:rPr>
              <a:t>). The explosion record is of higher frequency, the amplitude of the </a:t>
            </a:r>
            <a:r>
              <a:rPr lang="en-US" sz="1500" dirty="0" err="1">
                <a:latin typeface="Arial" panose="020B0604020202020204" pitchFamily="34" charset="0"/>
                <a:cs typeface="Arial" panose="020B0604020202020204" pitchFamily="34" charset="0"/>
              </a:rPr>
              <a:t>Pn</a:t>
            </a:r>
            <a:r>
              <a:rPr lang="en-US" sz="1500" dirty="0">
                <a:latin typeface="Arial" panose="020B0604020202020204" pitchFamily="34" charset="0"/>
                <a:cs typeface="Arial" panose="020B0604020202020204" pitchFamily="34" charset="0"/>
              </a:rPr>
              <a:t> wave dominates in it, while the amplitude of the earthquake record is dominated by the </a:t>
            </a:r>
            <a:r>
              <a:rPr lang="en-US" sz="1500" dirty="0" err="1">
                <a:latin typeface="Arial" panose="020B0604020202020204" pitchFamily="34" charset="0"/>
                <a:cs typeface="Arial" panose="020B0604020202020204" pitchFamily="34" charset="0"/>
              </a:rPr>
              <a:t>Lg</a:t>
            </a:r>
            <a:r>
              <a:rPr lang="en-US" sz="1500" dirty="0">
                <a:latin typeface="Arial" panose="020B0604020202020204" pitchFamily="34" charset="0"/>
                <a:cs typeface="Arial" panose="020B0604020202020204" pitchFamily="34" charset="0"/>
              </a:rPr>
              <a:t> waves.</a:t>
            </a:r>
            <a:endParaRPr lang="ru-RU" sz="1500" dirty="0">
              <a:latin typeface="Arial" panose="020B0604020202020204" pitchFamily="34" charset="0"/>
              <a:cs typeface="Arial" panose="020B0604020202020204" pitchFamily="34" charset="0"/>
            </a:endParaRPr>
          </a:p>
        </p:txBody>
      </p:sp>
      <p:pic>
        <p:nvPicPr>
          <p:cNvPr id="10" name="Рисунок 9"/>
          <p:cNvPicPr/>
          <p:nvPr/>
        </p:nvPicPr>
        <p:blipFill>
          <a:blip r:embed="rId5" cstate="print">
            <a:extLst>
              <a:ext uri="{28A0092B-C50C-407E-A947-70E740481C1C}">
                <a14:useLocalDpi xmlns:a14="http://schemas.microsoft.com/office/drawing/2010/main" val="0"/>
              </a:ext>
            </a:extLst>
          </a:blip>
          <a:stretch>
            <a:fillRect/>
          </a:stretch>
        </p:blipFill>
        <p:spPr>
          <a:xfrm>
            <a:off x="1345324" y="2394444"/>
            <a:ext cx="7070353" cy="3333694"/>
          </a:xfrm>
          <a:prstGeom prst="rect">
            <a:avLst/>
          </a:prstGeom>
        </p:spPr>
      </p:pic>
      <p:sp>
        <p:nvSpPr>
          <p:cNvPr id="4" name="TextBox 3"/>
          <p:cNvSpPr txBox="1"/>
          <p:nvPr/>
        </p:nvSpPr>
        <p:spPr>
          <a:xfrm>
            <a:off x="67488" y="5992885"/>
            <a:ext cx="10459452" cy="784830"/>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7. </a:t>
            </a:r>
            <a:r>
              <a:rPr lang="en-US" sz="1500" dirty="0">
                <a:latin typeface="Arial" panose="020B0604020202020204" pitchFamily="34" charset="0"/>
                <a:cs typeface="Arial" panose="020B0604020202020204" pitchFamily="34" charset="0"/>
              </a:rPr>
              <a:t>Digitized seismogram of the underground nuclear test on October 7, 1994, t0=03:25:58.1,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=41.66°,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=88.75°, Y=90.6 </a:t>
            </a:r>
            <a:r>
              <a:rPr lang="en-US" sz="1500" dirty="0" err="1">
                <a:latin typeface="Arial" panose="020B0604020202020204" pitchFamily="34" charset="0"/>
                <a:cs typeface="Arial" panose="020B0604020202020204" pitchFamily="34" charset="0"/>
              </a:rPr>
              <a:t>Kt</a:t>
            </a:r>
            <a:r>
              <a:rPr lang="en-US" sz="1500" dirty="0">
                <a:latin typeface="Arial" panose="020B0604020202020204" pitchFamily="34" charset="0"/>
                <a:cs typeface="Arial" panose="020B0604020202020204" pitchFamily="34" charset="0"/>
              </a:rPr>
              <a:t>, Z-component – lower seismogram, digital seismogram of the June 24, 2015 earthquake , t0=19:12:52,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=41.72°,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=88.93°, </a:t>
            </a:r>
            <a:r>
              <a:rPr lang="en-US" sz="1500" dirty="0" err="1">
                <a:latin typeface="Arial" panose="020B0604020202020204" pitchFamily="34" charset="0"/>
                <a:cs typeface="Arial" panose="020B0604020202020204" pitchFamily="34" charset="0"/>
              </a:rPr>
              <a:t>mb</a:t>
            </a:r>
            <a:r>
              <a:rPr lang="en-US" sz="1500" dirty="0">
                <a:latin typeface="Arial" panose="020B0604020202020204" pitchFamily="34" charset="0"/>
                <a:cs typeface="Arial" panose="020B0604020202020204" pitchFamily="34" charset="0"/>
              </a:rPr>
              <a:t>=4.7 – upper entry.</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24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dirty="0">
                <a:solidFill>
                  <a:schemeClr val="bg1"/>
                </a:solidFill>
                <a:latin typeface="Arial" panose="020B0604020202020204" pitchFamily="34" charset="0"/>
                <a:cs typeface="Arial" panose="020B0604020202020204" pitchFamily="34" charset="0"/>
              </a:rPr>
              <a:t>DIGITIZATION RESULTS</a:t>
            </a: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P2.2-190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283" y="208172"/>
            <a:ext cx="597599" cy="588811"/>
          </a:xfrm>
          <a:prstGeom prst="rect">
            <a:avLst/>
          </a:prstGeom>
        </p:spPr>
      </p:pic>
      <p:pic>
        <p:nvPicPr>
          <p:cNvPr id="8" name="Picture 6"/>
          <p:cNvPicPr>
            <a:picLocks noChangeAspect="1"/>
          </p:cNvPicPr>
          <p:nvPr/>
        </p:nvPicPr>
        <p:blipFill>
          <a:blip r:embed="rId3"/>
          <a:stretch>
            <a:fillRect/>
          </a:stretch>
        </p:blipFill>
        <p:spPr>
          <a:xfrm>
            <a:off x="9834833" y="207269"/>
            <a:ext cx="868915" cy="552447"/>
          </a:xfrm>
          <a:prstGeom prst="rect">
            <a:avLst/>
          </a:prstGeom>
        </p:spPr>
      </p:pic>
      <p:pic>
        <p:nvPicPr>
          <p:cNvPr id="9"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876699" y="316708"/>
            <a:ext cx="1141161" cy="333567"/>
          </a:xfrm>
          <a:prstGeom prst="rect">
            <a:avLst/>
          </a:prstGeom>
          <a:solidFill>
            <a:schemeClr val="bg1"/>
          </a:solidFill>
          <a:extLst/>
        </p:spPr>
      </p:pic>
      <p:sp>
        <p:nvSpPr>
          <p:cNvPr id="3" name="TextBox 2"/>
          <p:cNvSpPr txBox="1"/>
          <p:nvPr/>
        </p:nvSpPr>
        <p:spPr>
          <a:xfrm>
            <a:off x="84083" y="1120919"/>
            <a:ext cx="10447283" cy="2062103"/>
          </a:xfrm>
          <a:prstGeom prst="rect">
            <a:avLst/>
          </a:prstGeom>
          <a:noFill/>
        </p:spPr>
        <p:txBody>
          <a:bodyPr wrap="square" rtlCol="0">
            <a:spAutoFit/>
          </a:bodyPr>
          <a:lstStyle/>
          <a:p>
            <a:pPr algn="just"/>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research, records of 14 underground nuclear explosions for the period 1982-1996, conducted on the territory of the Lop Nor test site, with magnitudes </a:t>
            </a:r>
            <a:r>
              <a:rPr lang="en-US" sz="1600" dirty="0" err="1">
                <a:latin typeface="Arial" panose="020B0604020202020204" pitchFamily="34" charset="0"/>
                <a:cs typeface="Arial" panose="020B0604020202020204" pitchFamily="34" charset="0"/>
              </a:rPr>
              <a:t>mb</a:t>
            </a:r>
            <a:r>
              <a:rPr lang="en-US" sz="1600" dirty="0">
                <a:latin typeface="Arial" panose="020B0604020202020204" pitchFamily="34" charset="0"/>
                <a:cs typeface="Arial" panose="020B0604020202020204" pitchFamily="34" charset="0"/>
              </a:rPr>
              <a:t>=4.4÷6.5, as well as 4 tectonic earthquakes of 2012-2022, with </a:t>
            </a:r>
            <a:r>
              <a:rPr lang="en-US" sz="1600" dirty="0" err="1">
                <a:latin typeface="Arial" panose="020B0604020202020204" pitchFamily="34" charset="0"/>
                <a:cs typeface="Arial" panose="020B0604020202020204" pitchFamily="34" charset="0"/>
              </a:rPr>
              <a:t>mb</a:t>
            </a:r>
            <a:r>
              <a:rPr lang="en-US" sz="1600" dirty="0">
                <a:latin typeface="Arial" panose="020B0604020202020204" pitchFamily="34" charset="0"/>
                <a:cs typeface="Arial" panose="020B0604020202020204" pitchFamily="34" charset="0"/>
              </a:rPr>
              <a:t>=4.3÷4.7 (Figure </a:t>
            </a:r>
            <a:r>
              <a:rPr lang="en-US" sz="1600" dirty="0" smtClean="0">
                <a:latin typeface="Arial" panose="020B0604020202020204" pitchFamily="34" charset="0"/>
                <a:cs typeface="Arial" panose="020B0604020202020204" pitchFamily="34" charset="0"/>
              </a:rPr>
              <a:t>8) </a:t>
            </a:r>
            <a:r>
              <a:rPr lang="en-US" sz="1600" dirty="0">
                <a:latin typeface="Arial" panose="020B0604020202020204" pitchFamily="34" charset="0"/>
                <a:cs typeface="Arial" panose="020B0604020202020204" pitchFamily="34" charset="0"/>
              </a:rPr>
              <a:t>were chosen. For events from the area of the test site, the maximum amplitudes of the main regional phases (</a:t>
            </a:r>
            <a:r>
              <a:rPr lang="en-US" sz="1600" dirty="0" err="1">
                <a:latin typeface="Arial" panose="020B0604020202020204" pitchFamily="34" charset="0"/>
                <a:cs typeface="Arial" panose="020B0604020202020204" pitchFamily="34" charset="0"/>
              </a:rPr>
              <a:t>Pn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Pg</a:t>
            </a:r>
            <a:r>
              <a:rPr lang="en-US" sz="1600" dirty="0">
                <a:latin typeface="Arial" panose="020B0604020202020204" pitchFamily="34" charset="0"/>
                <a:cs typeface="Arial" panose="020B0604020202020204" pitchFamily="34" charset="0"/>
              </a:rPr>
              <a:t>, Sn, and </a:t>
            </a:r>
            <a:r>
              <a:rPr lang="en-US" sz="1600" dirty="0" err="1">
                <a:latin typeface="Arial" panose="020B0604020202020204" pitchFamily="34" charset="0"/>
                <a:cs typeface="Arial" panose="020B0604020202020204" pitchFamily="34" charset="0"/>
              </a:rPr>
              <a:t>Lg</a:t>
            </a:r>
            <a:r>
              <a:rPr lang="en-US" sz="1600" dirty="0">
                <a:latin typeface="Arial" panose="020B0604020202020204" pitchFamily="34" charset="0"/>
                <a:cs typeface="Arial" panose="020B0604020202020204" pitchFamily="34" charset="0"/>
              </a:rPr>
              <a:t>) were </a:t>
            </a:r>
            <a:r>
              <a:rPr lang="en-US" sz="1600" dirty="0" smtClean="0">
                <a:latin typeface="Arial" panose="020B0604020202020204" pitchFamily="34" charset="0"/>
                <a:cs typeface="Arial" panose="020B0604020202020204" pitchFamily="34" charset="0"/>
              </a:rPr>
              <a:t>measured (Z-components). The processing’s </a:t>
            </a:r>
            <a:r>
              <a:rPr lang="en-US" sz="1600" dirty="0">
                <a:latin typeface="Arial" panose="020B0604020202020204" pitchFamily="34" charset="0"/>
                <a:cs typeface="Arial" panose="020B0604020202020204" pitchFamily="34" charset="0"/>
              </a:rPr>
              <a:t>technique included measuring the decimal logarithm of the ratios of the maximum amplitudes of transverse and longitudinal waves after narrow-band filtering Amax(Sn)/Amax(</a:t>
            </a:r>
            <a:r>
              <a:rPr lang="en-US" sz="1600" dirty="0" err="1">
                <a:latin typeface="Arial" panose="020B0604020202020204" pitchFamily="34" charset="0"/>
                <a:cs typeface="Arial" panose="020B0604020202020204" pitchFamily="34" charset="0"/>
              </a:rPr>
              <a:t>Pn</a:t>
            </a:r>
            <a:r>
              <a:rPr lang="en-US" sz="1600" dirty="0">
                <a:latin typeface="Arial" panose="020B0604020202020204" pitchFamily="34" charset="0"/>
                <a:cs typeface="Arial" panose="020B0604020202020204" pitchFamily="34" charset="0"/>
              </a:rPr>
              <a:t>), Amax(</a:t>
            </a:r>
            <a:r>
              <a:rPr lang="en-US" sz="1600" dirty="0" err="1">
                <a:latin typeface="Arial" panose="020B0604020202020204" pitchFamily="34" charset="0"/>
                <a:cs typeface="Arial" panose="020B0604020202020204" pitchFamily="34" charset="0"/>
              </a:rPr>
              <a:t>Lg</a:t>
            </a:r>
            <a:r>
              <a:rPr lang="en-US" sz="1600" dirty="0">
                <a:latin typeface="Arial" panose="020B0604020202020204" pitchFamily="34" charset="0"/>
                <a:cs typeface="Arial" panose="020B0604020202020204" pitchFamily="34" charset="0"/>
              </a:rPr>
              <a:t>)/Amax(</a:t>
            </a:r>
            <a:r>
              <a:rPr lang="en-US" sz="1600" dirty="0" err="1">
                <a:latin typeface="Arial" panose="020B0604020202020204" pitchFamily="34" charset="0"/>
                <a:cs typeface="Arial" panose="020B0604020202020204" pitchFamily="34" charset="0"/>
              </a:rPr>
              <a:t>Pg</a:t>
            </a:r>
            <a:r>
              <a:rPr lang="en-US" sz="1600" dirty="0" smtClean="0">
                <a:latin typeface="Arial" panose="020B0604020202020204" pitchFamily="34" charset="0"/>
                <a:cs typeface="Arial" panose="020B0604020202020204" pitchFamily="34" charset="0"/>
              </a:rPr>
              <a:t>). Filters </a:t>
            </a:r>
            <a:r>
              <a:rPr lang="en-US" sz="1600" dirty="0">
                <a:latin typeface="Arial" panose="020B0604020202020204" pitchFamily="34" charset="0"/>
                <a:cs typeface="Arial" panose="020B0604020202020204" pitchFamily="34" charset="0"/>
              </a:rPr>
              <a:t>with center frequencies of 0.6, 1.25, 2.5, 5 Hz and a bandwidth of 2/3 octaves at a level of –3 dB from the maximum were used</a:t>
            </a:r>
            <a:r>
              <a:rPr lang="en-US" sz="1600" dirty="0" smtClean="0">
                <a:latin typeface="Arial" panose="020B0604020202020204" pitchFamily="34" charset="0"/>
                <a:cs typeface="Arial" panose="020B0604020202020204" pitchFamily="34" charset="0"/>
              </a:rPr>
              <a:t>. Figures 9 shows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example of distribution </a:t>
            </a:r>
            <a:r>
              <a:rPr lang="en-US" sz="1600" dirty="0">
                <a:latin typeface="Arial" panose="020B0604020202020204" pitchFamily="34" charset="0"/>
                <a:cs typeface="Arial" panose="020B0604020202020204" pitchFamily="34" charset="0"/>
              </a:rPr>
              <a:t>of spectral ratios </a:t>
            </a:r>
            <a:r>
              <a:rPr lang="en-US" sz="1600" dirty="0" err="1">
                <a:latin typeface="Arial" panose="020B0604020202020204" pitchFamily="34" charset="0"/>
                <a:cs typeface="Arial" panose="020B0604020202020204" pitchFamily="34" charset="0"/>
              </a:rPr>
              <a:t>Lg</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Pg</a:t>
            </a:r>
            <a:r>
              <a:rPr lang="en-US" sz="1600" dirty="0">
                <a:latin typeface="Arial" panose="020B0604020202020204" pitchFamily="34" charset="0"/>
                <a:cs typeface="Arial" panose="020B0604020202020204" pitchFamily="34" charset="0"/>
              </a:rPr>
              <a:t> and Sn/</a:t>
            </a:r>
            <a:r>
              <a:rPr lang="en-US" sz="1600" dirty="0" err="1">
                <a:latin typeface="Arial" panose="020B0604020202020204" pitchFamily="34" charset="0"/>
                <a:cs typeface="Arial" panose="020B0604020202020204" pitchFamily="34" charset="0"/>
              </a:rPr>
              <a:t>Pn</a:t>
            </a:r>
            <a:r>
              <a:rPr lang="en-US" sz="1600" dirty="0">
                <a:latin typeface="Arial" panose="020B0604020202020204" pitchFamily="34" charset="0"/>
                <a:cs typeface="Arial" panose="020B0604020202020204" pitchFamily="34" charset="0"/>
              </a:rPr>
              <a:t> for </a:t>
            </a:r>
            <a:r>
              <a:rPr lang="en-US" sz="1600" dirty="0" smtClean="0">
                <a:latin typeface="Arial" panose="020B0604020202020204" pitchFamily="34" charset="0"/>
                <a:cs typeface="Arial" panose="020B0604020202020204" pitchFamily="34" charset="0"/>
              </a:rPr>
              <a:t>KDJ station. </a:t>
            </a:r>
            <a:endParaRPr lang="ru-RU" sz="1600" dirty="0">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696" y="3242083"/>
            <a:ext cx="4246179" cy="2885707"/>
          </a:xfrm>
          <a:prstGeom prst="rect">
            <a:avLst/>
          </a:prstGeom>
          <a:noFill/>
          <a:ln>
            <a:noFill/>
          </a:ln>
        </p:spPr>
      </p:pic>
      <p:sp>
        <p:nvSpPr>
          <p:cNvPr id="4" name="TextBox 3"/>
          <p:cNvSpPr txBox="1"/>
          <p:nvPr/>
        </p:nvSpPr>
        <p:spPr>
          <a:xfrm>
            <a:off x="0" y="6225366"/>
            <a:ext cx="4645572" cy="553998"/>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8. </a:t>
            </a:r>
            <a:r>
              <a:rPr lang="en-US" sz="1500" dirty="0">
                <a:latin typeface="Arial" panose="020B0604020202020204" pitchFamily="34" charset="0"/>
                <a:cs typeface="Arial" panose="020B0604020202020204" pitchFamily="34" charset="0"/>
              </a:rPr>
              <a:t>Map of the study area. Asterisks - UNE, circles – earthquakes</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rotWithShape="1">
          <a:blip r:embed="rId6" cstate="print">
            <a:extLst>
              <a:ext uri="{28A0092B-C50C-407E-A947-70E740481C1C}">
                <a14:useLocalDpi xmlns:a14="http://schemas.microsoft.com/office/drawing/2010/main" val="0"/>
              </a:ext>
            </a:extLst>
          </a:blip>
          <a:srcRect r="24952" b="24899"/>
          <a:stretch/>
        </p:blipFill>
        <p:spPr bwMode="auto">
          <a:xfrm>
            <a:off x="4432242" y="3242083"/>
            <a:ext cx="3129187" cy="2433503"/>
          </a:xfrm>
          <a:prstGeom prst="rect">
            <a:avLst/>
          </a:prstGeom>
          <a:noFill/>
          <a:ln>
            <a:noFill/>
          </a:ln>
          <a:extLst>
            <a:ext uri="{53640926-AAD7-44D8-BBD7-CCE9431645EC}">
              <a14:shadowObscured xmlns:a14="http://schemas.microsoft.com/office/drawing/2010/main"/>
            </a:ext>
          </a:extLst>
        </p:spPr>
      </p:pic>
      <p:pic>
        <p:nvPicPr>
          <p:cNvPr id="12" name="Рисунок 11"/>
          <p:cNvPicPr>
            <a:picLocks noChangeAspect="1"/>
          </p:cNvPicPr>
          <p:nvPr/>
        </p:nvPicPr>
        <p:blipFill rotWithShape="1">
          <a:blip r:embed="rId7" cstate="print">
            <a:extLst>
              <a:ext uri="{28A0092B-C50C-407E-A947-70E740481C1C}">
                <a14:useLocalDpi xmlns:a14="http://schemas.microsoft.com/office/drawing/2010/main" val="0"/>
              </a:ext>
            </a:extLst>
          </a:blip>
          <a:srcRect l="1564" t="4395" r="25200" b="23566"/>
          <a:stretch/>
        </p:blipFill>
        <p:spPr bwMode="auto">
          <a:xfrm>
            <a:off x="7388922" y="3242083"/>
            <a:ext cx="3314826" cy="2504093"/>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4588804" y="5994534"/>
            <a:ext cx="6114944" cy="784830"/>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9. </a:t>
            </a:r>
            <a:r>
              <a:rPr lang="en-US" sz="1500" dirty="0">
                <a:latin typeface="Arial" panose="020B0604020202020204" pitchFamily="34" charset="0"/>
                <a:cs typeface="Arial" panose="020B0604020202020204" pitchFamily="34" charset="0"/>
              </a:rPr>
              <a:t>Distribution of spectral ratios of the maximum amplitudes of regional seismic phases for the area of the Lop Nor test site: a) </a:t>
            </a:r>
            <a:r>
              <a:rPr lang="en-US" sz="1500" dirty="0" err="1">
                <a:latin typeface="Arial" panose="020B0604020202020204" pitchFamily="34" charset="0"/>
                <a:cs typeface="Arial" panose="020B0604020202020204" pitchFamily="34" charset="0"/>
              </a:rPr>
              <a:t>Lg</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Pg</a:t>
            </a:r>
            <a:r>
              <a:rPr lang="en-US" sz="1500" dirty="0">
                <a:latin typeface="Arial" panose="020B0604020202020204" pitchFamily="34" charset="0"/>
                <a:cs typeface="Arial" panose="020B0604020202020204" pitchFamily="34" charset="0"/>
              </a:rPr>
              <a:t>, b) Sn/</a:t>
            </a:r>
            <a:r>
              <a:rPr lang="en-US" sz="1500" dirty="0" err="1">
                <a:latin typeface="Arial" panose="020B0604020202020204" pitchFamily="34" charset="0"/>
                <a:cs typeface="Arial" panose="020B0604020202020204" pitchFamily="34" charset="0"/>
              </a:rPr>
              <a:t>Pn</a:t>
            </a:r>
            <a:r>
              <a:rPr lang="en-US" sz="1500" dirty="0">
                <a:latin typeface="Arial" panose="020B0604020202020204" pitchFamily="34" charset="0"/>
                <a:cs typeface="Arial" panose="020B0604020202020204" pitchFamily="34" charset="0"/>
              </a:rPr>
              <a:t> for KDJ station.</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P2.2-190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240" y="236812"/>
            <a:ext cx="597599" cy="588811"/>
          </a:xfrm>
          <a:prstGeom prst="rect">
            <a:avLst/>
          </a:prstGeom>
        </p:spPr>
      </p:pic>
      <p:pic>
        <p:nvPicPr>
          <p:cNvPr id="8" name="Picture 6"/>
          <p:cNvPicPr>
            <a:picLocks noChangeAspect="1"/>
          </p:cNvPicPr>
          <p:nvPr/>
        </p:nvPicPr>
        <p:blipFill>
          <a:blip r:embed="rId3"/>
          <a:stretch>
            <a:fillRect/>
          </a:stretch>
        </p:blipFill>
        <p:spPr>
          <a:xfrm>
            <a:off x="9421128" y="231658"/>
            <a:ext cx="868915" cy="552447"/>
          </a:xfrm>
          <a:prstGeom prst="rect">
            <a:avLst/>
          </a:prstGeom>
        </p:spPr>
      </p:pic>
      <p:pic>
        <p:nvPicPr>
          <p:cNvPr id="9" name="Picture 4" descr="C:\Users\burkdani\Downloads\MSU-Wordmark-Green-CMYK.ep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15976" r="7178" b="15829"/>
          <a:stretch/>
        </p:blipFill>
        <p:spPr bwMode="auto">
          <a:xfrm>
            <a:off x="10516621" y="379192"/>
            <a:ext cx="1141161" cy="333567"/>
          </a:xfrm>
          <a:prstGeom prst="rect">
            <a:avLst/>
          </a:prstGeom>
          <a:solidFill>
            <a:schemeClr val="bg1"/>
          </a:solidFill>
          <a:extLst/>
        </p:spPr>
      </p:pic>
      <p:sp>
        <p:nvSpPr>
          <p:cNvPr id="3" name="TextBox 2"/>
          <p:cNvSpPr txBox="1"/>
          <p:nvPr/>
        </p:nvSpPr>
        <p:spPr>
          <a:xfrm>
            <a:off x="210207" y="1479028"/>
            <a:ext cx="10240079" cy="4715393"/>
          </a:xfrm>
          <a:prstGeom prst="rect">
            <a:avLst/>
          </a:prstGeom>
          <a:noFill/>
        </p:spPr>
        <p:txBody>
          <a:bodyPr wrap="square" rtlCol="0">
            <a:spAutoFit/>
          </a:bodyPr>
          <a:lstStyle/>
          <a:p>
            <a:pPr algn="just">
              <a:lnSpc>
                <a:spcPct val="120000"/>
              </a:lnSpc>
            </a:pPr>
            <a:r>
              <a:rPr lang="en-US" dirty="0">
                <a:latin typeface="Arial" panose="020B0604020202020204" pitchFamily="34" charset="0"/>
                <a:cs typeface="Arial" panose="020B0604020202020204" pitchFamily="34" charset="0"/>
              </a:rPr>
              <a:t>Historical analog seismograms of nuclear explosions recorded by stations in Kyrgyzstan are digitized using the </a:t>
            </a:r>
            <a:r>
              <a:rPr lang="en-US" dirty="0" err="1">
                <a:latin typeface="Arial" panose="020B0604020202020204" pitchFamily="34" charset="0"/>
                <a:cs typeface="Arial" panose="020B0604020202020204" pitchFamily="34" charset="0"/>
              </a:rPr>
              <a:t>WaveTrack</a:t>
            </a:r>
            <a:r>
              <a:rPr lang="en-US" dirty="0">
                <a:latin typeface="Arial" panose="020B0604020202020204" pitchFamily="34" charset="0"/>
                <a:cs typeface="Arial" panose="020B0604020202020204" pitchFamily="34" charset="0"/>
              </a:rPr>
              <a:t> program. The digitized data has been successfully used for various monitoring tasks in support of the CTBT</a:t>
            </a:r>
            <a:r>
              <a:rPr lang="en-US" dirty="0" smtClean="0">
                <a:latin typeface="Arial" panose="020B0604020202020204" pitchFamily="34" charset="0"/>
                <a:cs typeface="Arial" panose="020B0604020202020204" pitchFamily="34" charset="0"/>
              </a:rPr>
              <a:t>.</a:t>
            </a:r>
          </a:p>
          <a:p>
            <a:pPr algn="just">
              <a:lnSpc>
                <a:spcPct val="120000"/>
              </a:lnSpc>
            </a:pPr>
            <a:endParaRPr lang="ru-RU" dirty="0">
              <a:latin typeface="Arial" panose="020B0604020202020204" pitchFamily="34" charset="0"/>
              <a:cs typeface="Arial" panose="020B0604020202020204" pitchFamily="34" charset="0"/>
            </a:endParaRPr>
          </a:p>
          <a:p>
            <a:pPr algn="just">
              <a:lnSpc>
                <a:spcPct val="120000"/>
              </a:lnSpc>
            </a:pPr>
            <a:r>
              <a:rPr lang="en-US" dirty="0">
                <a:latin typeface="Arial" panose="020B0604020202020204" pitchFamily="34" charset="0"/>
                <a:cs typeface="Arial" panose="020B0604020202020204" pitchFamily="34" charset="0"/>
              </a:rPr>
              <a:t>According to the data of the seismic stations </a:t>
            </a:r>
            <a:r>
              <a:rPr lang="en-US" dirty="0" err="1">
                <a:latin typeface="Arial" panose="020B0604020202020204" pitchFamily="34" charset="0"/>
                <a:cs typeface="Arial" panose="020B0604020202020204" pitchFamily="34" charset="0"/>
              </a:rPr>
              <a:t>Kadji</a:t>
            </a:r>
            <a:r>
              <a:rPr lang="en-US" dirty="0">
                <a:latin typeface="Arial" panose="020B0604020202020204" pitchFamily="34" charset="0"/>
                <a:cs typeface="Arial" panose="020B0604020202020204" pitchFamily="34" charset="0"/>
              </a:rPr>
              <a:t>-Say and </a:t>
            </a:r>
            <a:r>
              <a:rPr lang="en-US" dirty="0" err="1">
                <a:latin typeface="Arial" panose="020B0604020202020204" pitchFamily="34" charset="0"/>
                <a:cs typeface="Arial" panose="020B0604020202020204" pitchFamily="34" charset="0"/>
              </a:rPr>
              <a:t>Przevalsk</a:t>
            </a:r>
            <a:r>
              <a:rPr lang="en-US" dirty="0">
                <a:latin typeface="Arial" panose="020B0604020202020204" pitchFamily="34" charset="0"/>
                <a:cs typeface="Arial" panose="020B0604020202020204" pitchFamily="34" charset="0"/>
              </a:rPr>
              <a:t>, located in the Northern Tien Shan, the structure of short-period seismic fields of underground nuclear explosions produced at the Lop Nor test site, as well as earthquakes with epicenters close to the test site, were studied. The ratios of the amplitudes of different phases of longitudinal and transverse waves were analyzed for narrow-band filters with central frequencies of 0.6, 1.25, 2.5, and 5 Hz. The parameters providing the most efficient separation of explosions and earthquakes are determined. For the Lop Nor test site Sn/</a:t>
            </a:r>
            <a:r>
              <a:rPr lang="en-US" dirty="0" err="1">
                <a:latin typeface="Arial" panose="020B0604020202020204" pitchFamily="34" charset="0"/>
                <a:cs typeface="Arial" panose="020B0604020202020204" pitchFamily="34" charset="0"/>
              </a:rPr>
              <a:t>Pn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Lg</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it corresponds to 2.5, 5 Hz frequencies.</a:t>
            </a:r>
            <a:endParaRPr lang="ru-RU" dirty="0">
              <a:latin typeface="Arial" panose="020B0604020202020204" pitchFamily="34" charset="0"/>
              <a:cs typeface="Arial" panose="020B0604020202020204" pitchFamily="34" charset="0"/>
            </a:endParaRPr>
          </a:p>
          <a:p>
            <a:pPr algn="just">
              <a:lnSpc>
                <a:spcPct val="120000"/>
              </a:lnSpc>
            </a:pPr>
            <a:endParaRPr lang="en-US" dirty="0" smtClean="0">
              <a:latin typeface="Arial" panose="020B0604020202020204" pitchFamily="34" charset="0"/>
              <a:cs typeface="Arial" panose="020B0604020202020204" pitchFamily="34" charset="0"/>
            </a:endParaRPr>
          </a:p>
          <a:p>
            <a:pPr algn="just">
              <a:lnSpc>
                <a:spcPct val="120000"/>
              </a:lnSpc>
            </a:pPr>
            <a:r>
              <a:rPr lang="en-US" dirty="0" smtClean="0">
                <a:latin typeface="Arial" panose="020B0604020202020204" pitchFamily="34" charset="0"/>
                <a:cs typeface="Arial" panose="020B0604020202020204" pitchFamily="34" charset="0"/>
              </a:rPr>
              <a:t>Historical </a:t>
            </a:r>
            <a:r>
              <a:rPr lang="en-US" dirty="0">
                <a:latin typeface="Arial" panose="020B0604020202020204" pitchFamily="34" charset="0"/>
                <a:cs typeface="Arial" panose="020B0604020202020204" pitchFamily="34" charset="0"/>
              </a:rPr>
              <a:t>data preservation work is continuing and will contribute to a more reliable monitoring of the implementation of the Comprehensive Nuclear-Test-Ban Treaty.</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955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1891</Words>
  <Application>Microsoft Office PowerPoint</Application>
  <PresentationFormat>Широкоэкранный</PresentationFormat>
  <Paragraphs>67</Paragraphs>
  <Slides>9</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2</vt:i4>
      </vt:variant>
      <vt:variant>
        <vt:lpstr>Внедренные серверы OLE</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Symbol</vt:lpstr>
      <vt:lpstr>Custom Design</vt:lpstr>
      <vt:lpstr>Office Theme</vt:lpstr>
      <vt:lpstr>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RePack by Diakov</cp:lastModifiedBy>
  <cp:revision>88</cp:revision>
  <dcterms:created xsi:type="dcterms:W3CDTF">2023-04-18T13:25:54Z</dcterms:created>
  <dcterms:modified xsi:type="dcterms:W3CDTF">2023-06-11T18:51:22Z</dcterms:modified>
</cp:coreProperties>
</file>