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9"/>
    <p:restoredTop sz="94685"/>
  </p:normalViewPr>
  <p:slideViewPr>
    <p:cSldViewPr snapToGrid="0">
      <p:cViewPr varScale="1">
        <p:scale>
          <a:sx n="106" d="100"/>
          <a:sy n="106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Integration of an Optical Based Sensor in a Mechanical Seismometer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Olivier ROUSSEAU, Fabrice LEPOINT, Serge OLIVIER, Daniel FOUQUET 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Commissariat à l’Energie </a:t>
            </a: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Atomique et aux énergies alternatives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Integration of optical distance measurement in a mechanical seismometer.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P3.1-313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Measurement of self noise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Comparison with conventional sensor on the same seismometer for accuracy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determination.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self noise of the optical sensor, without feedback control, is well below the seismic noise.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coherence with a coil-magnet device is 1 on all the measurement range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Very broad band displacement sensor which allows very broadband seismometer 10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-100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Hz.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265" y="395219"/>
            <a:ext cx="8953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P3.1-313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173" y="183463"/>
            <a:ext cx="895350" cy="9048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08997" y="2733575"/>
            <a:ext cx="9114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 the last decades, scientist have used optical interferometer set-up to improve accuracy in displacement measurement. One of the most famous example is the detection of gravitational wave  with huge interferometers VIRGO and LIGO.</a:t>
            </a:r>
            <a:br>
              <a:rPr lang="en-GB" sz="2000" dirty="0" smtClean="0"/>
            </a:br>
            <a:r>
              <a:rPr lang="en-GB" sz="2000" dirty="0" smtClean="0"/>
              <a:t>In this research, a new optical sensor is used to measure the suspended mass displacement in the seismometer. To integrate such optical devices in a seismometer, almost all the optical functions, as beam splitter and interference generations, are integrated in an optical substrate.</a:t>
            </a:r>
            <a:br>
              <a:rPr lang="en-GB" sz="2000" dirty="0" smtClean="0"/>
            </a:br>
            <a:r>
              <a:rPr lang="en-GB" sz="2000" dirty="0" smtClean="0"/>
              <a:t>The results show the accuracy and reliability of such optical sensor integrated in a mechanical seismometer.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unwrapping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P3.1-313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173" y="183463"/>
            <a:ext cx="895350" cy="9048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221726" y="4075280"/>
            <a:ext cx="5644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avoid aliasing, photodiode measurement frequency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is 100 kHz.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Wavelength λ in vacuum is 1550 nm.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phase evolution between 2 measurements makes maximum significant velocity : λ/4*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= 3.875 cm/s.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Conversion of the measurement to speed at 250 Hz for size limited data in octet and easy comparison with other sensors.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302336" y="4045022"/>
            <a:ext cx="2956605" cy="2644184"/>
            <a:chOff x="1835777" y="4087027"/>
            <a:chExt cx="2956605" cy="2644184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4821" y="4087027"/>
              <a:ext cx="2877561" cy="2542252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2718651" y="6392657"/>
              <a:ext cx="13965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Meas1 (a. u.)</a:t>
              </a:r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 rot="16200000">
              <a:off x="1306786" y="5223020"/>
              <a:ext cx="13965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Meas2 (a. u.)</a:t>
              </a:r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550" y="1683368"/>
            <a:ext cx="4133850" cy="208597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437246" y="2956741"/>
            <a:ext cx="19543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Interference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control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156261" y="2781700"/>
            <a:ext cx="11789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delay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73997" y="2311168"/>
            <a:ext cx="11208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LASER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3988550" y="2531343"/>
            <a:ext cx="665437" cy="2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603484" y="1084307"/>
            <a:ext cx="40325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seismometer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5750022" y="1359368"/>
            <a:ext cx="0" cy="32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815797" y="1377018"/>
            <a:ext cx="0" cy="32400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81076" y="1221701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Planar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Lightwave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Circuit PLC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Few cm for integrated sensor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cteur droit avec flèche 21"/>
          <p:cNvCxnSpPr>
            <a:stCxn id="15" idx="1"/>
          </p:cNvCxnSpPr>
          <p:nvPr/>
        </p:nvCxnSpPr>
        <p:spPr>
          <a:xfrm flipH="1">
            <a:off x="7931217" y="2950977"/>
            <a:ext cx="225044" cy="1194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197642" y="3224463"/>
            <a:ext cx="9625" cy="2552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959617" y="2204882"/>
            <a:ext cx="9625" cy="324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988550" y="1721209"/>
            <a:ext cx="13164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splitter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5003103" y="2052700"/>
            <a:ext cx="680980" cy="275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 rot="2859642">
            <a:off x="6849660" y="2109757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Path 1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983795" y="2204979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Path 2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3976782" y="3387931"/>
            <a:ext cx="665437" cy="203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3965557" y="3444081"/>
            <a:ext cx="665437" cy="203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3973578" y="3490604"/>
            <a:ext cx="665437" cy="203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4000849" y="3556375"/>
            <a:ext cx="665437" cy="203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722963" y="3197722"/>
            <a:ext cx="16337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4 photodiodes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305293" y="3119204"/>
            <a:ext cx="56778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Ref2</a:t>
            </a:r>
          </a:p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Meas2</a:t>
            </a:r>
          </a:p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Meas1</a:t>
            </a:r>
            <a:b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Ref1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25128" y="3952143"/>
            <a:ext cx="21862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Meas1 and Meas2 measure the interference between the Path 1 and 2.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phase difference of π/2 between the 2 measured interferences.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554522" y="16643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PLC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47688" y="3374607"/>
            <a:ext cx="863840" cy="196368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750022" y="1406369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in free </a:t>
            </a:r>
            <a:r>
              <a:rPr lang="fr-FR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fr-F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17961" y="2272462"/>
            <a:ext cx="2049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Ref1 and Ref2 allows to correct from the absolute light intensity.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characterisation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reliabilitty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P3.1-313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173" y="183463"/>
            <a:ext cx="895350" cy="904875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1299411" y="2530999"/>
            <a:ext cx="3128211" cy="253188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0703" y="3266516"/>
            <a:ext cx="539826" cy="2126136"/>
          </a:xfrm>
          <a:prstGeom prst="rect">
            <a:avLst/>
          </a:prstGeom>
          <a:solidFill>
            <a:srgbClr val="ED751B"/>
          </a:solidFill>
          <a:ln>
            <a:noFill/>
          </a:ln>
          <a:scene3d>
            <a:camera prst="isometricRightUp">
              <a:rot lat="0" lon="18899998" rev="0"/>
            </a:camera>
            <a:lightRig rig="morning" dir="t"/>
          </a:scene3d>
          <a:sp3d extrusionH="19050" prstMaterial="matte">
            <a:bevelT w="6350"/>
            <a:bevelB w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flatTx/>
          </a:bodyPr>
          <a:lstStyle/>
          <a:p>
            <a:pPr algn="ctr"/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Coil-magnet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 rot="21288685">
            <a:off x="8877591" y="2716981"/>
            <a:ext cx="314054" cy="33452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Top">
              <a:rot lat="18490964" lon="18543801" rev="3347268"/>
            </a:camera>
            <a:lightRig rig="chilly" dir="t"/>
          </a:scene3d>
          <a:sp3d prstMaterial="matte">
            <a:bevelT w="6350" prst="coolSlant"/>
            <a:bevelB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texte 7"/>
          <p:cNvSpPr txBox="1">
            <a:spLocks/>
          </p:cNvSpPr>
          <p:nvPr/>
        </p:nvSpPr>
        <p:spPr>
          <a:xfrm>
            <a:off x="69766" y="1211513"/>
            <a:ext cx="5157787" cy="8239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Self noise measurement i.e. accuracy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contenu 8"/>
          <p:cNvSpPr txBox="1">
            <a:spLocks/>
          </p:cNvSpPr>
          <p:nvPr/>
        </p:nvSpPr>
        <p:spPr>
          <a:xfrm>
            <a:off x="69766" y="5771501"/>
            <a:ext cx="5332412" cy="8957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mirror can not move.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Self noise measurement to determine accuracy.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texte 9"/>
          <p:cNvSpPr txBox="1">
            <a:spLocks/>
          </p:cNvSpPr>
          <p:nvPr/>
        </p:nvSpPr>
        <p:spPr>
          <a:xfrm>
            <a:off x="5402178" y="1450155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Reliability of the sensor in a mechanical seismometer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contenu 10"/>
          <p:cNvSpPr txBox="1">
            <a:spLocks/>
          </p:cNvSpPr>
          <p:nvPr/>
        </p:nvSpPr>
        <p:spPr>
          <a:xfrm>
            <a:off x="5402178" y="5917661"/>
            <a:ext cx="5183188" cy="8037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Interferometer chip mounted in the seismometer presented in P3.1-333. Comparison with a reliable coil-magnet sensor.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62736" y="4369869"/>
            <a:ext cx="1192463" cy="8535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PLC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interfero-meter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 rot="21288685">
            <a:off x="6207336" y="3011838"/>
            <a:ext cx="3272589" cy="22730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isometricOffAxis1Top">
              <a:rot lat="18490964" lon="18543801" rev="3347268"/>
            </a:camera>
            <a:lightRig rig="chilly" dir="t"/>
          </a:scene3d>
          <a:sp3d prstMaterial="matte">
            <a:bevelT w="6350" prst="coolSlant"/>
            <a:bevelB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28668" y="5472000"/>
            <a:ext cx="2095445" cy="43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system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eur en angle 17"/>
          <p:cNvCxnSpPr/>
          <p:nvPr/>
        </p:nvCxnSpPr>
        <p:spPr>
          <a:xfrm flipV="1">
            <a:off x="8254334" y="5062888"/>
            <a:ext cx="495030" cy="40911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9136513" y="3065026"/>
            <a:ext cx="0" cy="1304843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9038652" y="3034545"/>
            <a:ext cx="0" cy="130484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9683015" y="2864326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cteur droit avec flèche 21"/>
          <p:cNvCxnSpPr>
            <a:stCxn id="21" idx="1"/>
          </p:cNvCxnSpPr>
          <p:nvPr/>
        </p:nvCxnSpPr>
        <p:spPr>
          <a:xfrm flipH="1" flipV="1">
            <a:off x="9278754" y="2935705"/>
            <a:ext cx="404261" cy="113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7182033" y="2840540"/>
            <a:ext cx="788496" cy="1518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904083" y="2548267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arm</a:t>
            </a:r>
            <a:b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seismometer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rc 24"/>
          <p:cNvSpPr/>
          <p:nvPr/>
        </p:nvSpPr>
        <p:spPr>
          <a:xfrm>
            <a:off x="8306603" y="2530999"/>
            <a:ext cx="981777" cy="1282519"/>
          </a:xfrm>
          <a:prstGeom prst="arc">
            <a:avLst/>
          </a:prstGeom>
          <a:ln w="12700">
            <a:solidFill>
              <a:srgbClr val="00B05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863108" y="225449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Displacement</a:t>
            </a:r>
            <a:endParaRPr lang="fr-F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en angle 26"/>
          <p:cNvCxnSpPr/>
          <p:nvPr/>
        </p:nvCxnSpPr>
        <p:spPr>
          <a:xfrm flipV="1">
            <a:off x="7112297" y="5220000"/>
            <a:ext cx="335339" cy="25200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 rot="21288685">
            <a:off x="2963042" y="2480163"/>
            <a:ext cx="314054" cy="33452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Top">
              <a:rot lat="16557657" lon="15998886" rev="5280000"/>
            </a:camera>
            <a:lightRig rig="chilly" dir="t"/>
          </a:scene3d>
          <a:sp3d prstMaterial="matte">
            <a:bevelT w="6350" prst="coolSlant"/>
            <a:bevelB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48188" y="4133051"/>
            <a:ext cx="1154750" cy="8535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PLC</a:t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interfero-meter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114119" y="5217360"/>
            <a:ext cx="209544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system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necteur en angle 30"/>
          <p:cNvCxnSpPr/>
          <p:nvPr/>
        </p:nvCxnSpPr>
        <p:spPr>
          <a:xfrm flipV="1">
            <a:off x="2334302" y="4826070"/>
            <a:ext cx="500513" cy="39129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 flipV="1">
            <a:off x="3221964" y="2828208"/>
            <a:ext cx="0" cy="1304843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 flipV="1">
            <a:off x="3124103" y="2797727"/>
            <a:ext cx="0" cy="130484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1436153" y="3059562"/>
            <a:ext cx="165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Bulk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700571" y="2669398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necteur droit avec flèche 35"/>
          <p:cNvCxnSpPr>
            <a:stCxn id="35" idx="1"/>
          </p:cNvCxnSpPr>
          <p:nvPr/>
        </p:nvCxnSpPr>
        <p:spPr>
          <a:xfrm flipH="1" flipV="1">
            <a:off x="3296310" y="2740777"/>
            <a:ext cx="404261" cy="113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9104091" y="3513010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in free </a:t>
            </a:r>
            <a:r>
              <a:rPr lang="fr-FR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fr-F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199889" y="3228302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in free </a:t>
            </a:r>
            <a:r>
              <a:rPr lang="fr-FR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fr-F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LOW NOISE AND ACCURATE MEASUREMENT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.1-313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173" y="183463"/>
            <a:ext cx="895350" cy="904875"/>
          </a:xfrm>
          <a:prstGeom prst="rect">
            <a:avLst/>
          </a:prstGeom>
        </p:spPr>
      </p:pic>
      <p:sp>
        <p:nvSpPr>
          <p:cNvPr id="8" name="Espace réservé du texte 7"/>
          <p:cNvSpPr txBox="1">
            <a:spLocks/>
          </p:cNvSpPr>
          <p:nvPr/>
        </p:nvSpPr>
        <p:spPr>
          <a:xfrm>
            <a:off x="743357" y="1247204"/>
            <a:ext cx="4678067" cy="8239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Self noise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space réservé du contenu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0" y="2037082"/>
            <a:ext cx="3696000" cy="2772000"/>
          </a:xfrm>
          <a:prstGeom prst="rect">
            <a:avLst/>
          </a:prstGeom>
        </p:spPr>
      </p:pic>
      <p:sp>
        <p:nvSpPr>
          <p:cNvPr id="10" name="Espace réservé du texte 9"/>
          <p:cNvSpPr txBox="1">
            <a:spLocks/>
          </p:cNvSpPr>
          <p:nvPr/>
        </p:nvSpPr>
        <p:spPr>
          <a:xfrm>
            <a:off x="5901144" y="1247204"/>
            <a:ext cx="4793093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Coherence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coil-magnet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chip</a:t>
            </a:r>
          </a:p>
          <a:p>
            <a:pPr marL="0" indent="0">
              <a:buNone/>
            </a:pPr>
            <a:r>
              <a:rPr lang="fr-FR" sz="1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</a:t>
            </a:r>
            <a:r>
              <a:rPr lang="fr-FR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noise </a:t>
            </a:r>
            <a:r>
              <a:rPr lang="fr-FR" sz="1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endParaRPr lang="fr-FR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contenu 10"/>
          <p:cNvSpPr txBox="1">
            <a:spLocks/>
          </p:cNvSpPr>
          <p:nvPr/>
        </p:nvSpPr>
        <p:spPr>
          <a:xfrm>
            <a:off x="5421424" y="5001617"/>
            <a:ext cx="5349454" cy="1807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Above 20 Hz environmental noises decrease coherence.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Below 0.06 Hz, the coil magnet is too noisy which reduces coherence. 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After calibration by metrology, to correct from different positions on the moving seismometer arm, the values are the same.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144" y="2074047"/>
            <a:ext cx="4620000" cy="2772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87055" y="5001618"/>
            <a:ext cx="51577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self noise of the sensor is well below the seismic low noise model. Temperature stable and vacuum gives lower noise. </a:t>
            </a:r>
            <a:r>
              <a:rPr lang="en-GB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accuracy.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allows its integration in a 8 s seismometer, without feedback, as in P3.1-333 while being 10 dB below the seismic low noise from 10</a:t>
            </a:r>
            <a:r>
              <a:rPr lang="en-GB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100 Hz. And 20 dB between 0.02 to 16 Hz.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P3.1-313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173" y="183463"/>
            <a:ext cx="895350" cy="9048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43237" y="2733575"/>
            <a:ext cx="9961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 integration of an optical sensor in a seismometer thanks to the PLC technology.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Characterisation of the sensor 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self noise allows a very broad band seismometer between 10</a:t>
            </a:r>
            <a:r>
              <a:rPr lang="en-GB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100 Hz.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coherence between optical sensor and traditional sensor is better than 5% from 0.02 to 16 Hz.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new sensor is accurate and reliable.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en-A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slide Font: Arial Regular Size 20</a:t>
            </a:r>
            <a:r>
              <a:rPr lang="en-A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Px.x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173" y="183463"/>
            <a:ext cx="8953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766</Words>
  <Application>Microsoft Office PowerPoint</Application>
  <PresentationFormat>Grand écran</PresentationFormat>
  <Paragraphs>82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Custom Design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ROUSSEAU Olivier 610705</cp:lastModifiedBy>
  <cp:revision>36</cp:revision>
  <dcterms:created xsi:type="dcterms:W3CDTF">2023-04-18T13:25:54Z</dcterms:created>
  <dcterms:modified xsi:type="dcterms:W3CDTF">2023-06-01T13:05:56Z</dcterms:modified>
</cp:coreProperties>
</file>