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8" d="100"/>
          <a:sy n="108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P3.1-646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Microphone Carousel</a:t>
            </a: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Marvin Rust, Christoph Kling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Physikalisch-Technische Bundesanstalt, Germany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9ECE1E-793D-5E63-ECFE-F63115BDA9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" y="4656698"/>
            <a:ext cx="2555810" cy="19168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A27CEE-E162-99F5-07D1-83ECA42A77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047" y="3884094"/>
            <a:ext cx="2386618" cy="24057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C1FE61-5F97-F44D-3932-F1A307257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327" y="1551013"/>
            <a:ext cx="2292747" cy="19290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AAB60C-B16A-938B-39F4-5FAB47664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3989" y="1307062"/>
            <a:ext cx="3247430" cy="243557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A27915C-9CE6-99EA-F0D7-DDE4229A4689}"/>
              </a:ext>
            </a:extLst>
          </p:cNvPr>
          <p:cNvGrpSpPr/>
          <p:nvPr/>
        </p:nvGrpSpPr>
        <p:grpSpPr>
          <a:xfrm>
            <a:off x="3343496" y="1370842"/>
            <a:ext cx="1755648" cy="1703307"/>
            <a:chOff x="5261160" y="1078580"/>
            <a:chExt cx="3119958" cy="257970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D0C5C11-CE19-E478-D20F-7239C743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1160" y="1078580"/>
              <a:ext cx="3119958" cy="1994234"/>
            </a:xfrm>
            <a:prstGeom prst="rect">
              <a:avLst/>
            </a:prstGeom>
          </p:spPr>
        </p:pic>
        <p:sp>
          <p:nvSpPr>
            <p:cNvPr id="10" name="Textfeld 8">
              <a:extLst>
                <a:ext uri="{FF2B5EF4-FFF2-40B4-BE49-F238E27FC236}">
                  <a16:creationId xmlns:a16="http://schemas.microsoft.com/office/drawing/2014/main" id="{F2C307FD-262C-3971-DC34-A3AFDFA5E359}"/>
                </a:ext>
              </a:extLst>
            </p:cNvPr>
            <p:cNvSpPr txBox="1"/>
            <p:nvPr/>
          </p:nvSpPr>
          <p:spPr>
            <a:xfrm>
              <a:off x="5292078" y="3145538"/>
              <a:ext cx="3058120" cy="512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/>
                <a:t>The Official CTBTO </a:t>
              </a:r>
              <a:r>
                <a:rPr lang="en-US" sz="800" dirty="0" err="1"/>
                <a:t>Photostream</a:t>
              </a:r>
              <a:r>
                <a:rPr lang="en-US" sz="800" dirty="0"/>
                <a:t>,</a:t>
              </a:r>
              <a:br>
                <a:rPr lang="en-US" sz="800" dirty="0"/>
              </a:br>
              <a:r>
                <a:rPr lang="en-US" sz="800" dirty="0"/>
                <a:t>CC BY 2.0, via Wikimedia Commons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4CD7345-97AE-A8C8-801E-12DC86A21FA7}"/>
              </a:ext>
            </a:extLst>
          </p:cNvPr>
          <p:cNvGrpSpPr/>
          <p:nvPr/>
        </p:nvGrpSpPr>
        <p:grpSpPr>
          <a:xfrm>
            <a:off x="278997" y="1363588"/>
            <a:ext cx="1867008" cy="1544216"/>
            <a:chOff x="3990920" y="1288411"/>
            <a:chExt cx="1867008" cy="1544216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C464616-E91E-86D5-FA8A-8553566A5AEC}"/>
                </a:ext>
              </a:extLst>
            </p:cNvPr>
            <p:cNvSpPr txBox="1"/>
            <p:nvPr/>
          </p:nvSpPr>
          <p:spPr>
            <a:xfrm>
              <a:off x="3990920" y="2494073"/>
              <a:ext cx="18670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/>
                <a:t>Physikalisch-Technische Bundesanstalt, CC BY-ND 3.0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4E088AB-B83B-19FE-975F-6552EF3A4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7864" y="1288411"/>
              <a:ext cx="1261802" cy="1206642"/>
            </a:xfrm>
            <a:prstGeom prst="rect">
              <a:avLst/>
            </a:prstGeom>
          </p:spPr>
        </p:pic>
      </p:grp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127182A4-CF77-C81A-B171-FEC0976F2D79}"/>
              </a:ext>
            </a:extLst>
          </p:cNvPr>
          <p:cNvSpPr/>
          <p:nvPr/>
        </p:nvSpPr>
        <p:spPr>
          <a:xfrm>
            <a:off x="2108680" y="18002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076F736-6ADA-28A0-71C3-6B569B7C791B}"/>
              </a:ext>
            </a:extLst>
          </p:cNvPr>
          <p:cNvSpPr txBox="1"/>
          <p:nvPr/>
        </p:nvSpPr>
        <p:spPr>
          <a:xfrm>
            <a:off x="263511" y="3033388"/>
            <a:ext cx="50688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basis for the reliable and comparable measurement of any physical quantity is traceability to the international system of units (SI). 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4623C947-F759-4142-1CF3-2ECF991768FD}"/>
                  </a:ext>
                </a:extLst>
              </p:cNvPr>
              <p:cNvSpPr txBox="1"/>
              <p:nvPr/>
            </p:nvSpPr>
            <p:spPr>
              <a:xfrm>
                <a:off x="8273989" y="3788222"/>
                <a:ext cx="355106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Stimulus: vertical gradient of the ambient pressure</a:t>
                </a:r>
              </a:p>
              <a:p>
                <a:endParaRPr lang="en-US" dirty="0"/>
              </a:p>
              <a:p>
                <a:r>
                  <a:rPr lang="en-US" dirty="0"/>
                  <a:t>Changing altitude </a:t>
                </a:r>
                <a:r>
                  <a:rPr lang="en-US" dirty="0">
                    <a:sym typeface="Wingdings" panose="05000000000000000000" pitchFamily="2" charset="2"/>
                  </a:rPr>
                  <a:t> alternating pressure</a:t>
                </a:r>
              </a:p>
              <a:p>
                <a:endParaRPr lang="de-DE" b="1" i="0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Calibration: Frequency range from </a:t>
                </a:r>
                <a:r>
                  <a:rPr lang="en-US" b="1" dirty="0"/>
                  <a:t>0.1 Hz to 5 Hz</a:t>
                </a:r>
                <a:r>
                  <a:rPr lang="en-US" dirty="0"/>
                  <a:t>, uncertainty </a:t>
                </a:r>
                <a:r>
                  <a:rPr lang="de-DE" b="1" dirty="0"/>
                  <a:t>≤</a:t>
                </a:r>
                <a:r>
                  <a:rPr lang="en-US" b="1" dirty="0"/>
                  <a:t>0.07 dB </a:t>
                </a:r>
              </a:p>
            </p:txBody>
          </p:sp>
        </mc:Choice>
        <mc:Fallback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4623C947-F759-4142-1CF3-2ECF99176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89" y="3788222"/>
                <a:ext cx="3551068" cy="2862322"/>
              </a:xfrm>
              <a:prstGeom prst="rect">
                <a:avLst/>
              </a:prstGeom>
              <a:blipFill>
                <a:blip r:embed="rId9"/>
                <a:stretch>
                  <a:fillRect l="-1372" t="-1064" r="-2058" b="-23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>
            <a:extLst>
              <a:ext uri="{FF2B5EF4-FFF2-40B4-BE49-F238E27FC236}">
                <a16:creationId xmlns:a16="http://schemas.microsoft.com/office/drawing/2014/main" id="{B8FA671D-5C03-D974-9798-48EE5AF3E77E}"/>
              </a:ext>
            </a:extLst>
          </p:cNvPr>
          <p:cNvSpPr/>
          <p:nvPr/>
        </p:nvSpPr>
        <p:spPr>
          <a:xfrm>
            <a:off x="5618722" y="1242873"/>
            <a:ext cx="6206333" cy="5450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08194A4-4D28-1DF0-51D9-1B3802FE42F0}"/>
              </a:ext>
            </a:extLst>
          </p:cNvPr>
          <p:cNvSpPr/>
          <p:nvPr/>
        </p:nvSpPr>
        <p:spPr>
          <a:xfrm>
            <a:off x="285564" y="4234182"/>
            <a:ext cx="5132875" cy="247744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06442F5-9F3D-C6BB-AA9D-8E89B861A572}"/>
              </a:ext>
            </a:extLst>
          </p:cNvPr>
          <p:cNvSpPr/>
          <p:nvPr/>
        </p:nvSpPr>
        <p:spPr>
          <a:xfrm>
            <a:off x="285565" y="1242872"/>
            <a:ext cx="5132875" cy="277871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B50BEA6-6CFC-DC38-F643-9AA1D0FD80FC}"/>
              </a:ext>
            </a:extLst>
          </p:cNvPr>
          <p:cNvSpPr txBox="1"/>
          <p:nvPr/>
        </p:nvSpPr>
        <p:spPr>
          <a:xfrm>
            <a:off x="2254928" y="4314182"/>
            <a:ext cx="3163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EMPIR-project Infra-AUV: </a:t>
            </a:r>
            <a:r>
              <a:rPr lang="en-US" dirty="0"/>
              <a:t>Traceability for low-frequency  airborne infrasound, underwater acoustics and seismic vibration</a:t>
            </a:r>
          </a:p>
          <a:p>
            <a:endParaRPr lang="en-US" dirty="0"/>
          </a:p>
          <a:p>
            <a:r>
              <a:rPr lang="en-US" dirty="0"/>
              <a:t>This work: Primary calibration method for airborne infrasound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Breitbild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Marvin Rust</cp:lastModifiedBy>
  <cp:revision>28</cp:revision>
  <dcterms:created xsi:type="dcterms:W3CDTF">2023-04-18T13:25:54Z</dcterms:created>
  <dcterms:modified xsi:type="dcterms:W3CDTF">2023-06-07T11:33:25Z</dcterms:modified>
</cp:coreProperties>
</file>