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notesMasterIdLst>
    <p:notesMasterId r:id="rId10"/>
  </p:notesMasterIdLst>
  <p:sldIdLst>
    <p:sldId id="261" r:id="rId3"/>
    <p:sldId id="256" r:id="rId4"/>
    <p:sldId id="262" r:id="rId5"/>
    <p:sldId id="263" r:id="rId6"/>
    <p:sldId id="267" r:id="rId7"/>
    <p:sldId id="264" r:id="rId8"/>
    <p:sldId id="265" r:id="rId9"/>
  </p:sldIdLst>
  <p:sldSz cx="12192000" cy="6858000"/>
  <p:notesSz cx="9926638" cy="6797675"/>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7"/>
            <p14:sldId id="264"/>
            <p14:sldId id="26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53" autoAdjust="0"/>
    <p:restoredTop sz="94712" autoAdjust="0"/>
  </p:normalViewPr>
  <p:slideViewPr>
    <p:cSldViewPr snapToGrid="0">
      <p:cViewPr varScale="1">
        <p:scale>
          <a:sx n="154" d="100"/>
          <a:sy n="154" d="100"/>
        </p:scale>
        <p:origin x="750" y="13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5622798" y="1"/>
            <a:ext cx="4301543" cy="341064"/>
          </a:xfrm>
          <a:prstGeom prst="rect">
            <a:avLst/>
          </a:prstGeom>
        </p:spPr>
        <p:txBody>
          <a:bodyPr vert="horz" lIns="91440" tIns="45720" rIns="91440" bIns="45720" rtlCol="0"/>
          <a:lstStyle>
            <a:lvl1pPr algn="r">
              <a:defRPr sz="1200"/>
            </a:lvl1pPr>
          </a:lstStyle>
          <a:p>
            <a:fld id="{0AF7E60A-5D85-4B2B-808B-EF537407466B}" type="datetimeFigureOut">
              <a:rPr lang="de-DE" smtClean="0"/>
              <a:t>08.06.2023</a:t>
            </a:fld>
            <a:endParaRPr lang="de-DE"/>
          </a:p>
        </p:txBody>
      </p:sp>
      <p:sp>
        <p:nvSpPr>
          <p:cNvPr id="4" name="Folienbildplatzhalter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992664" y="3271381"/>
            <a:ext cx="7941310" cy="267658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6456612"/>
            <a:ext cx="4301543" cy="34106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5622798" y="6456612"/>
            <a:ext cx="4301543" cy="341063"/>
          </a:xfrm>
          <a:prstGeom prst="rect">
            <a:avLst/>
          </a:prstGeom>
        </p:spPr>
        <p:txBody>
          <a:bodyPr vert="horz" lIns="91440" tIns="45720" rIns="91440" bIns="45720" rtlCol="0" anchor="b"/>
          <a:lstStyle>
            <a:lvl1pPr algn="r">
              <a:defRPr sz="1200"/>
            </a:lvl1pPr>
          </a:lstStyle>
          <a:p>
            <a:fld id="{2B7102C5-F049-46A3-91F6-D3830B2F4804}" type="slidenum">
              <a:rPr lang="de-DE" smtClean="0"/>
              <a:t>‹Nr.›</a:t>
            </a:fld>
            <a:endParaRPr lang="de-DE"/>
          </a:p>
        </p:txBody>
      </p:sp>
    </p:spTree>
    <p:extLst>
      <p:ext uri="{BB962C8B-B14F-4D97-AF65-F5344CB8AC3E}">
        <p14:creationId xmlns:p14="http://schemas.microsoft.com/office/powerpoint/2010/main" val="3436632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B7102C5-F049-46A3-91F6-D3830B2F4804}" type="slidenum">
              <a:rPr lang="de-DE" smtClean="0"/>
              <a:t>5</a:t>
            </a:fld>
            <a:endParaRPr lang="de-DE"/>
          </a:p>
        </p:txBody>
      </p:sp>
    </p:spTree>
    <p:extLst>
      <p:ext uri="{BB962C8B-B14F-4D97-AF65-F5344CB8AC3E}">
        <p14:creationId xmlns:p14="http://schemas.microsoft.com/office/powerpoint/2010/main" val="2339917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a16="http://schemas.microsoft.com/office/drawing/2014/main"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a16="http://schemas.microsoft.com/office/drawing/2014/main"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a16="http://schemas.microsoft.com/office/drawing/2014/main"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‹Nr.›</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‹Nr.›</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‹Nr.›</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‹Nr.›</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‹Nr.›</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‹Nr.›</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‹Nr.›</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‹Nr.›</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‹Nr.›</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‹Nr.›</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‹Nr.›</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7.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26" Type="http://schemas.openxmlformats.org/officeDocument/2006/relationships/image" Target="../media/image16.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7.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5.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slide" Target="../slides/slide6.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 Id="rId27" Type="http://schemas.openxmlformats.org/officeDocument/2006/relationships/image" Target="../media/image1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a16="http://schemas.microsoft.com/office/drawing/2014/main"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a16="http://schemas.microsoft.com/office/drawing/2014/main"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a16="http://schemas.microsoft.com/office/drawing/2014/main"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a16="http://schemas.microsoft.com/office/drawing/2014/main"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a16="http://schemas.microsoft.com/office/drawing/2014/main"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a16="http://schemas.microsoft.com/office/drawing/2014/main"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a16="http://schemas.microsoft.com/office/drawing/2014/main"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a16="http://schemas.microsoft.com/office/drawing/2014/main"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id="{467F2B49-89D3-0193-0FF9-CFD8A85665CC}"/>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id="{2C7B1878-B62B-51CE-B862-063FE9E341AC}"/>
              </a:ext>
            </a:extLst>
          </p:cNvPr>
          <p:cNvPicPr>
            <a:picLocks noChangeAspect="1"/>
          </p:cNvPicPr>
          <p:nvPr userDrawn="1"/>
        </p:nvPicPr>
        <p:blipFill>
          <a:blip r:embed="rId26"/>
          <a:stretch>
            <a:fillRect/>
          </a:stretch>
        </p:blipFill>
        <p:spPr>
          <a:xfrm>
            <a:off x="11060217" y="3872988"/>
            <a:ext cx="933450" cy="184150"/>
          </a:xfrm>
          <a:prstGeom prst="rect">
            <a:avLst/>
          </a:prstGeom>
        </p:spPr>
      </p:pic>
      <p:pic>
        <p:nvPicPr>
          <p:cNvPr id="2" name="Grafik 1">
            <a:extLst>
              <a:ext uri="{FF2B5EF4-FFF2-40B4-BE49-F238E27FC236}">
                <a16:creationId xmlns:a16="http://schemas.microsoft.com/office/drawing/2014/main" id="{D5B151D0-614E-343C-4961-C9CD12B20523}"/>
              </a:ext>
            </a:extLst>
          </p:cNvPr>
          <p:cNvPicPr>
            <a:picLocks noChangeAspect="1"/>
          </p:cNvPicPr>
          <p:nvPr userDrawn="1"/>
        </p:nvPicPr>
        <p:blipFill>
          <a:blip r:embed="rId27" cstate="hqprint">
            <a:extLst>
              <a:ext uri="{28A0092B-C50C-407E-A947-70E740481C1C}">
                <a14:useLocalDpi xmlns:a14="http://schemas.microsoft.com/office/drawing/2010/main"/>
              </a:ext>
            </a:extLst>
          </a:blip>
          <a:stretch>
            <a:fillRect/>
          </a:stretch>
        </p:blipFill>
        <p:spPr>
          <a:xfrm>
            <a:off x="9989238" y="126217"/>
            <a:ext cx="1946285" cy="765287"/>
          </a:xfrm>
          <a:prstGeom prst="rect">
            <a:avLst/>
          </a:prstGeom>
        </p:spPr>
      </p:pic>
      <p:sp>
        <p:nvSpPr>
          <p:cNvPr id="10" name="Title 1">
            <a:extLst>
              <a:ext uri="{FF2B5EF4-FFF2-40B4-BE49-F238E27FC236}">
                <a16:creationId xmlns:a16="http://schemas.microsoft.com/office/drawing/2014/main" id="{DBC8379B-3E29-CA24-31EE-1D48489B6EA7}"/>
              </a:ext>
            </a:extLst>
          </p:cNvPr>
          <p:cNvSpPr txBox="1">
            <a:spLocks/>
          </p:cNvSpPr>
          <p:nvPr userDrawn="1"/>
        </p:nvSpPr>
        <p:spPr>
          <a:xfrm>
            <a:off x="10770878" y="6283209"/>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P3.1-646</a:t>
            </a:r>
            <a:endParaRPr lang="en-AT" sz="1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9.sv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svg"/></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0.png"/><Relationship Id="rId7" Type="http://schemas.openxmlformats.org/officeDocument/2006/relationships/image" Target="../media/image270.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260.png"/><Relationship Id="rId11" Type="http://schemas.openxmlformats.org/officeDocument/2006/relationships/image" Target="../media/image31.svg"/><Relationship Id="rId5" Type="http://schemas.openxmlformats.org/officeDocument/2006/relationships/image" Target="../media/image250.png"/><Relationship Id="rId10" Type="http://schemas.openxmlformats.org/officeDocument/2006/relationships/image" Target="../media/image30.png"/><Relationship Id="rId4" Type="http://schemas.openxmlformats.org/officeDocument/2006/relationships/image" Target="../media/image240.png"/><Relationship Id="rId9"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8.svg"/><Relationship Id="rId7" Type="http://schemas.microsoft.com/office/2007/relationships/hdphoto" Target="../media/hdphoto2.wdp"/><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svg"/><Relationship Id="rId4" Type="http://schemas.openxmlformats.org/officeDocument/2006/relationships/image" Target="../media/image39.png"/></Relationships>
</file>

<file path=ppt/slides/_rels/slide7.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hyperlink" Target="https://doi.org/10.1088/1681-7575/aca0f3" TargetMode="External"/><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hyperlink" Target="https://doi.org/10.1088/1681-7575/acd941" TargetMode="External"/><Relationship Id="rId5" Type="http://schemas.openxmlformats.org/officeDocument/2006/relationships/hyperlink" Target="https://www.ptb.de/empir2020/infra-auv/home/" TargetMode="External"/><Relationship Id="rId4" Type="http://schemas.openxmlformats.org/officeDocument/2006/relationships/image" Target="../media/image4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9221D04D-12BD-D513-7A7E-18680B1DAA20}"/>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0067085" y="417536"/>
            <a:ext cx="1946285" cy="765287"/>
          </a:xfrm>
          <a:prstGeom prst="rect">
            <a:avLst/>
          </a:prstGeom>
        </p:spPr>
      </p:pic>
      <p:sp>
        <p:nvSpPr>
          <p:cNvPr id="2" name="Title 1">
            <a:extLst>
              <a:ext uri="{FF2B5EF4-FFF2-40B4-BE49-F238E27FC236}">
                <a16:creationId xmlns:a16="http://schemas.microsoft.com/office/drawing/2014/main"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Reliable and comparable measurements require traceability to the SI.</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The first step in achieving traceability is the establishment of a primary calibration method which realizes the quantity of interest.</a:t>
            </a:r>
          </a:p>
        </p:txBody>
      </p:sp>
      <p:sp>
        <p:nvSpPr>
          <p:cNvPr id="5" name="Title 1">
            <a:extLst>
              <a:ext uri="{FF2B5EF4-FFF2-40B4-BE49-F238E27FC236}">
                <a16:creationId xmlns:a16="http://schemas.microsoft.com/office/drawing/2014/main"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An alternating pressure with known amplitude is realized based on the vertical gradient of the ambient pressure. A measurement microphone is calibrated by periodically changing its altitude in a measurement setup called the “microphone carousel”.</a:t>
            </a:r>
          </a:p>
        </p:txBody>
      </p:sp>
      <p:sp>
        <p:nvSpPr>
          <p:cNvPr id="6" name="Title 1">
            <a:extLst>
              <a:ext uri="{FF2B5EF4-FFF2-40B4-BE49-F238E27FC236}">
                <a16:creationId xmlns:a16="http://schemas.microsoft.com/office/drawing/2014/main"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Calibration results for a ½” measurement microphone set acquired in the microphone carousel and in a different measurement setup show a good agreement between the two different methods.</a:t>
            </a:r>
          </a:p>
        </p:txBody>
      </p:sp>
      <p:sp>
        <p:nvSpPr>
          <p:cNvPr id="7" name="Title 1">
            <a:extLst>
              <a:ext uri="{FF2B5EF4-FFF2-40B4-BE49-F238E27FC236}">
                <a16:creationId xmlns:a16="http://schemas.microsoft.com/office/drawing/2014/main"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The microphone carousel is capable of calibrating measurement microphones in a frequency range from 0.1 Hz to 5 Hz with a planned extension to 10 Hz. The measurement uncertainty is lower than 0.1 </a:t>
            </a:r>
            <a:r>
              <a:rPr lang="en-US" sz="1200" dirty="0" err="1">
                <a:latin typeface="Arial" panose="020B0604020202020204" pitchFamily="34" charset="0"/>
                <a:cs typeface="Arial" panose="020B0604020202020204" pitchFamily="34" charset="0"/>
              </a:rPr>
              <a:t>dB.</a:t>
            </a:r>
            <a:endParaRPr lang="en-US" sz="1200" dirty="0">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F1DB0168-868D-59F6-57A1-C00207E78711}"/>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P3.1-646</a:t>
            </a:r>
            <a:endParaRPr lang="en-AT" sz="1200" b="1" dirty="0">
              <a:solidFill>
                <a:schemeClr val="bg1"/>
              </a:solidFill>
              <a:latin typeface="Arial" panose="020B0604020202020204" pitchFamily="34" charset="0"/>
              <a:cs typeface="Arial" panose="020B0604020202020204" pitchFamily="34" charset="0"/>
            </a:endParaRPr>
          </a:p>
        </p:txBody>
      </p:sp>
      <p:sp>
        <p:nvSpPr>
          <p:cNvPr id="13" name="TextBox 3">
            <a:extLst>
              <a:ext uri="{FF2B5EF4-FFF2-40B4-BE49-F238E27FC236}">
                <a16:creationId xmlns:a16="http://schemas.microsoft.com/office/drawing/2014/main" id="{FCFA6E17-5C30-2D30-99EA-FA34EA3493C5}"/>
              </a:ext>
            </a:extLst>
          </p:cNvPr>
          <p:cNvSpPr txBox="1"/>
          <p:nvPr/>
        </p:nvSpPr>
        <p:spPr>
          <a:xfrm>
            <a:off x="2682932" y="278271"/>
            <a:ext cx="6826135" cy="1415772"/>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Microphone Carousel – Exploiting the Hydrostatic Pressure Gradient for the Calibration of Measurement Microphones</a:t>
            </a:r>
          </a:p>
          <a:p>
            <a:pPr algn="ctr"/>
            <a:endParaRPr lang="en-AT" b="1" dirty="0">
              <a:solidFill>
                <a:schemeClr val="bg1"/>
              </a:solidFill>
              <a:latin typeface="Arial" panose="020B0604020202020204" pitchFamily="34" charset="0"/>
              <a:cs typeface="Arial" panose="020B0604020202020204" pitchFamily="34" charset="0"/>
            </a:endParaRPr>
          </a:p>
          <a:p>
            <a:pPr algn="ctr"/>
            <a:r>
              <a:rPr lang="de-DE" dirty="0">
                <a:solidFill>
                  <a:schemeClr val="bg1"/>
                </a:solidFill>
                <a:latin typeface="Arial" panose="020B0604020202020204" pitchFamily="34" charset="0"/>
                <a:cs typeface="Arial" panose="020B0604020202020204" pitchFamily="34" charset="0"/>
              </a:rPr>
              <a:t>Marvin Rust, Christoph Kling</a:t>
            </a:r>
            <a:endParaRPr lang="en-AT" dirty="0">
              <a:solidFill>
                <a:schemeClr val="bg1"/>
              </a:solidFill>
              <a:latin typeface="Arial" panose="020B0604020202020204" pitchFamily="34" charset="0"/>
              <a:cs typeface="Arial" panose="020B0604020202020204" pitchFamily="34" charset="0"/>
            </a:endParaRPr>
          </a:p>
          <a:p>
            <a:pPr algn="ctr"/>
            <a:r>
              <a:rPr lang="de-DE" sz="1400" dirty="0">
                <a:solidFill>
                  <a:schemeClr val="bg1"/>
                </a:solidFill>
                <a:latin typeface="Arial" panose="020B0604020202020204" pitchFamily="34" charset="0"/>
                <a:cs typeface="Arial" panose="020B0604020202020204" pitchFamily="34" charset="0"/>
              </a:rPr>
              <a:t>Physikalisch-Technische Bundesanstalt, Germany</a:t>
            </a:r>
            <a:endParaRPr lang="en-AT"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671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Introduction: Traceability</a:t>
            </a:r>
            <a:br>
              <a:rPr lang="en-US" sz="1800" dirty="0">
                <a:solidFill>
                  <a:schemeClr val="bg1"/>
                </a:solidFill>
                <a:latin typeface="Arial" panose="020B0604020202020204" pitchFamily="34" charset="0"/>
                <a:cs typeface="Arial" panose="020B0604020202020204" pitchFamily="34" charset="0"/>
              </a:rPr>
            </a:br>
            <a:endParaRPr lang="en-US" sz="1800"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5" name="Textfeld 4">
            <a:extLst>
              <a:ext uri="{FF2B5EF4-FFF2-40B4-BE49-F238E27FC236}">
                <a16:creationId xmlns:a16="http://schemas.microsoft.com/office/drawing/2014/main" id="{816C4C14-FD38-7FBD-C486-6437950E47CC}"/>
              </a:ext>
            </a:extLst>
          </p:cNvPr>
          <p:cNvSpPr txBox="1"/>
          <p:nvPr/>
        </p:nvSpPr>
        <p:spPr>
          <a:xfrm>
            <a:off x="226381" y="3340343"/>
            <a:ext cx="4829928" cy="1815882"/>
          </a:xfrm>
          <a:prstGeom prst="rect">
            <a:avLst/>
          </a:prstGeom>
          <a:noFill/>
        </p:spPr>
        <p:txBody>
          <a:bodyPr wrap="square" rtlCol="0">
            <a:spAutoFit/>
          </a:bodyPr>
          <a:lstStyle/>
          <a:p>
            <a:pPr algn="just"/>
            <a:r>
              <a:rPr lang="en-US" sz="1400" dirty="0"/>
              <a:t>The basis for the reliable measurement of any physical quantity is traceability to the international system of units (SI). In the context of the IMS, this includes the traceable calibration of </a:t>
            </a:r>
            <a:r>
              <a:rPr lang="en-US" sz="1400" dirty="0" err="1"/>
              <a:t>microbarometers</a:t>
            </a:r>
            <a:r>
              <a:rPr lang="en-US" sz="1400" dirty="0"/>
              <a:t>, which quantify sound in air in the infrasound frequency range.</a:t>
            </a:r>
          </a:p>
          <a:p>
            <a:pPr algn="just"/>
            <a:r>
              <a:rPr lang="en-US" sz="1400" dirty="0"/>
              <a:t>The first step in the traceability chain is the primary realization of a unit. In case of airborne infrasound, the quantity of interest is the alternating pressure </a:t>
            </a:r>
            <a:r>
              <a:rPr lang="en-US" sz="1400" b="1" i="1" dirty="0"/>
              <a:t>p</a:t>
            </a:r>
            <a:r>
              <a:rPr lang="en-US" sz="1400" dirty="0"/>
              <a:t> with the unit  </a:t>
            </a:r>
            <a:r>
              <a:rPr lang="en-US" sz="1400" b="1" dirty="0"/>
              <a:t>Pascal (Pa). </a:t>
            </a:r>
            <a:endParaRPr lang="en-US" sz="1400" dirty="0"/>
          </a:p>
        </p:txBody>
      </p:sp>
      <p:grpSp>
        <p:nvGrpSpPr>
          <p:cNvPr id="6" name="Gruppieren 5">
            <a:extLst>
              <a:ext uri="{FF2B5EF4-FFF2-40B4-BE49-F238E27FC236}">
                <a16:creationId xmlns:a16="http://schemas.microsoft.com/office/drawing/2014/main" id="{AD080417-EC97-3752-7CA7-809A365EBEF3}"/>
              </a:ext>
            </a:extLst>
          </p:cNvPr>
          <p:cNvGrpSpPr/>
          <p:nvPr/>
        </p:nvGrpSpPr>
        <p:grpSpPr>
          <a:xfrm>
            <a:off x="226381" y="5275919"/>
            <a:ext cx="10626570" cy="1597296"/>
            <a:chOff x="88777" y="2894361"/>
            <a:chExt cx="10626570" cy="1597296"/>
          </a:xfrm>
        </p:grpSpPr>
        <p:pic>
          <p:nvPicPr>
            <p:cNvPr id="8" name="Grafik 7">
              <a:extLst>
                <a:ext uri="{FF2B5EF4-FFF2-40B4-BE49-F238E27FC236}">
                  <a16:creationId xmlns:a16="http://schemas.microsoft.com/office/drawing/2014/main" id="{C34725EC-FE0D-0D63-FBFC-48957E943FC2}"/>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88777" y="3429000"/>
              <a:ext cx="10626570" cy="1062657"/>
            </a:xfrm>
            <a:prstGeom prst="rect">
              <a:avLst/>
            </a:prstGeom>
          </p:spPr>
        </p:pic>
        <p:sp>
          <p:nvSpPr>
            <p:cNvPr id="9" name="Geschweifte Klammer links 8">
              <a:extLst>
                <a:ext uri="{FF2B5EF4-FFF2-40B4-BE49-F238E27FC236}">
                  <a16:creationId xmlns:a16="http://schemas.microsoft.com/office/drawing/2014/main" id="{FC89B57C-56DB-CA3E-FE6E-BEE9675B2C7D}"/>
                </a:ext>
              </a:extLst>
            </p:cNvPr>
            <p:cNvSpPr/>
            <p:nvPr/>
          </p:nvSpPr>
          <p:spPr>
            <a:xfrm rot="5400000">
              <a:off x="4485263" y="427724"/>
              <a:ext cx="244498" cy="577048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p>
          </p:txBody>
        </p:sp>
        <p:sp>
          <p:nvSpPr>
            <p:cNvPr id="10" name="Textfeld 9">
              <a:extLst>
                <a:ext uri="{FF2B5EF4-FFF2-40B4-BE49-F238E27FC236}">
                  <a16:creationId xmlns:a16="http://schemas.microsoft.com/office/drawing/2014/main" id="{77D6B1B2-7B0F-07BB-CC8A-9BF6408AC0C9}"/>
                </a:ext>
              </a:extLst>
            </p:cNvPr>
            <p:cNvSpPr txBox="1"/>
            <p:nvPr/>
          </p:nvSpPr>
          <p:spPr>
            <a:xfrm>
              <a:off x="3862788" y="2894361"/>
              <a:ext cx="1489447" cy="276999"/>
            </a:xfrm>
            <a:prstGeom prst="rect">
              <a:avLst/>
            </a:prstGeom>
            <a:noFill/>
          </p:spPr>
          <p:txBody>
            <a:bodyPr wrap="none" rtlCol="0">
              <a:spAutoFit/>
            </a:bodyPr>
            <a:lstStyle/>
            <a:p>
              <a:r>
                <a:rPr lang="en-US" sz="1200" dirty="0"/>
                <a:t>IMS range of interest</a:t>
              </a:r>
            </a:p>
          </p:txBody>
        </p:sp>
      </p:grpSp>
      <p:grpSp>
        <p:nvGrpSpPr>
          <p:cNvPr id="11" name="Gruppieren 10">
            <a:extLst>
              <a:ext uri="{FF2B5EF4-FFF2-40B4-BE49-F238E27FC236}">
                <a16:creationId xmlns:a16="http://schemas.microsoft.com/office/drawing/2014/main" id="{76455C8C-1495-E732-A756-E4AE3128CE99}"/>
              </a:ext>
            </a:extLst>
          </p:cNvPr>
          <p:cNvGrpSpPr/>
          <p:nvPr/>
        </p:nvGrpSpPr>
        <p:grpSpPr>
          <a:xfrm>
            <a:off x="3149264" y="1435406"/>
            <a:ext cx="1755648" cy="1703866"/>
            <a:chOff x="5261160" y="1169652"/>
            <a:chExt cx="3119958" cy="2580554"/>
          </a:xfrm>
        </p:grpSpPr>
        <p:pic>
          <p:nvPicPr>
            <p:cNvPr id="12" name="Grafik 11">
              <a:extLst>
                <a:ext uri="{FF2B5EF4-FFF2-40B4-BE49-F238E27FC236}">
                  <a16:creationId xmlns:a16="http://schemas.microsoft.com/office/drawing/2014/main" id="{3457C19A-6FA2-A6C7-1928-206751C9527F}"/>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261160" y="1169652"/>
              <a:ext cx="3119958" cy="1994234"/>
            </a:xfrm>
            <a:prstGeom prst="rect">
              <a:avLst/>
            </a:prstGeom>
          </p:spPr>
        </p:pic>
        <p:sp>
          <p:nvSpPr>
            <p:cNvPr id="13" name="Textfeld 8">
              <a:extLst>
                <a:ext uri="{FF2B5EF4-FFF2-40B4-BE49-F238E27FC236}">
                  <a16:creationId xmlns:a16="http://schemas.microsoft.com/office/drawing/2014/main" id="{B38C1EC3-6BEB-C56A-4654-127C9FAA2DEF}"/>
                </a:ext>
              </a:extLst>
            </p:cNvPr>
            <p:cNvSpPr txBox="1"/>
            <p:nvPr/>
          </p:nvSpPr>
          <p:spPr>
            <a:xfrm>
              <a:off x="5292080" y="3237456"/>
              <a:ext cx="3058120" cy="512750"/>
            </a:xfrm>
            <a:prstGeom prst="rect">
              <a:avLst/>
            </a:prstGeom>
            <a:noFill/>
          </p:spPr>
          <p:txBody>
            <a:bodyPr wrap="square">
              <a:spAutoFit/>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a:t>The Official CTBTO Photostream,</a:t>
              </a:r>
              <a:br>
                <a:rPr lang="en-US" sz="800"/>
              </a:br>
              <a:r>
                <a:rPr lang="en-US" sz="800"/>
                <a:t>CC BY 2.0, via Wikimedia Commons</a:t>
              </a:r>
            </a:p>
          </p:txBody>
        </p:sp>
      </p:grpSp>
      <p:grpSp>
        <p:nvGrpSpPr>
          <p:cNvPr id="3" name="Gruppieren 2">
            <a:extLst>
              <a:ext uri="{FF2B5EF4-FFF2-40B4-BE49-F238E27FC236}">
                <a16:creationId xmlns:a16="http://schemas.microsoft.com/office/drawing/2014/main" id="{BED079C5-BC51-3D67-5B56-1CE7608A59F6}"/>
              </a:ext>
            </a:extLst>
          </p:cNvPr>
          <p:cNvGrpSpPr/>
          <p:nvPr/>
        </p:nvGrpSpPr>
        <p:grpSpPr>
          <a:xfrm>
            <a:off x="84765" y="1368020"/>
            <a:ext cx="1867008" cy="1544216"/>
            <a:chOff x="3990920" y="1288411"/>
            <a:chExt cx="1867008" cy="1544216"/>
          </a:xfrm>
        </p:grpSpPr>
        <p:sp>
          <p:nvSpPr>
            <p:cNvPr id="15" name="Textfeld 14">
              <a:extLst>
                <a:ext uri="{FF2B5EF4-FFF2-40B4-BE49-F238E27FC236}">
                  <a16:creationId xmlns:a16="http://schemas.microsoft.com/office/drawing/2014/main" id="{F1A6A4DF-A9A1-70C9-7214-407DBBC2EF89}"/>
                </a:ext>
              </a:extLst>
            </p:cNvPr>
            <p:cNvSpPr txBox="1"/>
            <p:nvPr/>
          </p:nvSpPr>
          <p:spPr>
            <a:xfrm>
              <a:off x="3990920" y="2494073"/>
              <a:ext cx="1867008" cy="338554"/>
            </a:xfrm>
            <a:prstGeom prst="rect">
              <a:avLst/>
            </a:prstGeom>
            <a:noFill/>
          </p:spPr>
          <p:txBody>
            <a:bodyPr wrap="square">
              <a:spAutoFit/>
            </a:bodyPr>
            <a:lstStyle/>
            <a:p>
              <a:r>
                <a:rPr lang="de-DE" sz="800" dirty="0"/>
                <a:t>Physikalisch-Technische Bundesanstalt, CC BY-ND 3.0</a:t>
              </a:r>
            </a:p>
          </p:txBody>
        </p:sp>
        <p:pic>
          <p:nvPicPr>
            <p:cNvPr id="17" name="Grafik 16">
              <a:extLst>
                <a:ext uri="{FF2B5EF4-FFF2-40B4-BE49-F238E27FC236}">
                  <a16:creationId xmlns:a16="http://schemas.microsoft.com/office/drawing/2014/main" id="{AE0D4BD4-94AC-0F32-AE54-A8F13CCA8F3D}"/>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4277864" y="1288411"/>
              <a:ext cx="1261802" cy="1206642"/>
            </a:xfrm>
            <a:prstGeom prst="rect">
              <a:avLst/>
            </a:prstGeom>
          </p:spPr>
        </p:pic>
      </p:grpSp>
      <p:sp>
        <p:nvSpPr>
          <p:cNvPr id="7" name="Pfeil: nach rechts 6">
            <a:extLst>
              <a:ext uri="{FF2B5EF4-FFF2-40B4-BE49-F238E27FC236}">
                <a16:creationId xmlns:a16="http://schemas.microsoft.com/office/drawing/2014/main" id="{1DB2429E-4F10-A204-1822-F1E123EBEF37}"/>
              </a:ext>
            </a:extLst>
          </p:cNvPr>
          <p:cNvSpPr/>
          <p:nvPr/>
        </p:nvSpPr>
        <p:spPr>
          <a:xfrm>
            <a:off x="1914448" y="180469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41A0D0EB-1CCF-E10D-5A5C-9B31971C0AFC}"/>
              </a:ext>
            </a:extLst>
          </p:cNvPr>
          <p:cNvSpPr txBox="1"/>
          <p:nvPr/>
        </p:nvSpPr>
        <p:spPr>
          <a:xfrm>
            <a:off x="7261934" y="1642369"/>
            <a:ext cx="184731" cy="369332"/>
          </a:xfrm>
          <a:prstGeom prst="rect">
            <a:avLst/>
          </a:prstGeom>
          <a:noFill/>
        </p:spPr>
        <p:txBody>
          <a:bodyPr wrap="none" rtlCol="0">
            <a:spAutoFit/>
          </a:bodyPr>
          <a:lstStyle/>
          <a:p>
            <a:endParaRPr lang="de-DE" dirty="0"/>
          </a:p>
        </p:txBody>
      </p:sp>
      <p:sp>
        <p:nvSpPr>
          <p:cNvPr id="16" name="Textfeld 15">
            <a:extLst>
              <a:ext uri="{FF2B5EF4-FFF2-40B4-BE49-F238E27FC236}">
                <a16:creationId xmlns:a16="http://schemas.microsoft.com/office/drawing/2014/main" id="{7B38AD97-A96E-B9F3-13F9-8E444A9C1F69}"/>
              </a:ext>
            </a:extLst>
          </p:cNvPr>
          <p:cNvSpPr txBox="1"/>
          <p:nvPr/>
        </p:nvSpPr>
        <p:spPr>
          <a:xfrm>
            <a:off x="5161320" y="1320060"/>
            <a:ext cx="5234431" cy="3323987"/>
          </a:xfrm>
          <a:prstGeom prst="rect">
            <a:avLst/>
          </a:prstGeom>
          <a:noFill/>
        </p:spPr>
        <p:txBody>
          <a:bodyPr wrap="square" rtlCol="0">
            <a:spAutoFit/>
          </a:bodyPr>
          <a:lstStyle/>
          <a:p>
            <a:pPr algn="just"/>
            <a:r>
              <a:rPr lang="en-US" sz="1400" dirty="0"/>
              <a:t>For frequencies of 20 Hz and above, the primary standard for airborne sound is traditionally realized by calibrating specialized microphones by the pressure reciprocity method. This method is currently only applicable for frequencies of 2 Hz and above and therefore covers only a small part of the frequency range of interest for the IMS. Furthermore, at frequencies below 10 Hz, multiple issues arise which limit the applicability of this method for the calibration of infrasound sensors. Most notably, the pressure reciprocity method heavily relies on models for the acoustical transfer impedance of a coupler, which introduce a significant uncertainty to the calibration results at low frequencies. Furthermore, the pressure reciprocity method is only suitable for the calibration of specialized laboratory standard microphones.</a:t>
            </a:r>
          </a:p>
          <a:p>
            <a:pPr algn="just"/>
            <a:endParaRPr lang="en-US" sz="1400" dirty="0"/>
          </a:p>
          <a:p>
            <a:pPr algn="just"/>
            <a:endParaRPr lang="de-DE" sz="1400" dirty="0"/>
          </a:p>
        </p:txBody>
      </p:sp>
      <p:grpSp>
        <p:nvGrpSpPr>
          <p:cNvPr id="23" name="Gruppieren 22">
            <a:extLst>
              <a:ext uri="{FF2B5EF4-FFF2-40B4-BE49-F238E27FC236}">
                <a16:creationId xmlns:a16="http://schemas.microsoft.com/office/drawing/2014/main" id="{C67C8C8E-D02B-193E-BCB5-E543EC0F865C}"/>
              </a:ext>
            </a:extLst>
          </p:cNvPr>
          <p:cNvGrpSpPr/>
          <p:nvPr/>
        </p:nvGrpSpPr>
        <p:grpSpPr>
          <a:xfrm>
            <a:off x="8223037" y="4107363"/>
            <a:ext cx="2017251" cy="1549929"/>
            <a:chOff x="6096000" y="3607100"/>
            <a:chExt cx="2017251" cy="1549929"/>
          </a:xfrm>
        </p:grpSpPr>
        <p:pic>
          <p:nvPicPr>
            <p:cNvPr id="21" name="Grafik 20">
              <a:extLst>
                <a:ext uri="{FF2B5EF4-FFF2-40B4-BE49-F238E27FC236}">
                  <a16:creationId xmlns:a16="http://schemas.microsoft.com/office/drawing/2014/main" id="{1A6BA576-8442-D2B7-5580-BD18282CF189}"/>
                </a:ext>
              </a:extLst>
            </p:cNvPr>
            <p:cNvPicPr>
              <a:picLocks noChangeAspect="1"/>
            </p:cNvPicPr>
            <p:nvPr/>
          </p:nvPicPr>
          <p:blipFill>
            <a:blip r:embed="rId6"/>
            <a:stretch>
              <a:fillRect/>
            </a:stretch>
          </p:blipFill>
          <p:spPr>
            <a:xfrm>
              <a:off x="6096000" y="3607100"/>
              <a:ext cx="2017251" cy="1281344"/>
            </a:xfrm>
            <a:prstGeom prst="rect">
              <a:avLst/>
            </a:prstGeom>
          </p:spPr>
        </p:pic>
        <p:sp>
          <p:nvSpPr>
            <p:cNvPr id="22" name="Textfeld 21">
              <a:extLst>
                <a:ext uri="{FF2B5EF4-FFF2-40B4-BE49-F238E27FC236}">
                  <a16:creationId xmlns:a16="http://schemas.microsoft.com/office/drawing/2014/main" id="{F5163690-1A21-9406-9221-C36DB40977A4}"/>
                </a:ext>
              </a:extLst>
            </p:cNvPr>
            <p:cNvSpPr txBox="1"/>
            <p:nvPr/>
          </p:nvSpPr>
          <p:spPr>
            <a:xfrm>
              <a:off x="6212031" y="4849252"/>
              <a:ext cx="1785188" cy="307777"/>
            </a:xfrm>
            <a:prstGeom prst="rect">
              <a:avLst/>
            </a:prstGeom>
            <a:noFill/>
          </p:spPr>
          <p:txBody>
            <a:bodyPr wrap="square" rtlCol="0">
              <a:spAutoFit/>
            </a:bodyPr>
            <a:lstStyle/>
            <a:p>
              <a:pPr algn="ctr"/>
              <a:r>
                <a:rPr lang="pt-BR" sz="700" dirty="0"/>
                <a:t>T A B Milhomem and Z M D Soares 2016</a:t>
              </a:r>
              <a:br>
                <a:rPr lang="pt-BR" sz="700" dirty="0"/>
              </a:br>
              <a:r>
                <a:rPr lang="pt-BR" sz="700" i="1" dirty="0"/>
                <a:t>J. Phys.: Conf. Ser. </a:t>
              </a:r>
              <a:r>
                <a:rPr lang="pt-BR" sz="700" b="1" dirty="0"/>
                <a:t>733</a:t>
              </a:r>
              <a:r>
                <a:rPr lang="pt-BR" sz="700" dirty="0"/>
                <a:t> 012054</a:t>
              </a:r>
              <a:endParaRPr lang="de-DE" sz="700" dirty="0"/>
            </a:p>
          </p:txBody>
        </p:sp>
      </p:grpSp>
      <p:grpSp>
        <p:nvGrpSpPr>
          <p:cNvPr id="24" name="Gruppieren 23">
            <a:extLst>
              <a:ext uri="{FF2B5EF4-FFF2-40B4-BE49-F238E27FC236}">
                <a16:creationId xmlns:a16="http://schemas.microsoft.com/office/drawing/2014/main" id="{BAC6D8A9-3107-4D49-38F7-861CE4F656CF}"/>
              </a:ext>
            </a:extLst>
          </p:cNvPr>
          <p:cNvGrpSpPr/>
          <p:nvPr/>
        </p:nvGrpSpPr>
        <p:grpSpPr>
          <a:xfrm>
            <a:off x="6096000" y="4117667"/>
            <a:ext cx="1904689" cy="1217381"/>
            <a:chOff x="8336846" y="3989958"/>
            <a:chExt cx="1904689" cy="1217381"/>
          </a:xfrm>
        </p:grpSpPr>
        <p:pic>
          <p:nvPicPr>
            <p:cNvPr id="19" name="Grafik 18">
              <a:extLst>
                <a:ext uri="{FF2B5EF4-FFF2-40B4-BE49-F238E27FC236}">
                  <a16:creationId xmlns:a16="http://schemas.microsoft.com/office/drawing/2014/main" id="{A82F6B75-A575-2CAE-94B8-7177038828DC}"/>
                </a:ext>
              </a:extLst>
            </p:cNvPr>
            <p:cNvPicPr>
              <a:picLocks noChangeAspect="1"/>
            </p:cNvPicPr>
            <p:nvPr/>
          </p:nvPicPr>
          <p:blipFill rotWithShape="1">
            <a:blip r:embed="rId7" cstate="hqprint">
              <a:extLst>
                <a:ext uri="{BEBA8EAE-BF5A-486C-A8C5-ECC9F3942E4B}">
                  <a14:imgProps xmlns:a14="http://schemas.microsoft.com/office/drawing/2010/main">
                    <a14:imgLayer r:embed="rId8">
                      <a14:imgEffect>
                        <a14:brightnessContrast bright="34000" contrast="9000"/>
                      </a14:imgEffect>
                    </a14:imgLayer>
                  </a14:imgProps>
                </a:ext>
                <a:ext uri="{28A0092B-C50C-407E-A947-70E740481C1C}">
                  <a14:useLocalDpi xmlns:a14="http://schemas.microsoft.com/office/drawing/2010/main"/>
                </a:ext>
              </a:extLst>
            </a:blip>
            <a:srcRect/>
            <a:stretch/>
          </p:blipFill>
          <p:spPr>
            <a:xfrm>
              <a:off x="8628709" y="3989958"/>
              <a:ext cx="1269810" cy="1217381"/>
            </a:xfrm>
            <a:prstGeom prst="rect">
              <a:avLst/>
            </a:prstGeom>
          </p:spPr>
        </p:pic>
        <p:sp>
          <p:nvSpPr>
            <p:cNvPr id="20" name="Textfeld 19">
              <a:extLst>
                <a:ext uri="{FF2B5EF4-FFF2-40B4-BE49-F238E27FC236}">
                  <a16:creationId xmlns:a16="http://schemas.microsoft.com/office/drawing/2014/main" id="{C205373C-6129-EDCB-C554-4EF40F56334E}"/>
                </a:ext>
              </a:extLst>
            </p:cNvPr>
            <p:cNvSpPr txBox="1"/>
            <p:nvPr/>
          </p:nvSpPr>
          <p:spPr>
            <a:xfrm>
              <a:off x="8336846" y="4921059"/>
              <a:ext cx="1904689" cy="246221"/>
            </a:xfrm>
            <a:prstGeom prst="rect">
              <a:avLst/>
            </a:prstGeom>
            <a:noFill/>
          </p:spPr>
          <p:txBody>
            <a:bodyPr wrap="none" rtlCol="0">
              <a:spAutoFit/>
            </a:bodyPr>
            <a:lstStyle/>
            <a:p>
              <a:r>
                <a:rPr lang="en-US" sz="1000"/>
                <a:t>Laboratory standard microphone</a:t>
              </a:r>
            </a:p>
          </p:txBody>
        </p:sp>
      </p:grpSp>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Objectives</a:t>
            </a:r>
            <a:endParaRPr lang="en-AT" sz="4800"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4" name="Textfeld 3">
            <a:extLst>
              <a:ext uri="{FF2B5EF4-FFF2-40B4-BE49-F238E27FC236}">
                <a16:creationId xmlns:a16="http://schemas.microsoft.com/office/drawing/2014/main" id="{07C1289F-3430-162A-C04A-BD2A24D393C2}"/>
              </a:ext>
            </a:extLst>
          </p:cNvPr>
          <p:cNvSpPr txBox="1"/>
          <p:nvPr/>
        </p:nvSpPr>
        <p:spPr>
          <a:xfrm>
            <a:off x="6571549" y="3828494"/>
            <a:ext cx="4116072" cy="2893100"/>
          </a:xfrm>
          <a:prstGeom prst="rect">
            <a:avLst/>
          </a:prstGeom>
          <a:noFill/>
        </p:spPr>
        <p:txBody>
          <a:bodyPr wrap="square" rtlCol="0">
            <a:spAutoFit/>
          </a:bodyPr>
          <a:lstStyle/>
          <a:p>
            <a:pPr algn="just"/>
            <a:r>
              <a:rPr lang="en-US" sz="1400" dirty="0"/>
              <a:t>The calibration setup presented in this poster utilizes the vertical gradient of the ambient pressure as stimulus. This setup will enable the calibration of measurement microphones in a frequency range from </a:t>
            </a:r>
            <a:r>
              <a:rPr lang="en-US" sz="1400" b="1" dirty="0"/>
              <a:t>0.1 Hz to 10 Hz</a:t>
            </a:r>
            <a:r>
              <a:rPr lang="en-US" sz="1400" dirty="0"/>
              <a:t> with an uncertainty of less than </a:t>
            </a:r>
            <a:r>
              <a:rPr lang="en-US" sz="1400" b="1" dirty="0"/>
              <a:t>0.1 </a:t>
            </a:r>
            <a:r>
              <a:rPr lang="en-US" sz="1400" b="1" dirty="0" err="1"/>
              <a:t>dB</a:t>
            </a:r>
            <a:r>
              <a:rPr lang="en-US" sz="1400" dirty="0" err="1"/>
              <a:t>.</a:t>
            </a:r>
            <a:endParaRPr lang="en-US" sz="1400" dirty="0"/>
          </a:p>
          <a:p>
            <a:pPr algn="just"/>
            <a:r>
              <a:rPr lang="en-US" sz="1400" dirty="0"/>
              <a:t>To validate the performance of the calibration methods developed in the project, a project-internal comparison is currently running.</a:t>
            </a:r>
          </a:p>
          <a:p>
            <a:pPr algn="just"/>
            <a:r>
              <a:rPr lang="en-US" sz="1400" dirty="0"/>
              <a:t>The standard realized with these methods will be transferred to field measurement devices such as </a:t>
            </a:r>
            <a:r>
              <a:rPr lang="en-US" sz="1400" dirty="0" err="1"/>
              <a:t>microbarometers</a:t>
            </a:r>
            <a:r>
              <a:rPr lang="en-US" sz="1400" dirty="0"/>
              <a:t> by means of secondary calibration to achieve traceability for the IMS.</a:t>
            </a:r>
          </a:p>
        </p:txBody>
      </p:sp>
      <p:pic>
        <p:nvPicPr>
          <p:cNvPr id="6" name="Grafik 5">
            <a:extLst>
              <a:ext uri="{FF2B5EF4-FFF2-40B4-BE49-F238E27FC236}">
                <a16:creationId xmlns:a16="http://schemas.microsoft.com/office/drawing/2014/main" id="{7ACDDC7C-B069-566A-E0C5-4A380DD074EC}"/>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0" y="4956909"/>
            <a:ext cx="2696862" cy="2022647"/>
          </a:xfrm>
          <a:prstGeom prst="rect">
            <a:avLst/>
          </a:prstGeom>
        </p:spPr>
      </p:pic>
      <p:sp>
        <p:nvSpPr>
          <p:cNvPr id="7" name="Textfeld 6">
            <a:extLst>
              <a:ext uri="{FF2B5EF4-FFF2-40B4-BE49-F238E27FC236}">
                <a16:creationId xmlns:a16="http://schemas.microsoft.com/office/drawing/2014/main" id="{30E03B5C-9F12-38AB-6894-A669173A023C}"/>
              </a:ext>
            </a:extLst>
          </p:cNvPr>
          <p:cNvSpPr txBox="1"/>
          <p:nvPr/>
        </p:nvSpPr>
        <p:spPr>
          <a:xfrm>
            <a:off x="196898" y="1370101"/>
            <a:ext cx="6266106" cy="3539430"/>
          </a:xfrm>
          <a:prstGeom prst="rect">
            <a:avLst/>
          </a:prstGeom>
          <a:noFill/>
        </p:spPr>
        <p:txBody>
          <a:bodyPr wrap="square" rtlCol="0">
            <a:spAutoFit/>
          </a:bodyPr>
          <a:lstStyle/>
          <a:p>
            <a:pPr algn="just"/>
            <a:r>
              <a:rPr lang="en-US" sz="1400" dirty="0"/>
              <a:t>This research work is part of the Infra-AUV project </a:t>
            </a:r>
            <a:r>
              <a:rPr lang="de-DE" sz="1400" dirty="0"/>
              <a:t>„</a:t>
            </a:r>
            <a:r>
              <a:rPr lang="en-US" sz="1400" dirty="0"/>
              <a:t>Metrology for low-frequency sound and vibration”</a:t>
            </a:r>
            <a:r>
              <a:rPr lang="de-DE" sz="1400" dirty="0"/>
              <a:t> </a:t>
            </a:r>
            <a:r>
              <a:rPr lang="en-US" sz="1400" dirty="0"/>
              <a:t>funded by the European Metrology Research </a:t>
            </a:r>
            <a:r>
              <a:rPr lang="en-US" sz="1400" dirty="0" err="1"/>
              <a:t>Programme</a:t>
            </a:r>
            <a:r>
              <a:rPr lang="en-US" sz="1400" dirty="0"/>
              <a:t> EMPIR. The objective of the project is to extend the frequency range for traceable measurements of infrasound, underwater acoustics and seismic vibration towards lower frequencies.</a:t>
            </a:r>
          </a:p>
          <a:p>
            <a:pPr algn="just"/>
            <a:r>
              <a:rPr lang="en-US" sz="1400" dirty="0"/>
              <a:t>To reach this objective, primary calibration methods covering the low frequency range were developed for airborne acoustics, underwater acoustics and vibration sensing. To transfer the primary calibration capabilities to working standard devices, laboratory-based secondary calibration methods are developed. To establish traceability for measurement setups deployed in the field, already existing on-site calibration methods which allow the calibration of deployed devices are improved.</a:t>
            </a:r>
          </a:p>
          <a:p>
            <a:pPr algn="just"/>
            <a:endParaRPr lang="en-US" sz="1400" dirty="0"/>
          </a:p>
          <a:p>
            <a:pPr algn="just"/>
            <a:r>
              <a:rPr lang="en-US" sz="1400" dirty="0"/>
              <a:t>Regarding airborne infrasound, multiple primary calibration methods based on different physical principles are under development. The standards realized by these methods aim to cover the frequency range from 40 </a:t>
            </a:r>
            <a:r>
              <a:rPr lang="en-US" sz="1400" dirty="0" err="1"/>
              <a:t>mHz</a:t>
            </a:r>
            <a:r>
              <a:rPr lang="en-US" sz="1400" dirty="0"/>
              <a:t> to 20 Hz. One of these calibration methods is presented in this poster.</a:t>
            </a:r>
            <a:endParaRPr lang="de-DE" sz="1400" dirty="0"/>
          </a:p>
        </p:txBody>
      </p:sp>
      <p:pic>
        <p:nvPicPr>
          <p:cNvPr id="10" name="Grafik 9">
            <a:extLst>
              <a:ext uri="{FF2B5EF4-FFF2-40B4-BE49-F238E27FC236}">
                <a16:creationId xmlns:a16="http://schemas.microsoft.com/office/drawing/2014/main" id="{F0EED552-2F97-A6DF-0D72-E6A6A3535F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77878" y="1274456"/>
            <a:ext cx="3189743" cy="2392307"/>
          </a:xfrm>
          <a:prstGeom prst="rect">
            <a:avLst/>
          </a:prstGeom>
        </p:spPr>
      </p:pic>
      <p:sp>
        <p:nvSpPr>
          <p:cNvPr id="11" name="Rechteck 10">
            <a:extLst>
              <a:ext uri="{FF2B5EF4-FFF2-40B4-BE49-F238E27FC236}">
                <a16:creationId xmlns:a16="http://schemas.microsoft.com/office/drawing/2014/main" id="{C415435B-DFF9-A241-E7B0-B3684C117329}"/>
              </a:ext>
            </a:extLst>
          </p:cNvPr>
          <p:cNvSpPr/>
          <p:nvPr/>
        </p:nvSpPr>
        <p:spPr>
          <a:xfrm>
            <a:off x="2805407" y="5223473"/>
            <a:ext cx="2643673" cy="120053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rPr>
              <a:t>More </a:t>
            </a:r>
            <a:r>
              <a:rPr lang="de-DE" sz="1200" dirty="0" err="1">
                <a:solidFill>
                  <a:schemeClr val="tx1"/>
                </a:solidFill>
              </a:rPr>
              <a:t>information</a:t>
            </a:r>
            <a:r>
              <a:rPr lang="de-DE" sz="1200" dirty="0">
                <a:solidFill>
                  <a:schemeClr val="tx1"/>
                </a:solidFill>
              </a:rPr>
              <a:t> </a:t>
            </a:r>
            <a:r>
              <a:rPr lang="de-DE" sz="1200" dirty="0" err="1">
                <a:solidFill>
                  <a:schemeClr val="tx1"/>
                </a:solidFill>
              </a:rPr>
              <a:t>about</a:t>
            </a:r>
            <a:r>
              <a:rPr lang="de-DE" sz="1200" dirty="0">
                <a:solidFill>
                  <a:schemeClr val="tx1"/>
                </a:solidFill>
              </a:rPr>
              <a:t> </a:t>
            </a:r>
            <a:r>
              <a:rPr lang="de-DE" sz="1200" dirty="0" err="1">
                <a:solidFill>
                  <a:schemeClr val="tx1"/>
                </a:solidFill>
              </a:rPr>
              <a:t>the</a:t>
            </a:r>
            <a:r>
              <a:rPr lang="de-DE" sz="1200" dirty="0">
                <a:solidFill>
                  <a:schemeClr val="tx1"/>
                </a:solidFill>
              </a:rPr>
              <a:t> </a:t>
            </a:r>
            <a:r>
              <a:rPr lang="de-DE" sz="1200" dirty="0" err="1">
                <a:solidFill>
                  <a:schemeClr val="tx1"/>
                </a:solidFill>
              </a:rPr>
              <a:t>project</a:t>
            </a:r>
            <a:r>
              <a:rPr lang="de-DE" sz="1200" dirty="0">
                <a:solidFill>
                  <a:schemeClr val="tx1"/>
                </a:solidFill>
              </a:rPr>
              <a:t> and </a:t>
            </a:r>
            <a:r>
              <a:rPr lang="de-DE" sz="1200" dirty="0" err="1">
                <a:solidFill>
                  <a:schemeClr val="tx1"/>
                </a:solidFill>
              </a:rPr>
              <a:t>Metrology</a:t>
            </a:r>
            <a:r>
              <a:rPr lang="de-DE" sz="1200" dirty="0">
                <a:solidFill>
                  <a:schemeClr val="tx1"/>
                </a:solidFill>
              </a:rPr>
              <a:t> </a:t>
            </a:r>
            <a:r>
              <a:rPr lang="de-DE" sz="1200" dirty="0" err="1">
                <a:solidFill>
                  <a:schemeClr val="tx1"/>
                </a:solidFill>
              </a:rPr>
              <a:t>for</a:t>
            </a:r>
            <a:r>
              <a:rPr lang="de-DE" sz="1200" dirty="0">
                <a:solidFill>
                  <a:schemeClr val="tx1"/>
                </a:solidFill>
              </a:rPr>
              <a:t> </a:t>
            </a:r>
            <a:r>
              <a:rPr lang="de-DE" sz="1200" dirty="0" err="1">
                <a:solidFill>
                  <a:schemeClr val="tx1"/>
                </a:solidFill>
              </a:rPr>
              <a:t>the</a:t>
            </a:r>
            <a:r>
              <a:rPr lang="de-DE" sz="1200" dirty="0">
                <a:solidFill>
                  <a:schemeClr val="tx1"/>
                </a:solidFill>
              </a:rPr>
              <a:t> IMS:</a:t>
            </a:r>
          </a:p>
          <a:p>
            <a:pPr algn="ctr"/>
            <a:endParaRPr lang="de-DE" sz="1200" dirty="0">
              <a:solidFill>
                <a:schemeClr val="tx1"/>
              </a:solidFill>
            </a:endParaRPr>
          </a:p>
          <a:p>
            <a:pPr algn="ctr"/>
            <a:r>
              <a:rPr lang="de-DE" sz="1200" dirty="0">
                <a:solidFill>
                  <a:schemeClr val="tx1"/>
                </a:solidFill>
              </a:rPr>
              <a:t>Side </a:t>
            </a:r>
            <a:r>
              <a:rPr lang="de-DE" sz="1200" dirty="0" err="1">
                <a:solidFill>
                  <a:schemeClr val="tx1"/>
                </a:solidFill>
              </a:rPr>
              <a:t>event</a:t>
            </a:r>
            <a:r>
              <a:rPr lang="de-DE" sz="1200" dirty="0">
                <a:solidFill>
                  <a:schemeClr val="tx1"/>
                </a:solidFill>
              </a:rPr>
              <a:t> </a:t>
            </a:r>
            <a:r>
              <a:rPr lang="de-DE" sz="1200" b="1" dirty="0">
                <a:solidFill>
                  <a:schemeClr val="tx1"/>
                </a:solidFill>
              </a:rPr>
              <a:t>Workshop on </a:t>
            </a:r>
            <a:r>
              <a:rPr lang="de-DE" sz="1200" b="1" dirty="0" err="1">
                <a:solidFill>
                  <a:schemeClr val="tx1"/>
                </a:solidFill>
              </a:rPr>
              <a:t>Metrology</a:t>
            </a:r>
            <a:r>
              <a:rPr lang="de-DE" sz="1200" b="1" dirty="0">
                <a:solidFill>
                  <a:schemeClr val="tx1"/>
                </a:solidFill>
              </a:rPr>
              <a:t>,</a:t>
            </a:r>
          </a:p>
          <a:p>
            <a:pPr algn="ctr"/>
            <a:r>
              <a:rPr lang="de-DE" sz="1200" b="1" dirty="0" err="1">
                <a:solidFill>
                  <a:schemeClr val="tx1"/>
                </a:solidFill>
              </a:rPr>
              <a:t>Wed</a:t>
            </a:r>
            <a:r>
              <a:rPr lang="de-DE" sz="1200" b="1" dirty="0">
                <a:solidFill>
                  <a:schemeClr val="tx1"/>
                </a:solidFill>
              </a:rPr>
              <a:t> 21/06</a:t>
            </a:r>
            <a:r>
              <a:rPr lang="de-DE" sz="1200" dirty="0">
                <a:solidFill>
                  <a:schemeClr val="tx1"/>
                </a:solidFill>
              </a:rPr>
              <a:t> and </a:t>
            </a:r>
            <a:r>
              <a:rPr lang="de-DE" sz="1200" b="1" dirty="0">
                <a:solidFill>
                  <a:schemeClr val="tx1"/>
                </a:solidFill>
              </a:rPr>
              <a:t>Thu 22/06 09:00</a:t>
            </a:r>
            <a:br>
              <a:rPr lang="de-DE" sz="1200" dirty="0">
                <a:solidFill>
                  <a:schemeClr val="tx1"/>
                </a:solidFill>
              </a:rPr>
            </a:br>
            <a:r>
              <a:rPr lang="de-DE" sz="1200" dirty="0">
                <a:solidFill>
                  <a:schemeClr val="tx1"/>
                </a:solidFill>
              </a:rPr>
              <a:t> Prinz Eugen Saal </a:t>
            </a:r>
          </a:p>
        </p:txBody>
      </p:sp>
    </p:spTree>
    <p:extLst>
      <p:ext uri="{BB962C8B-B14F-4D97-AF65-F5344CB8AC3E}">
        <p14:creationId xmlns:p14="http://schemas.microsoft.com/office/powerpoint/2010/main" val="2229705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Methods</a:t>
            </a:r>
            <a:r>
              <a:rPr lang="de-DE" sz="1800" dirty="0">
                <a:solidFill>
                  <a:schemeClr val="bg1"/>
                </a:solidFill>
                <a:latin typeface="Arial" panose="020B0604020202020204" pitchFamily="34" charset="0"/>
                <a:cs typeface="Arial" panose="020B0604020202020204" pitchFamily="34" charset="0"/>
              </a:rPr>
              <a:t>: Working </a:t>
            </a:r>
            <a:r>
              <a:rPr lang="de-DE" sz="1800" dirty="0" err="1">
                <a:solidFill>
                  <a:schemeClr val="bg1"/>
                </a:solidFill>
                <a:latin typeface="Arial" panose="020B0604020202020204" pitchFamily="34" charset="0"/>
                <a:cs typeface="Arial" panose="020B0604020202020204" pitchFamily="34" charset="0"/>
              </a:rPr>
              <a:t>principle</a:t>
            </a:r>
            <a:endParaRPr lang="en-AT" sz="4800"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Textfeld 3">
                <a:extLst>
                  <a:ext uri="{FF2B5EF4-FFF2-40B4-BE49-F238E27FC236}">
                    <a16:creationId xmlns:a16="http://schemas.microsoft.com/office/drawing/2014/main" id="{5EDF705C-C33F-4DE7-361B-FDCC4F8361B8}"/>
                  </a:ext>
                </a:extLst>
              </p:cNvPr>
              <p:cNvSpPr txBox="1"/>
              <p:nvPr/>
            </p:nvSpPr>
            <p:spPr>
              <a:xfrm>
                <a:off x="256476" y="1254493"/>
                <a:ext cx="5203291" cy="4205126"/>
              </a:xfrm>
              <a:prstGeom prst="rect">
                <a:avLst/>
              </a:prstGeom>
              <a:noFill/>
            </p:spPr>
            <p:txBody>
              <a:bodyPr wrap="square" rtlCol="0">
                <a:spAutoFit/>
              </a:bodyPr>
              <a:lstStyle/>
              <a:p>
                <a:pPr algn="just"/>
                <a:r>
                  <a:rPr lang="en-US" sz="1400" dirty="0"/>
                  <a:t>A device under test (DUT) is subjected to an alternating pressure by periodically changing its altitude. The amplitude </a:t>
                </a:r>
                <a14:m>
                  <m:oMath xmlns:m="http://schemas.openxmlformats.org/officeDocument/2006/math">
                    <m:r>
                      <a:rPr lang="en-US" sz="1400" b="1" i="0" smtClean="0">
                        <a:latin typeface="Cambria Math" panose="02040503050406030204" pitchFamily="18" charset="0"/>
                      </a:rPr>
                      <m:t>𝚫</m:t>
                    </m:r>
                    <m:r>
                      <a:rPr lang="en-US" sz="1400" b="1" i="1" smtClean="0">
                        <a:latin typeface="Cambria Math" panose="02040503050406030204" pitchFamily="18" charset="0"/>
                      </a:rPr>
                      <m:t>𝒑</m:t>
                    </m:r>
                  </m:oMath>
                </a14:m>
                <a:r>
                  <a:rPr lang="en-US" sz="1400" dirty="0"/>
                  <a:t> of this alternating pressure is determined by the barometric formula from the altitude difference 𝚫𝒉, gravity 𝒈, and air density 𝝆 and amounts to</a:t>
                </a:r>
              </a:p>
              <a:p>
                <a:pPr algn="just"/>
                <a:endParaRPr lang="en-US" sz="1400" dirty="0"/>
              </a:p>
              <a:p>
                <a:pPr algn="just"/>
                <a14:m>
                  <m:oMathPara xmlns:m="http://schemas.openxmlformats.org/officeDocument/2006/math">
                    <m:oMathParaPr>
                      <m:jc m:val="centerGroup"/>
                    </m:oMathParaPr>
                    <m:oMath xmlns:m="http://schemas.openxmlformats.org/officeDocument/2006/math">
                      <m:r>
                        <a:rPr lang="en-US" sz="1400" b="1" i="0" smtClean="0">
                          <a:latin typeface="Cambria Math" panose="02040503050406030204" pitchFamily="18" charset="0"/>
                        </a:rPr>
                        <m:t>𝚫</m:t>
                      </m:r>
                      <m:r>
                        <a:rPr lang="en-US" sz="1400" b="1" i="1" smtClean="0">
                          <a:latin typeface="Cambria Math" panose="02040503050406030204" pitchFamily="18" charset="0"/>
                        </a:rPr>
                        <m:t>𝒑</m:t>
                      </m:r>
                      <m:r>
                        <a:rPr lang="en-US" sz="1400" b="1" i="1" smtClean="0">
                          <a:latin typeface="Cambria Math" panose="02040503050406030204" pitchFamily="18" charset="0"/>
                        </a:rPr>
                        <m:t>=−</m:t>
                      </m:r>
                      <m:r>
                        <a:rPr lang="en-US" sz="1400" b="1" i="1" smtClean="0">
                          <a:latin typeface="Cambria Math" panose="02040503050406030204" pitchFamily="18" charset="0"/>
                        </a:rPr>
                        <m:t>𝝆</m:t>
                      </m:r>
                      <m:r>
                        <a:rPr lang="en-US" sz="1400" b="1" i="1" smtClean="0">
                          <a:latin typeface="Cambria Math" panose="02040503050406030204" pitchFamily="18" charset="0"/>
                        </a:rPr>
                        <m:t>⋅</m:t>
                      </m:r>
                      <m:r>
                        <a:rPr lang="en-US" sz="1400" b="1" i="1" smtClean="0">
                          <a:latin typeface="Cambria Math" panose="02040503050406030204" pitchFamily="18" charset="0"/>
                        </a:rPr>
                        <m:t>𝒈</m:t>
                      </m:r>
                      <m:r>
                        <a:rPr lang="en-US" sz="1400" b="1" i="1" smtClean="0">
                          <a:latin typeface="Cambria Math" panose="02040503050406030204" pitchFamily="18" charset="0"/>
                        </a:rPr>
                        <m:t>⋅</m:t>
                      </m:r>
                      <m:r>
                        <a:rPr lang="en-US" sz="1400" b="1" i="0" smtClean="0">
                          <a:latin typeface="Cambria Math" panose="02040503050406030204" pitchFamily="18" charset="0"/>
                        </a:rPr>
                        <m:t>𝚫</m:t>
                      </m:r>
                      <m:r>
                        <a:rPr lang="en-US" sz="1400" b="1" i="1" smtClean="0">
                          <a:latin typeface="Cambria Math" panose="02040503050406030204" pitchFamily="18" charset="0"/>
                        </a:rPr>
                        <m:t>𝒉</m:t>
                      </m:r>
                      <m:r>
                        <a:rPr lang="en-US" sz="1400" b="1" i="1" smtClean="0">
                          <a:latin typeface="Cambria Math" panose="02040503050406030204" pitchFamily="18" charset="0"/>
                        </a:rPr>
                        <m:t>.</m:t>
                      </m:r>
                    </m:oMath>
                  </m:oMathPara>
                </a14:m>
                <a:endParaRPr lang="en-US" sz="1400" dirty="0"/>
              </a:p>
              <a:p>
                <a:pPr algn="just"/>
                <a:endParaRPr lang="en-US" sz="1400" dirty="0"/>
              </a:p>
              <a:p>
                <a:pPr algn="just"/>
                <a:r>
                  <a:rPr lang="en-US" sz="1400" dirty="0"/>
                  <a:t>The altitude difference 𝚫𝒉 is given by the measurement setup, the gravity 𝒈 is known from gravitational measurements at PTB and the air density 𝝆 is calculated via the CIPM-2007 model for the density of moist air. This model takes climate measurements as input parameters, which are conducted with commercially available equipment.</a:t>
                </a:r>
              </a:p>
              <a:p>
                <a:pPr algn="just"/>
                <a:r>
                  <a:rPr lang="en-US" sz="1400" dirty="0"/>
                  <a:t>At laboratory conditions, an altitude amplitude of </a:t>
                </a:r>
                <a14:m>
                  <m:oMath xmlns:m="http://schemas.openxmlformats.org/officeDocument/2006/math">
                    <m:r>
                      <a:rPr lang="de-DE" sz="1400" b="1" i="0" smtClean="0">
                        <a:latin typeface="Cambria Math" panose="02040503050406030204" pitchFamily="18" charset="0"/>
                      </a:rPr>
                      <m:t>𝚫</m:t>
                    </m:r>
                    <m:r>
                      <a:rPr lang="de-DE" sz="1400" b="1" i="1" smtClean="0">
                        <a:latin typeface="Cambria Math" panose="02040503050406030204" pitchFamily="18" charset="0"/>
                      </a:rPr>
                      <m:t>𝒉</m:t>
                    </m:r>
                    <m:r>
                      <a:rPr lang="de-DE" sz="1400" b="1" i="1" smtClean="0">
                        <a:latin typeface="Cambria Math" panose="02040503050406030204" pitchFamily="18" charset="0"/>
                      </a:rPr>
                      <m:t>=±</m:t>
                    </m:r>
                    <m:r>
                      <a:rPr lang="de-DE" sz="1400" b="1" i="1" smtClean="0">
                        <a:latin typeface="Cambria Math" panose="02040503050406030204" pitchFamily="18" charset="0"/>
                      </a:rPr>
                      <m:t>𝟏𝟓</m:t>
                    </m:r>
                    <m:r>
                      <a:rPr lang="de-DE" sz="1400" b="1" i="1" smtClean="0">
                        <a:latin typeface="Cambria Math" panose="02040503050406030204" pitchFamily="18" charset="0"/>
                      </a:rPr>
                      <m:t> </m:t>
                    </m:r>
                    <m:r>
                      <m:rPr>
                        <m:nor/>
                      </m:rPr>
                      <a:rPr lang="de-DE" sz="1400" b="1" i="0" smtClean="0">
                        <a:latin typeface="Cambria Math" panose="02040503050406030204" pitchFamily="18" charset="0"/>
                      </a:rPr>
                      <m:t>cm</m:t>
                    </m:r>
                  </m:oMath>
                </a14:m>
                <a:r>
                  <a:rPr lang="en-US" sz="1400" dirty="0"/>
                  <a:t> induces a calibration signal of </a:t>
                </a:r>
                <a14:m>
                  <m:oMath xmlns:m="http://schemas.openxmlformats.org/officeDocument/2006/math">
                    <m:sSub>
                      <m:sSubPr>
                        <m:ctrlPr>
                          <a:rPr lang="de-DE" sz="1400" b="1" i="1" smtClean="0">
                            <a:latin typeface="Cambria Math" panose="02040503050406030204" pitchFamily="18" charset="0"/>
                          </a:rPr>
                        </m:ctrlPr>
                      </m:sSubPr>
                      <m:e>
                        <m:r>
                          <a:rPr lang="de-DE" sz="1400" b="1" i="1" smtClean="0">
                            <a:latin typeface="Cambria Math" panose="02040503050406030204" pitchFamily="18" charset="0"/>
                          </a:rPr>
                          <m:t>𝑳</m:t>
                        </m:r>
                      </m:e>
                      <m:sub>
                        <m:r>
                          <a:rPr lang="de-DE" sz="1400" b="1" i="1" smtClean="0">
                            <a:latin typeface="Cambria Math" panose="02040503050406030204" pitchFamily="18" charset="0"/>
                          </a:rPr>
                          <m:t>𝒁𝒆𝒒</m:t>
                        </m:r>
                      </m:sub>
                    </m:sSub>
                    <m:r>
                      <a:rPr lang="de-DE" sz="1400" b="1" i="1" smtClean="0">
                        <a:latin typeface="Cambria Math" panose="02040503050406030204" pitchFamily="18" charset="0"/>
                      </a:rPr>
                      <m:t>≈</m:t>
                    </m:r>
                    <m:r>
                      <a:rPr lang="de-DE" sz="1400" b="1" i="1" smtClean="0">
                        <a:latin typeface="Cambria Math" panose="02040503050406030204" pitchFamily="18" charset="0"/>
                      </a:rPr>
                      <m:t>𝟗𝟔</m:t>
                    </m:r>
                    <m:r>
                      <a:rPr lang="de-DE" sz="1400" b="1" i="1" smtClean="0">
                        <a:latin typeface="Cambria Math" panose="02040503050406030204" pitchFamily="18" charset="0"/>
                      </a:rPr>
                      <m:t> </m:t>
                    </m:r>
                    <m:r>
                      <m:rPr>
                        <m:nor/>
                      </m:rPr>
                      <a:rPr lang="de-DE" sz="1400" b="1" i="0" smtClean="0">
                        <a:latin typeface="Cambria Math" panose="02040503050406030204" pitchFamily="18" charset="0"/>
                      </a:rPr>
                      <m:t>dB</m:t>
                    </m:r>
                  </m:oMath>
                </a14:m>
                <a:r>
                  <a:rPr lang="en-US" sz="1400" dirty="0"/>
                  <a:t>, which is a typical calibration level.</a:t>
                </a:r>
              </a:p>
              <a:p>
                <a:pPr algn="just"/>
                <a:endParaRPr lang="de-DE" sz="1400" dirty="0"/>
              </a:p>
              <a:p>
                <a:pPr algn="just"/>
                <a:endParaRPr lang="de-DE" sz="1400" dirty="0"/>
              </a:p>
            </p:txBody>
          </p:sp>
        </mc:Choice>
        <mc:Fallback xmlns="">
          <p:sp>
            <p:nvSpPr>
              <p:cNvPr id="4" name="Textfeld 3">
                <a:extLst>
                  <a:ext uri="{FF2B5EF4-FFF2-40B4-BE49-F238E27FC236}">
                    <a16:creationId xmlns:a16="http://schemas.microsoft.com/office/drawing/2014/main" id="{5EDF705C-C33F-4DE7-361B-FDCC4F8361B8}"/>
                  </a:ext>
                </a:extLst>
              </p:cNvPr>
              <p:cNvSpPr txBox="1">
                <a:spLocks noRot="1" noChangeAspect="1" noMove="1" noResize="1" noEditPoints="1" noAdjustHandles="1" noChangeArrowheads="1" noChangeShapeType="1" noTextEdit="1"/>
              </p:cNvSpPr>
              <p:nvPr/>
            </p:nvSpPr>
            <p:spPr>
              <a:xfrm>
                <a:off x="256476" y="1254493"/>
                <a:ext cx="5203291" cy="4205126"/>
              </a:xfrm>
              <a:prstGeom prst="rect">
                <a:avLst/>
              </a:prstGeom>
              <a:blipFill>
                <a:blip r:embed="rId2"/>
                <a:stretch>
                  <a:fillRect l="-351" t="-290" r="-234"/>
                </a:stretch>
              </a:blipFill>
            </p:spPr>
            <p:txBody>
              <a:bodyPr/>
              <a:lstStyle/>
              <a:p>
                <a:r>
                  <a:rPr lang="de-DE">
                    <a:noFill/>
                  </a:rPr>
                  <a:t> </a:t>
                </a:r>
              </a:p>
            </p:txBody>
          </p:sp>
        </mc:Fallback>
      </mc:AlternateContent>
      <p:grpSp>
        <p:nvGrpSpPr>
          <p:cNvPr id="19" name="Gruppieren 18">
            <a:extLst>
              <a:ext uri="{FF2B5EF4-FFF2-40B4-BE49-F238E27FC236}">
                <a16:creationId xmlns:a16="http://schemas.microsoft.com/office/drawing/2014/main" id="{253CB591-EE4F-5835-DE54-6199286B5216}"/>
              </a:ext>
            </a:extLst>
          </p:cNvPr>
          <p:cNvGrpSpPr/>
          <p:nvPr/>
        </p:nvGrpSpPr>
        <p:grpSpPr>
          <a:xfrm>
            <a:off x="374483" y="5086905"/>
            <a:ext cx="4792319" cy="1663515"/>
            <a:chOff x="256477" y="4399429"/>
            <a:chExt cx="5434119" cy="2097525"/>
          </a:xfrm>
        </p:grpSpPr>
        <p:sp>
          <p:nvSpPr>
            <p:cNvPr id="7" name="Ellipse 6">
              <a:extLst>
                <a:ext uri="{FF2B5EF4-FFF2-40B4-BE49-F238E27FC236}">
                  <a16:creationId xmlns:a16="http://schemas.microsoft.com/office/drawing/2014/main" id="{8FE6775E-65BB-79DB-BC96-AAAD675FBC15}"/>
                </a:ext>
              </a:extLst>
            </p:cNvPr>
            <p:cNvSpPr/>
            <p:nvPr/>
          </p:nvSpPr>
          <p:spPr>
            <a:xfrm>
              <a:off x="2583972" y="4994697"/>
              <a:ext cx="1524287" cy="998201"/>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de-DE" sz="1200" dirty="0"/>
                <a:t>CIPM-2007</a:t>
              </a:r>
            </a:p>
            <a:p>
              <a:pPr algn="ctr"/>
              <a:r>
                <a:rPr lang="de-DE" sz="1200" dirty="0" err="1"/>
                <a:t>model</a:t>
              </a:r>
              <a:endParaRPr lang="de-DE" sz="1200" dirty="0"/>
            </a:p>
          </p:txBody>
        </p:sp>
        <mc:AlternateContent xmlns:mc="http://schemas.openxmlformats.org/markup-compatibility/2006" xmlns:a14="http://schemas.microsoft.com/office/drawing/2010/main">
          <mc:Choice Requires="a14">
            <p:sp>
              <p:nvSpPr>
                <p:cNvPr id="8" name="Rechteck 7">
                  <a:extLst>
                    <a:ext uri="{FF2B5EF4-FFF2-40B4-BE49-F238E27FC236}">
                      <a16:creationId xmlns:a16="http://schemas.microsoft.com/office/drawing/2014/main" id="{996BC3ED-FA9F-C94D-D0C2-8AD9479AE2AA}"/>
                    </a:ext>
                  </a:extLst>
                </p:cNvPr>
                <p:cNvSpPr/>
                <p:nvPr/>
              </p:nvSpPr>
              <p:spPr>
                <a:xfrm>
                  <a:off x="256477" y="4399429"/>
                  <a:ext cx="1817419" cy="369333"/>
                </a:xfrm>
                <a:prstGeom prst="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defPPr>
                    <a:defRPr lang="de-DE"/>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r"/>
                  <a:r>
                    <a:rPr lang="de-DE" sz="1200" dirty="0" err="1"/>
                    <a:t>Temperature</a:t>
                  </a:r>
                  <a:r>
                    <a:rPr lang="de-DE" sz="1200" dirty="0"/>
                    <a:t> </a:t>
                  </a:r>
                  <a14:m>
                    <m:oMath xmlns:m="http://schemas.openxmlformats.org/officeDocument/2006/math">
                      <m:r>
                        <a:rPr lang="de-DE" sz="1200" b="1" i="1" dirty="0" smtClean="0">
                          <a:latin typeface="Cambria Math" panose="02040503050406030204" pitchFamily="18" charset="0"/>
                        </a:rPr>
                        <m:t>𝒕</m:t>
                      </m:r>
                    </m:oMath>
                  </a14:m>
                  <a:endParaRPr lang="de-DE" sz="1200" b="1" dirty="0"/>
                </a:p>
              </p:txBody>
            </p:sp>
          </mc:Choice>
          <mc:Fallback xmlns="">
            <p:sp>
              <p:nvSpPr>
                <p:cNvPr id="8" name="Rechteck 7">
                  <a:extLst>
                    <a:ext uri="{FF2B5EF4-FFF2-40B4-BE49-F238E27FC236}">
                      <a16:creationId xmlns:a16="http://schemas.microsoft.com/office/drawing/2014/main" id="{996BC3ED-FA9F-C94D-D0C2-8AD9479AE2AA}"/>
                    </a:ext>
                  </a:extLst>
                </p:cNvPr>
                <p:cNvSpPr>
                  <a:spLocks noRot="1" noChangeAspect="1" noMove="1" noResize="1" noEditPoints="1" noAdjustHandles="1" noChangeArrowheads="1" noChangeShapeType="1" noTextEdit="1"/>
                </p:cNvSpPr>
                <p:nvPr/>
              </p:nvSpPr>
              <p:spPr>
                <a:xfrm>
                  <a:off x="256477" y="4399429"/>
                  <a:ext cx="1817419" cy="369333"/>
                </a:xfrm>
                <a:prstGeom prst="rect">
                  <a:avLst/>
                </a:prstGeom>
                <a:blipFill>
                  <a:blip r:embed="rId3"/>
                  <a:stretch>
                    <a:fillRect b="-6250"/>
                  </a:stretch>
                </a:blipFill>
                <a:ln>
                  <a:solidFill>
                    <a:schemeClr val="accent1"/>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 name="Rechteck 8">
                  <a:extLst>
                    <a:ext uri="{FF2B5EF4-FFF2-40B4-BE49-F238E27FC236}">
                      <a16:creationId xmlns:a16="http://schemas.microsoft.com/office/drawing/2014/main" id="{9CD02E41-980C-425F-40FE-D7E40FA3AF8E}"/>
                    </a:ext>
                  </a:extLst>
                </p:cNvPr>
                <p:cNvSpPr/>
                <p:nvPr/>
              </p:nvSpPr>
              <p:spPr>
                <a:xfrm>
                  <a:off x="256477" y="4975493"/>
                  <a:ext cx="1817419" cy="369333"/>
                </a:xfrm>
                <a:prstGeom prst="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defPPr>
                    <a:defRPr lang="de-DE"/>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r"/>
                  <a:r>
                    <a:rPr lang="de-DE" sz="1200" dirty="0"/>
                    <a:t>Relative </a:t>
                  </a:r>
                  <a:r>
                    <a:rPr lang="de-DE" sz="1200" dirty="0" err="1"/>
                    <a:t>humidity</a:t>
                  </a:r>
                  <a:r>
                    <a:rPr lang="de-DE" sz="1200" dirty="0"/>
                    <a:t> </a:t>
                  </a:r>
                  <a14:m>
                    <m:oMath xmlns:m="http://schemas.openxmlformats.org/officeDocument/2006/math">
                      <m:r>
                        <a:rPr lang="de-DE" sz="1200" b="1" i="1" dirty="0" smtClean="0">
                          <a:latin typeface="Cambria Math" panose="02040503050406030204" pitchFamily="18" charset="0"/>
                        </a:rPr>
                        <m:t>𝑹𝑯</m:t>
                      </m:r>
                    </m:oMath>
                  </a14:m>
                  <a:endParaRPr lang="de-DE" sz="1200" b="1" dirty="0"/>
                </a:p>
              </p:txBody>
            </p:sp>
          </mc:Choice>
          <mc:Fallback xmlns="">
            <p:sp>
              <p:nvSpPr>
                <p:cNvPr id="9" name="Rechteck 8">
                  <a:extLst>
                    <a:ext uri="{FF2B5EF4-FFF2-40B4-BE49-F238E27FC236}">
                      <a16:creationId xmlns:a16="http://schemas.microsoft.com/office/drawing/2014/main" id="{9CD02E41-980C-425F-40FE-D7E40FA3AF8E}"/>
                    </a:ext>
                  </a:extLst>
                </p:cNvPr>
                <p:cNvSpPr>
                  <a:spLocks noRot="1" noChangeAspect="1" noMove="1" noResize="1" noEditPoints="1" noAdjustHandles="1" noChangeArrowheads="1" noChangeShapeType="1" noTextEdit="1"/>
                </p:cNvSpPr>
                <p:nvPr/>
              </p:nvSpPr>
              <p:spPr>
                <a:xfrm>
                  <a:off x="256477" y="4975493"/>
                  <a:ext cx="1817419" cy="369333"/>
                </a:xfrm>
                <a:prstGeom prst="rect">
                  <a:avLst/>
                </a:prstGeom>
                <a:blipFill>
                  <a:blip r:embed="rId4"/>
                  <a:stretch>
                    <a:fillRect b="-6250"/>
                  </a:stretch>
                </a:blipFill>
                <a:ln>
                  <a:solidFill>
                    <a:schemeClr val="accent1"/>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0" name="Rechteck 9">
                  <a:extLst>
                    <a:ext uri="{FF2B5EF4-FFF2-40B4-BE49-F238E27FC236}">
                      <a16:creationId xmlns:a16="http://schemas.microsoft.com/office/drawing/2014/main" id="{D7AC651F-DBDF-E7BC-0B9A-E1B405AE8BA6}"/>
                    </a:ext>
                  </a:extLst>
                </p:cNvPr>
                <p:cNvSpPr/>
                <p:nvPr/>
              </p:nvSpPr>
              <p:spPr>
                <a:xfrm>
                  <a:off x="256477" y="5546510"/>
                  <a:ext cx="1817419" cy="369333"/>
                </a:xfrm>
                <a:prstGeom prst="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defPPr>
                    <a:defRPr lang="de-DE"/>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r"/>
                  <a:r>
                    <a:rPr lang="de-DE" sz="1200" dirty="0"/>
                    <a:t>Static </a:t>
                  </a:r>
                  <a:r>
                    <a:rPr lang="de-DE" sz="1200" dirty="0" err="1"/>
                    <a:t>pressure</a:t>
                  </a:r>
                  <a:r>
                    <a:rPr lang="de-DE" sz="1200" dirty="0"/>
                    <a:t> </a:t>
                  </a:r>
                  <a14:m>
                    <m:oMath xmlns:m="http://schemas.openxmlformats.org/officeDocument/2006/math">
                      <m:r>
                        <a:rPr lang="de-DE" sz="1200" b="1" i="1" dirty="0" smtClean="0">
                          <a:latin typeface="Cambria Math" panose="02040503050406030204" pitchFamily="18" charset="0"/>
                        </a:rPr>
                        <m:t>𝒑</m:t>
                      </m:r>
                    </m:oMath>
                  </a14:m>
                  <a:endParaRPr lang="de-DE" sz="1200" b="1" dirty="0"/>
                </a:p>
              </p:txBody>
            </p:sp>
          </mc:Choice>
          <mc:Fallback xmlns="">
            <p:sp>
              <p:nvSpPr>
                <p:cNvPr id="10" name="Rechteck 9">
                  <a:extLst>
                    <a:ext uri="{FF2B5EF4-FFF2-40B4-BE49-F238E27FC236}">
                      <a16:creationId xmlns:a16="http://schemas.microsoft.com/office/drawing/2014/main" id="{D7AC651F-DBDF-E7BC-0B9A-E1B405AE8BA6}"/>
                    </a:ext>
                  </a:extLst>
                </p:cNvPr>
                <p:cNvSpPr>
                  <a:spLocks noRot="1" noChangeAspect="1" noMove="1" noResize="1" noEditPoints="1" noAdjustHandles="1" noChangeArrowheads="1" noChangeShapeType="1" noTextEdit="1"/>
                </p:cNvSpPr>
                <p:nvPr/>
              </p:nvSpPr>
              <p:spPr>
                <a:xfrm>
                  <a:off x="256477" y="5546510"/>
                  <a:ext cx="1817419" cy="369333"/>
                </a:xfrm>
                <a:prstGeom prst="rect">
                  <a:avLst/>
                </a:prstGeom>
                <a:blipFill>
                  <a:blip r:embed="rId5"/>
                  <a:stretch>
                    <a:fillRect b="-4082"/>
                  </a:stretch>
                </a:blipFill>
                <a:ln>
                  <a:solidFill>
                    <a:schemeClr val="accent1"/>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1" name="Rechteck 10">
                  <a:extLst>
                    <a:ext uri="{FF2B5EF4-FFF2-40B4-BE49-F238E27FC236}">
                      <a16:creationId xmlns:a16="http://schemas.microsoft.com/office/drawing/2014/main" id="{23403DDE-37EB-5651-7698-2A2DACA19DA0}"/>
                    </a:ext>
                  </a:extLst>
                </p:cNvPr>
                <p:cNvSpPr/>
                <p:nvPr/>
              </p:nvSpPr>
              <p:spPr>
                <a:xfrm>
                  <a:off x="256477" y="6127621"/>
                  <a:ext cx="1817419" cy="369333"/>
                </a:xfrm>
                <a:prstGeom prst="rect">
                  <a:avLst/>
                </a:prstGeo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defPPr>
                    <a:defRPr lang="de-DE"/>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r"/>
                  <a:r>
                    <a:rPr lang="de-DE" sz="1200" dirty="0"/>
                    <a:t>CO</a:t>
                  </a:r>
                  <a:r>
                    <a:rPr lang="de-DE" sz="1200" baseline="-25000" dirty="0"/>
                    <a:t>2 </a:t>
                  </a:r>
                  <a:r>
                    <a:rPr lang="de-DE" sz="1200" dirty="0" err="1"/>
                    <a:t>content</a:t>
                  </a:r>
                  <a:r>
                    <a:rPr lang="de-DE" sz="1200" dirty="0"/>
                    <a:t> </a:t>
                  </a:r>
                  <a14:m>
                    <m:oMath xmlns:m="http://schemas.openxmlformats.org/officeDocument/2006/math">
                      <m:r>
                        <a:rPr lang="de-DE" sz="1200" b="1" i="1" dirty="0" smtClean="0">
                          <a:effectLst/>
                          <a:latin typeface="Cambria Math" panose="02040503050406030204" pitchFamily="18" charset="0"/>
                        </a:rPr>
                        <m:t>𝒙</m:t>
                      </m:r>
                      <m:r>
                        <a:rPr lang="de-DE" sz="1200" b="1" i="1" baseline="-25000" dirty="0">
                          <a:effectLst/>
                          <a:latin typeface="Cambria Math" panose="02040503050406030204" pitchFamily="18" charset="0"/>
                        </a:rPr>
                        <m:t>𝑪𝑶</m:t>
                      </m:r>
                      <m:r>
                        <a:rPr lang="de-DE" sz="1200" b="1" i="1" baseline="-25000" dirty="0">
                          <a:effectLst/>
                          <a:latin typeface="Cambria Math" panose="02040503050406030204" pitchFamily="18" charset="0"/>
                        </a:rPr>
                        <m:t>𝟐</m:t>
                      </m:r>
                    </m:oMath>
                  </a14:m>
                  <a:r>
                    <a:rPr lang="de-DE" sz="1200" dirty="0">
                      <a:effectLst/>
                      <a:latin typeface="Times New Roman" panose="02020603050405020304" pitchFamily="18" charset="0"/>
                    </a:rPr>
                    <a:t> </a:t>
                  </a:r>
                  <a:endParaRPr lang="de-DE" sz="1200" dirty="0"/>
                </a:p>
              </p:txBody>
            </p:sp>
          </mc:Choice>
          <mc:Fallback xmlns="">
            <p:sp>
              <p:nvSpPr>
                <p:cNvPr id="11" name="Rechteck 10">
                  <a:extLst>
                    <a:ext uri="{FF2B5EF4-FFF2-40B4-BE49-F238E27FC236}">
                      <a16:creationId xmlns:a16="http://schemas.microsoft.com/office/drawing/2014/main" id="{23403DDE-37EB-5651-7698-2A2DACA19DA0}"/>
                    </a:ext>
                  </a:extLst>
                </p:cNvPr>
                <p:cNvSpPr>
                  <a:spLocks noRot="1" noChangeAspect="1" noMove="1" noResize="1" noEditPoints="1" noAdjustHandles="1" noChangeArrowheads="1" noChangeShapeType="1" noTextEdit="1"/>
                </p:cNvSpPr>
                <p:nvPr/>
              </p:nvSpPr>
              <p:spPr>
                <a:xfrm>
                  <a:off x="256477" y="6127621"/>
                  <a:ext cx="1817419" cy="369333"/>
                </a:xfrm>
                <a:prstGeom prst="rect">
                  <a:avLst/>
                </a:prstGeom>
                <a:blipFill>
                  <a:blip r:embed="rId6"/>
                  <a:stretch>
                    <a:fillRect b="-6250"/>
                  </a:stretch>
                </a:blipFill>
                <a:ln>
                  <a:solidFill>
                    <a:schemeClr val="accent1">
                      <a:lumMod val="40000"/>
                      <a:lumOff val="60000"/>
                    </a:schemeClr>
                  </a:solidFill>
                </a:ln>
              </p:spPr>
              <p:txBody>
                <a:bodyPr/>
                <a:lstStyle/>
                <a:p>
                  <a:r>
                    <a:rPr lang="de-DE">
                      <a:noFill/>
                    </a:rPr>
                    <a:t> </a:t>
                  </a:r>
                </a:p>
              </p:txBody>
            </p:sp>
          </mc:Fallback>
        </mc:AlternateContent>
        <p:cxnSp>
          <p:nvCxnSpPr>
            <p:cNvPr id="12" name="Gerade Verbindung mit Pfeil 11">
              <a:extLst>
                <a:ext uri="{FF2B5EF4-FFF2-40B4-BE49-F238E27FC236}">
                  <a16:creationId xmlns:a16="http://schemas.microsoft.com/office/drawing/2014/main" id="{2162FB8C-8E03-3DA0-A1C9-933BD4EA6BC0}"/>
                </a:ext>
              </a:extLst>
            </p:cNvPr>
            <p:cNvCxnSpPr>
              <a:cxnSpLocks/>
              <a:stCxn id="8" idx="3"/>
              <a:endCxn id="7" idx="1"/>
            </p:cNvCxnSpPr>
            <p:nvPr/>
          </p:nvCxnSpPr>
          <p:spPr>
            <a:xfrm>
              <a:off x="2073896" y="4584096"/>
              <a:ext cx="733304" cy="55678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Gerade Verbindung mit Pfeil 12">
              <a:extLst>
                <a:ext uri="{FF2B5EF4-FFF2-40B4-BE49-F238E27FC236}">
                  <a16:creationId xmlns:a16="http://schemas.microsoft.com/office/drawing/2014/main" id="{465C9C08-455A-F610-A5D3-AD279649429B}"/>
                </a:ext>
              </a:extLst>
            </p:cNvPr>
            <p:cNvCxnSpPr>
              <a:cxnSpLocks/>
              <a:stCxn id="9" idx="3"/>
              <a:endCxn id="7" idx="2"/>
            </p:cNvCxnSpPr>
            <p:nvPr/>
          </p:nvCxnSpPr>
          <p:spPr>
            <a:xfrm>
              <a:off x="2073896" y="5160159"/>
              <a:ext cx="510077" cy="33363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Gerade Verbindung mit Pfeil 13">
              <a:extLst>
                <a:ext uri="{FF2B5EF4-FFF2-40B4-BE49-F238E27FC236}">
                  <a16:creationId xmlns:a16="http://schemas.microsoft.com/office/drawing/2014/main" id="{AE070BA3-2CFC-D343-9AB4-46C773E670F9}"/>
                </a:ext>
              </a:extLst>
            </p:cNvPr>
            <p:cNvCxnSpPr>
              <a:cxnSpLocks/>
              <a:stCxn id="10" idx="3"/>
              <a:endCxn id="7" idx="2"/>
            </p:cNvCxnSpPr>
            <p:nvPr/>
          </p:nvCxnSpPr>
          <p:spPr>
            <a:xfrm flipV="1">
              <a:off x="2073896" y="5493798"/>
              <a:ext cx="510077" cy="23737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Gerade Verbindung mit Pfeil 14">
              <a:extLst>
                <a:ext uri="{FF2B5EF4-FFF2-40B4-BE49-F238E27FC236}">
                  <a16:creationId xmlns:a16="http://schemas.microsoft.com/office/drawing/2014/main" id="{D13FF760-1448-27C4-F899-C3A878691A06}"/>
                </a:ext>
              </a:extLst>
            </p:cNvPr>
            <p:cNvCxnSpPr>
              <a:cxnSpLocks/>
              <a:stCxn id="11" idx="3"/>
              <a:endCxn id="7" idx="3"/>
            </p:cNvCxnSpPr>
            <p:nvPr/>
          </p:nvCxnSpPr>
          <p:spPr>
            <a:xfrm flipV="1">
              <a:off x="2073896" y="5846714"/>
              <a:ext cx="733304" cy="465574"/>
            </a:xfrm>
            <a:prstGeom prst="straightConnector1">
              <a:avLst/>
            </a:prstGeom>
            <a:ln>
              <a:solidFill>
                <a:schemeClr val="accent1">
                  <a:lumMod val="40000"/>
                  <a:lumOff val="60000"/>
                </a:schemeClr>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6" name="Rechteck 15">
                  <a:extLst>
                    <a:ext uri="{FF2B5EF4-FFF2-40B4-BE49-F238E27FC236}">
                      <a16:creationId xmlns:a16="http://schemas.microsoft.com/office/drawing/2014/main" id="{593EC5DC-65C1-F35C-6AEB-19C4BDD8B5B1}"/>
                    </a:ext>
                  </a:extLst>
                </p:cNvPr>
                <p:cNvSpPr/>
                <p:nvPr/>
              </p:nvSpPr>
              <p:spPr>
                <a:xfrm>
                  <a:off x="4401391" y="5309129"/>
                  <a:ext cx="1289205" cy="369334"/>
                </a:xfrm>
                <a:prstGeom prst="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defPPr>
                    <a:defRPr lang="de-DE"/>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de-DE" sz="1200" dirty="0"/>
                    <a:t>Air </a:t>
                  </a:r>
                  <a:r>
                    <a:rPr lang="de-DE" sz="1200" dirty="0" err="1"/>
                    <a:t>density</a:t>
                  </a:r>
                  <a:r>
                    <a:rPr lang="de-DE" sz="1200" dirty="0"/>
                    <a:t> </a:t>
                  </a:r>
                  <a14:m>
                    <m:oMath xmlns:m="http://schemas.openxmlformats.org/officeDocument/2006/math">
                      <m:r>
                        <a:rPr lang="el-GR" sz="1200" b="1" i="1" smtClean="0">
                          <a:latin typeface="Cambria Math" panose="02040503050406030204" pitchFamily="18" charset="0"/>
                        </a:rPr>
                        <m:t>𝝆</m:t>
                      </m:r>
                    </m:oMath>
                  </a14:m>
                  <a:endParaRPr lang="de-DE" sz="1200" b="1" dirty="0"/>
                </a:p>
              </p:txBody>
            </p:sp>
          </mc:Choice>
          <mc:Fallback xmlns="">
            <p:sp>
              <p:nvSpPr>
                <p:cNvPr id="16" name="Rechteck 15">
                  <a:extLst>
                    <a:ext uri="{FF2B5EF4-FFF2-40B4-BE49-F238E27FC236}">
                      <a16:creationId xmlns:a16="http://schemas.microsoft.com/office/drawing/2014/main" id="{593EC5DC-65C1-F35C-6AEB-19C4BDD8B5B1}"/>
                    </a:ext>
                  </a:extLst>
                </p:cNvPr>
                <p:cNvSpPr>
                  <a:spLocks noRot="1" noChangeAspect="1" noMove="1" noResize="1" noEditPoints="1" noAdjustHandles="1" noChangeArrowheads="1" noChangeShapeType="1" noTextEdit="1"/>
                </p:cNvSpPr>
                <p:nvPr/>
              </p:nvSpPr>
              <p:spPr>
                <a:xfrm>
                  <a:off x="4401391" y="5309129"/>
                  <a:ext cx="1289205" cy="369334"/>
                </a:xfrm>
                <a:prstGeom prst="rect">
                  <a:avLst/>
                </a:prstGeom>
                <a:blipFill>
                  <a:blip r:embed="rId7"/>
                  <a:stretch>
                    <a:fillRect b="-4167"/>
                  </a:stretch>
                </a:blipFill>
                <a:ln>
                  <a:solidFill>
                    <a:schemeClr val="accent1"/>
                  </a:solidFill>
                </a:ln>
              </p:spPr>
              <p:txBody>
                <a:bodyPr/>
                <a:lstStyle/>
                <a:p>
                  <a:r>
                    <a:rPr lang="de-DE">
                      <a:noFill/>
                    </a:rPr>
                    <a:t> </a:t>
                  </a:r>
                </a:p>
              </p:txBody>
            </p:sp>
          </mc:Fallback>
        </mc:AlternateContent>
        <p:cxnSp>
          <p:nvCxnSpPr>
            <p:cNvPr id="17" name="Gerade Verbindung mit Pfeil 16">
              <a:extLst>
                <a:ext uri="{FF2B5EF4-FFF2-40B4-BE49-F238E27FC236}">
                  <a16:creationId xmlns:a16="http://schemas.microsoft.com/office/drawing/2014/main" id="{48DE0B69-5C28-6EA0-3541-7EC0C13D19BC}"/>
                </a:ext>
              </a:extLst>
            </p:cNvPr>
            <p:cNvCxnSpPr>
              <a:stCxn id="7" idx="6"/>
              <a:endCxn id="16" idx="1"/>
            </p:cNvCxnSpPr>
            <p:nvPr/>
          </p:nvCxnSpPr>
          <p:spPr>
            <a:xfrm flipV="1">
              <a:off x="4108259" y="5493796"/>
              <a:ext cx="293132"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18" name="Textfeld 17">
            <a:hlinkClick r:id="" action="ppaction://hlinkshowjump?jump=nextslide"/>
            <a:extLst>
              <a:ext uri="{FF2B5EF4-FFF2-40B4-BE49-F238E27FC236}">
                <a16:creationId xmlns:a16="http://schemas.microsoft.com/office/drawing/2014/main" id="{1AF1836E-18AA-EB29-BEEE-7C1C7EA293EB}"/>
              </a:ext>
            </a:extLst>
          </p:cNvPr>
          <p:cNvSpPr txBox="1"/>
          <p:nvPr/>
        </p:nvSpPr>
        <p:spPr>
          <a:xfrm>
            <a:off x="6274338" y="6284661"/>
            <a:ext cx="3682044" cy="369332"/>
          </a:xfrm>
          <a:prstGeom prst="rect">
            <a:avLst/>
          </a:prstGeom>
          <a:noFill/>
        </p:spPr>
        <p:txBody>
          <a:bodyPr wrap="square" rtlCol="0">
            <a:spAutoFit/>
          </a:bodyPr>
          <a:lstStyle/>
          <a:p>
            <a:r>
              <a:rPr lang="en-US"/>
              <a:t>Implementation details see next slide </a:t>
            </a:r>
          </a:p>
        </p:txBody>
      </p:sp>
      <mc:AlternateContent xmlns:mc="http://schemas.openxmlformats.org/markup-compatibility/2006" xmlns:a14="http://schemas.microsoft.com/office/drawing/2010/main">
        <mc:Choice Requires="a14">
          <p:sp>
            <p:nvSpPr>
              <p:cNvPr id="33" name="Textfeld 32">
                <a:extLst>
                  <a:ext uri="{FF2B5EF4-FFF2-40B4-BE49-F238E27FC236}">
                    <a16:creationId xmlns:a16="http://schemas.microsoft.com/office/drawing/2014/main" id="{2AD523CE-CBE6-8607-56DA-F3A4131569C2}"/>
                  </a:ext>
                </a:extLst>
              </p:cNvPr>
              <p:cNvSpPr txBox="1"/>
              <p:nvPr/>
            </p:nvSpPr>
            <p:spPr>
              <a:xfrm>
                <a:off x="5615936" y="3385094"/>
                <a:ext cx="4910327" cy="2512226"/>
              </a:xfrm>
              <a:prstGeom prst="rect">
                <a:avLst/>
              </a:prstGeom>
              <a:noFill/>
            </p:spPr>
            <p:txBody>
              <a:bodyPr wrap="square" rtlCol="0">
                <a:spAutoFit/>
              </a:bodyPr>
              <a:lstStyle/>
              <a:p>
                <a:pPr algn="just"/>
                <a:r>
                  <a:rPr lang="en-US" sz="1400" dirty="0"/>
                  <a:t>In the measurement setup, colloquially called the “microphone carousel”, a periodic altitude change is realized by mounting the DUT eccentrically on a vertically rotating disk.  When the disk rotates at a constant frequency, the DUT is subjected to a sinusoidal alternating pressure at this frequency.</a:t>
                </a:r>
              </a:p>
              <a:p>
                <a:pPr algn="just"/>
                <a:r>
                  <a:rPr lang="en-US" sz="1400" dirty="0"/>
                  <a:t>To calibrate the DUT, the amplitude </a:t>
                </a:r>
                <a14:m>
                  <m:oMath xmlns:m="http://schemas.openxmlformats.org/officeDocument/2006/math">
                    <m:acc>
                      <m:accPr>
                        <m:chr m:val="̂"/>
                        <m:ctrlPr>
                          <a:rPr lang="de-DE" sz="1400" b="1" i="1" smtClean="0">
                            <a:latin typeface="Cambria Math" panose="02040503050406030204" pitchFamily="18" charset="0"/>
                          </a:rPr>
                        </m:ctrlPr>
                      </m:accPr>
                      <m:e>
                        <m:r>
                          <a:rPr lang="de-DE" sz="1400" b="1" i="1" smtClean="0">
                            <a:latin typeface="Cambria Math" panose="02040503050406030204" pitchFamily="18" charset="0"/>
                          </a:rPr>
                          <m:t>𝑼</m:t>
                        </m:r>
                      </m:e>
                    </m:acc>
                  </m:oMath>
                </a14:m>
                <a:r>
                  <a:rPr lang="en-US" sz="1400" dirty="0"/>
                  <a:t> of its output voltage is determined in response to the stimulus with amplitude </a:t>
                </a:r>
                <a14:m>
                  <m:oMath xmlns:m="http://schemas.openxmlformats.org/officeDocument/2006/math">
                    <m:acc>
                      <m:accPr>
                        <m:chr m:val="̂"/>
                        <m:ctrlPr>
                          <a:rPr lang="de-DE" sz="1400" b="1" i="1" smtClean="0">
                            <a:latin typeface="Cambria Math" panose="02040503050406030204" pitchFamily="18" charset="0"/>
                          </a:rPr>
                        </m:ctrlPr>
                      </m:accPr>
                      <m:e>
                        <m:r>
                          <a:rPr lang="de-DE" sz="1400" b="1" i="1" smtClean="0">
                            <a:latin typeface="Cambria Math" panose="02040503050406030204" pitchFamily="18" charset="0"/>
                          </a:rPr>
                          <m:t>𝒑</m:t>
                        </m:r>
                      </m:e>
                    </m:acc>
                  </m:oMath>
                </a14:m>
                <a:r>
                  <a:rPr lang="en-US" sz="1400" dirty="0"/>
                  <a:t>. The amplitude sensitivity of the DUT in </a:t>
                </a:r>
                <a:r>
                  <a:rPr lang="en-US" sz="1400" b="1" dirty="0"/>
                  <a:t>V/Pa</a:t>
                </a:r>
                <a:r>
                  <a:rPr lang="en-US" sz="1400" dirty="0"/>
                  <a:t> is then calculated as</a:t>
                </a:r>
              </a:p>
              <a:p>
                <a:pPr algn="just"/>
                <a:endParaRPr lang="en-US" sz="1400" dirty="0"/>
              </a:p>
              <a:p>
                <a:pPr algn="just"/>
                <a14:m>
                  <m:oMathPara xmlns:m="http://schemas.openxmlformats.org/officeDocument/2006/math">
                    <m:oMathParaPr>
                      <m:jc m:val="centerGroup"/>
                    </m:oMathParaPr>
                    <m:oMath xmlns:m="http://schemas.openxmlformats.org/officeDocument/2006/math">
                      <m:r>
                        <a:rPr lang="de-DE" sz="1400" b="1" i="1" smtClean="0">
                          <a:latin typeface="Cambria Math" panose="02040503050406030204" pitchFamily="18" charset="0"/>
                        </a:rPr>
                        <m:t>𝑺</m:t>
                      </m:r>
                      <m:r>
                        <a:rPr lang="de-DE" sz="1400" b="1" i="1" smtClean="0">
                          <a:latin typeface="Cambria Math" panose="02040503050406030204" pitchFamily="18" charset="0"/>
                        </a:rPr>
                        <m:t>=</m:t>
                      </m:r>
                      <m:f>
                        <m:fPr>
                          <m:ctrlPr>
                            <a:rPr lang="de-DE" sz="1400" b="1" i="1" smtClean="0">
                              <a:latin typeface="Cambria Math" panose="02040503050406030204" pitchFamily="18" charset="0"/>
                            </a:rPr>
                          </m:ctrlPr>
                        </m:fPr>
                        <m:num>
                          <m:acc>
                            <m:accPr>
                              <m:chr m:val="̂"/>
                              <m:ctrlPr>
                                <a:rPr lang="de-DE" sz="1400" b="1" i="1" smtClean="0">
                                  <a:latin typeface="Cambria Math" panose="02040503050406030204" pitchFamily="18" charset="0"/>
                                </a:rPr>
                              </m:ctrlPr>
                            </m:accPr>
                            <m:e>
                              <m:r>
                                <a:rPr lang="de-DE" sz="1400" b="1" i="1" smtClean="0">
                                  <a:latin typeface="Cambria Math" panose="02040503050406030204" pitchFamily="18" charset="0"/>
                                </a:rPr>
                                <m:t>𝑼</m:t>
                              </m:r>
                            </m:e>
                          </m:acc>
                        </m:num>
                        <m:den>
                          <m:acc>
                            <m:accPr>
                              <m:chr m:val="̂"/>
                              <m:ctrlPr>
                                <a:rPr lang="de-DE" sz="1400" b="1" i="1" smtClean="0">
                                  <a:latin typeface="Cambria Math" panose="02040503050406030204" pitchFamily="18" charset="0"/>
                                </a:rPr>
                              </m:ctrlPr>
                            </m:accPr>
                            <m:e>
                              <m:r>
                                <a:rPr lang="de-DE" sz="1400" b="1" i="1" smtClean="0">
                                  <a:latin typeface="Cambria Math" panose="02040503050406030204" pitchFamily="18" charset="0"/>
                                </a:rPr>
                                <m:t>𝒑</m:t>
                              </m:r>
                            </m:e>
                          </m:acc>
                        </m:den>
                      </m:f>
                    </m:oMath>
                  </m:oMathPara>
                </a14:m>
                <a:endParaRPr lang="de-DE" sz="1400" b="1" dirty="0"/>
              </a:p>
            </p:txBody>
          </p:sp>
        </mc:Choice>
        <mc:Fallback xmlns="">
          <p:sp>
            <p:nvSpPr>
              <p:cNvPr id="33" name="Textfeld 32">
                <a:extLst>
                  <a:ext uri="{FF2B5EF4-FFF2-40B4-BE49-F238E27FC236}">
                    <a16:creationId xmlns:a16="http://schemas.microsoft.com/office/drawing/2014/main" id="{2AD523CE-CBE6-8607-56DA-F3A4131569C2}"/>
                  </a:ext>
                </a:extLst>
              </p:cNvPr>
              <p:cNvSpPr txBox="1">
                <a:spLocks noRot="1" noChangeAspect="1" noMove="1" noResize="1" noEditPoints="1" noAdjustHandles="1" noChangeArrowheads="1" noChangeShapeType="1" noTextEdit="1"/>
              </p:cNvSpPr>
              <p:nvPr/>
            </p:nvSpPr>
            <p:spPr>
              <a:xfrm>
                <a:off x="5615936" y="3385094"/>
                <a:ext cx="4910327" cy="2512226"/>
              </a:xfrm>
              <a:prstGeom prst="rect">
                <a:avLst/>
              </a:prstGeom>
              <a:blipFill>
                <a:blip r:embed="rId8"/>
                <a:stretch>
                  <a:fillRect l="-372" t="-243" r="-248"/>
                </a:stretch>
              </a:blipFill>
            </p:spPr>
            <p:txBody>
              <a:bodyPr/>
              <a:lstStyle/>
              <a:p>
                <a:r>
                  <a:rPr lang="de-DE">
                    <a:noFill/>
                  </a:rPr>
                  <a:t> </a:t>
                </a:r>
              </a:p>
            </p:txBody>
          </p:sp>
        </mc:Fallback>
      </mc:AlternateContent>
      <p:pic>
        <p:nvPicPr>
          <p:cNvPr id="26" name="Grafik 25">
            <a:extLst>
              <a:ext uri="{FF2B5EF4-FFF2-40B4-BE49-F238E27FC236}">
                <a16:creationId xmlns:a16="http://schemas.microsoft.com/office/drawing/2014/main" id="{5F689E6B-EFC8-8A04-25AE-637A4EC02315}"/>
              </a:ext>
            </a:extLst>
          </p:cNvPr>
          <p:cNvPicPr>
            <a:picLocks noChangeAspect="1"/>
          </p:cNvPicPr>
          <p:nvPr/>
        </p:nvPicPr>
        <p:blipFill>
          <a:blip r:embed="rId9"/>
          <a:stretch>
            <a:fillRect/>
          </a:stretch>
        </p:blipFill>
        <p:spPr>
          <a:xfrm>
            <a:off x="5700432" y="1404755"/>
            <a:ext cx="2153586" cy="1811983"/>
          </a:xfrm>
          <a:prstGeom prst="rect">
            <a:avLst/>
          </a:prstGeom>
        </p:spPr>
      </p:pic>
      <p:pic>
        <p:nvPicPr>
          <p:cNvPr id="28" name="Grafik 27">
            <a:extLst>
              <a:ext uri="{FF2B5EF4-FFF2-40B4-BE49-F238E27FC236}">
                <a16:creationId xmlns:a16="http://schemas.microsoft.com/office/drawing/2014/main" id="{A3FF85C3-25F1-B931-8118-1C334059D0E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841854" y="1287669"/>
            <a:ext cx="2728208" cy="2046156"/>
          </a:xfrm>
          <a:prstGeom prst="rect">
            <a:avLst/>
          </a:prstGeom>
        </p:spPr>
      </p:pic>
      <p:sp>
        <p:nvSpPr>
          <p:cNvPr id="29" name="Interaktive Schaltfläche: Nächste(r) oder Weiter 28">
            <a:hlinkClick r:id="" action="ppaction://hlinkshowjump?jump=nextslide" highlightClick="1"/>
            <a:extLst>
              <a:ext uri="{FF2B5EF4-FFF2-40B4-BE49-F238E27FC236}">
                <a16:creationId xmlns:a16="http://schemas.microsoft.com/office/drawing/2014/main" id="{793F5F26-D8C4-DF21-BE6E-C521023F001F}"/>
              </a:ext>
            </a:extLst>
          </p:cNvPr>
          <p:cNvSpPr/>
          <p:nvPr/>
        </p:nvSpPr>
        <p:spPr>
          <a:xfrm>
            <a:off x="9956382" y="6179049"/>
            <a:ext cx="538413" cy="53841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32286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Methods</a:t>
            </a:r>
            <a:r>
              <a:rPr lang="de-DE" sz="1800" dirty="0">
                <a:solidFill>
                  <a:schemeClr val="bg1"/>
                </a:solidFill>
                <a:latin typeface="Arial" panose="020B0604020202020204" pitchFamily="34" charset="0"/>
                <a:cs typeface="Arial" panose="020B0604020202020204" pitchFamily="34" charset="0"/>
              </a:rPr>
              <a:t>: Measurement Setup</a:t>
            </a:r>
            <a:br>
              <a:rPr lang="de-DE" sz="4800" dirty="0">
                <a:solidFill>
                  <a:schemeClr val="bg1"/>
                </a:solidFill>
                <a:latin typeface="Arial" panose="020B0604020202020204" pitchFamily="34" charset="0"/>
                <a:cs typeface="Arial" panose="020B0604020202020204" pitchFamily="34" charset="0"/>
              </a:rPr>
            </a:br>
            <a:endParaRPr lang="de-DE" sz="1800"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3" name="Grafik 2">
            <a:extLst>
              <a:ext uri="{FF2B5EF4-FFF2-40B4-BE49-F238E27FC236}">
                <a16:creationId xmlns:a16="http://schemas.microsoft.com/office/drawing/2014/main" id="{D9018417-6E9D-5E7C-CD9A-76693C08D9CE}"/>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80385" y="1257130"/>
            <a:ext cx="2563525" cy="2584090"/>
          </a:xfrm>
          <a:prstGeom prst="rect">
            <a:avLst/>
          </a:prstGeom>
        </p:spPr>
      </p:pic>
      <p:sp>
        <p:nvSpPr>
          <p:cNvPr id="6" name="Textfeld 5">
            <a:extLst>
              <a:ext uri="{FF2B5EF4-FFF2-40B4-BE49-F238E27FC236}">
                <a16:creationId xmlns:a16="http://schemas.microsoft.com/office/drawing/2014/main" id="{BFD10B36-B60A-C11B-D011-0C1749BBE2DD}"/>
              </a:ext>
            </a:extLst>
          </p:cNvPr>
          <p:cNvSpPr txBox="1"/>
          <p:nvPr/>
        </p:nvSpPr>
        <p:spPr>
          <a:xfrm>
            <a:off x="294778" y="3988640"/>
            <a:ext cx="2722119" cy="2462213"/>
          </a:xfrm>
          <a:prstGeom prst="rect">
            <a:avLst/>
          </a:prstGeom>
          <a:noFill/>
        </p:spPr>
        <p:txBody>
          <a:bodyPr wrap="square" rtlCol="0">
            <a:spAutoFit/>
          </a:bodyPr>
          <a:lstStyle/>
          <a:p>
            <a:pPr algn="just"/>
            <a:r>
              <a:rPr lang="en-US" sz="1400" dirty="0"/>
              <a:t>The microphone carousel is capable of calibrating measurement microphones in a frequency range from </a:t>
            </a:r>
            <a:r>
              <a:rPr lang="en-US" sz="1400" b="1" dirty="0"/>
              <a:t>0.1 Hz to 5 Hz </a:t>
            </a:r>
            <a:r>
              <a:rPr lang="en-US" sz="1400" dirty="0"/>
              <a:t>with an uncertainty of </a:t>
            </a:r>
            <a:r>
              <a:rPr lang="en-US" sz="1400" b="1" dirty="0"/>
              <a:t>0.07 dB </a:t>
            </a:r>
            <a:r>
              <a:rPr lang="en-US" sz="1400" dirty="0"/>
              <a:t>or less.</a:t>
            </a:r>
            <a:r>
              <a:rPr lang="en-US" sz="1400" b="1" dirty="0"/>
              <a:t> </a:t>
            </a:r>
            <a:r>
              <a:rPr lang="en-US" sz="1400" dirty="0"/>
              <a:t>An extension to an upper limit of  </a:t>
            </a:r>
            <a:r>
              <a:rPr lang="en-US" sz="1400" b="1" dirty="0"/>
              <a:t>10 Hz </a:t>
            </a:r>
            <a:r>
              <a:rPr lang="en-US" sz="1400" dirty="0"/>
              <a:t>is planned, when issues regarding the aerodynamics at high frequencies and therefore high rotation speeds will have been resolved.</a:t>
            </a:r>
          </a:p>
        </p:txBody>
      </p:sp>
      <p:pic>
        <p:nvPicPr>
          <p:cNvPr id="19" name="Grafik 18">
            <a:extLst>
              <a:ext uri="{FF2B5EF4-FFF2-40B4-BE49-F238E27FC236}">
                <a16:creationId xmlns:a16="http://schemas.microsoft.com/office/drawing/2014/main" id="{BB995F53-AF6A-CE73-B230-4277DD90C477}"/>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167002" y="3669913"/>
            <a:ext cx="3624836" cy="2298508"/>
          </a:xfrm>
          <a:prstGeom prst="rect">
            <a:avLst/>
          </a:prstGeom>
        </p:spPr>
      </p:pic>
      <p:sp>
        <p:nvSpPr>
          <p:cNvPr id="20" name="Textfeld 19">
            <a:extLst>
              <a:ext uri="{FF2B5EF4-FFF2-40B4-BE49-F238E27FC236}">
                <a16:creationId xmlns:a16="http://schemas.microsoft.com/office/drawing/2014/main" id="{E86BE5D1-EB02-323D-62BC-0F34CA6E3B56}"/>
              </a:ext>
            </a:extLst>
          </p:cNvPr>
          <p:cNvSpPr txBox="1"/>
          <p:nvPr/>
        </p:nvSpPr>
        <p:spPr>
          <a:xfrm>
            <a:off x="3118732" y="1257130"/>
            <a:ext cx="3699416" cy="2462213"/>
          </a:xfrm>
          <a:prstGeom prst="rect">
            <a:avLst/>
          </a:prstGeom>
          <a:noFill/>
        </p:spPr>
        <p:txBody>
          <a:bodyPr wrap="square" rtlCol="0">
            <a:spAutoFit/>
          </a:bodyPr>
          <a:lstStyle/>
          <a:p>
            <a:pPr algn="just"/>
            <a:r>
              <a:rPr lang="en-US" sz="1400" dirty="0"/>
              <a:t>To ensure that the DUT moves on a circular orbit with a well-defined radius, several special mechanical components were implemented. The DUT (1) was mounted on the disk with self-centering clamps. The disk itself was mounted on the axis with a self-centering clamping set (2). The axis was kept parallel to the ground with a spirit level on the bearing block (4). The electrical connections for the DUT were transferred to the rotating disk using a slip ring (3).</a:t>
            </a:r>
          </a:p>
        </p:txBody>
      </p:sp>
      <p:sp>
        <p:nvSpPr>
          <p:cNvPr id="21" name="Textfeld 20">
            <a:extLst>
              <a:ext uri="{FF2B5EF4-FFF2-40B4-BE49-F238E27FC236}">
                <a16:creationId xmlns:a16="http://schemas.microsoft.com/office/drawing/2014/main" id="{B1FDDE1B-75F6-26DC-79C2-85A1BD157DD1}"/>
              </a:ext>
            </a:extLst>
          </p:cNvPr>
          <p:cNvSpPr txBox="1"/>
          <p:nvPr/>
        </p:nvSpPr>
        <p:spPr>
          <a:xfrm>
            <a:off x="3999076" y="5327662"/>
            <a:ext cx="2546081" cy="1384995"/>
          </a:xfrm>
          <a:prstGeom prst="rect">
            <a:avLst/>
          </a:prstGeom>
          <a:noFill/>
        </p:spPr>
        <p:txBody>
          <a:bodyPr wrap="square">
            <a:spAutoFit/>
          </a:bodyPr>
          <a:lstStyle/>
          <a:p>
            <a:pPr marL="342900" indent="-342900">
              <a:buFont typeface="+mj-lt"/>
              <a:buAutoNum type="arabicPeriod"/>
            </a:pPr>
            <a:r>
              <a:rPr lang="en-US" sz="1200"/>
              <a:t>DUT</a:t>
            </a:r>
          </a:p>
          <a:p>
            <a:pPr marL="342900" indent="-342900">
              <a:buFont typeface="+mj-lt"/>
              <a:buAutoNum type="arabicPeriod"/>
            </a:pPr>
            <a:r>
              <a:rPr lang="en-US" sz="1200"/>
              <a:t>Self-centering clamping set</a:t>
            </a:r>
          </a:p>
          <a:p>
            <a:pPr marL="342900" indent="-342900">
              <a:buFont typeface="+mj-lt"/>
              <a:buAutoNum type="arabicPeriod"/>
            </a:pPr>
            <a:r>
              <a:rPr lang="en-US" sz="1200"/>
              <a:t>Slip ring transferring the electrical signals</a:t>
            </a:r>
          </a:p>
          <a:p>
            <a:pPr marL="342900" indent="-342900">
              <a:buFont typeface="+mj-lt"/>
              <a:buAutoNum type="arabicPeriod"/>
            </a:pPr>
            <a:r>
              <a:rPr lang="en-US" sz="1200"/>
              <a:t>Bearing block</a:t>
            </a:r>
          </a:p>
          <a:p>
            <a:pPr marL="342900" indent="-342900">
              <a:buFont typeface="+mj-lt"/>
              <a:buAutoNum type="arabicPeriod"/>
            </a:pPr>
            <a:r>
              <a:rPr lang="en-US" sz="1200"/>
              <a:t>Elastomer coupling</a:t>
            </a:r>
          </a:p>
          <a:p>
            <a:pPr marL="342900" indent="-342900">
              <a:buFont typeface="+mj-lt"/>
              <a:buAutoNum type="arabicPeriod"/>
            </a:pPr>
            <a:r>
              <a:rPr lang="en-US" sz="1200"/>
              <a:t>Motor</a:t>
            </a:r>
          </a:p>
        </p:txBody>
      </p:sp>
      <p:pic>
        <p:nvPicPr>
          <p:cNvPr id="8" name="Grafik 7">
            <a:extLst>
              <a:ext uri="{FF2B5EF4-FFF2-40B4-BE49-F238E27FC236}">
                <a16:creationId xmlns:a16="http://schemas.microsoft.com/office/drawing/2014/main" id="{E1DE021B-1929-0346-2F68-DB6612411077}"/>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7906645" y="2392662"/>
            <a:ext cx="2307872" cy="1127464"/>
          </a:xfrm>
          <a:prstGeom prst="rect">
            <a:avLst/>
          </a:prstGeom>
        </p:spPr>
      </p:pic>
      <p:sp>
        <p:nvSpPr>
          <p:cNvPr id="13" name="Textfeld 12">
            <a:extLst>
              <a:ext uri="{FF2B5EF4-FFF2-40B4-BE49-F238E27FC236}">
                <a16:creationId xmlns:a16="http://schemas.microsoft.com/office/drawing/2014/main" id="{0E7123F8-07C2-0F4A-0B46-45A337A3D86A}"/>
              </a:ext>
            </a:extLst>
          </p:cNvPr>
          <p:cNvSpPr txBox="1"/>
          <p:nvPr/>
        </p:nvSpPr>
        <p:spPr>
          <a:xfrm>
            <a:off x="6864825" y="1239750"/>
            <a:ext cx="3699415" cy="1600438"/>
          </a:xfrm>
          <a:prstGeom prst="rect">
            <a:avLst/>
          </a:prstGeom>
          <a:noFill/>
        </p:spPr>
        <p:txBody>
          <a:bodyPr wrap="square" rtlCol="0">
            <a:spAutoFit/>
          </a:bodyPr>
          <a:lstStyle/>
          <a:p>
            <a:pPr algn="just"/>
            <a:r>
              <a:rPr lang="en-US" sz="1400" dirty="0"/>
              <a:t>During the construction of the microphone carousel, multiple challenges regarding different frequency ranges were faced. At high frequencies, wind noise becomes prevalent. A 3D printed nose cone was employed to mitigate this noise.</a:t>
            </a:r>
          </a:p>
          <a:p>
            <a:pPr algn="just"/>
            <a:endParaRPr lang="en-US" sz="1400" dirty="0"/>
          </a:p>
        </p:txBody>
      </p:sp>
      <p:sp>
        <p:nvSpPr>
          <p:cNvPr id="14" name="Textfeld 13">
            <a:extLst>
              <a:ext uri="{FF2B5EF4-FFF2-40B4-BE49-F238E27FC236}">
                <a16:creationId xmlns:a16="http://schemas.microsoft.com/office/drawing/2014/main" id="{8A2314F8-EBC9-7C1F-22D7-A3DFEC650ACF}"/>
              </a:ext>
            </a:extLst>
          </p:cNvPr>
          <p:cNvSpPr txBox="1"/>
          <p:nvPr/>
        </p:nvSpPr>
        <p:spPr>
          <a:xfrm>
            <a:off x="6864825" y="3721652"/>
            <a:ext cx="3699416" cy="954107"/>
          </a:xfrm>
          <a:prstGeom prst="rect">
            <a:avLst/>
          </a:prstGeom>
          <a:noFill/>
        </p:spPr>
        <p:txBody>
          <a:bodyPr wrap="square" rtlCol="0">
            <a:spAutoFit/>
          </a:bodyPr>
          <a:lstStyle/>
          <a:p>
            <a:pPr algn="just"/>
            <a:r>
              <a:rPr lang="en-US" sz="1400" dirty="0"/>
              <a:t>At low frequencies, outside noise disturbed the measurement and a microphone positioned in the background was employed for active noise compensation. </a:t>
            </a:r>
          </a:p>
        </p:txBody>
      </p:sp>
      <p:pic>
        <p:nvPicPr>
          <p:cNvPr id="15" name="Grafik 14">
            <a:extLst>
              <a:ext uri="{FF2B5EF4-FFF2-40B4-BE49-F238E27FC236}">
                <a16:creationId xmlns:a16="http://schemas.microsoft.com/office/drawing/2014/main" id="{8885FE45-EF70-44E0-B75C-4AED5CF11A4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361422" y="4665723"/>
            <a:ext cx="2911795" cy="2183846"/>
          </a:xfrm>
          <a:prstGeom prst="rect">
            <a:avLst/>
          </a:prstGeom>
        </p:spPr>
      </p:pic>
    </p:spTree>
    <p:extLst>
      <p:ext uri="{BB962C8B-B14F-4D97-AF65-F5344CB8AC3E}">
        <p14:creationId xmlns:p14="http://schemas.microsoft.com/office/powerpoint/2010/main" val="1535858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a:solidFill>
                  <a:schemeClr val="bg1"/>
                </a:solidFill>
                <a:latin typeface="Arial" panose="020B0604020202020204" pitchFamily="34" charset="0"/>
                <a:cs typeface="Arial" panose="020B0604020202020204" pitchFamily="34" charset="0"/>
              </a:rPr>
              <a:t>Results: Comparison to the LNE laser pistonphone</a:t>
            </a:r>
            <a:br>
              <a:rPr lang="en-US" sz="4800">
                <a:solidFill>
                  <a:schemeClr val="bg1"/>
                </a:solidFill>
                <a:latin typeface="Arial" panose="020B0604020202020204" pitchFamily="34" charset="0"/>
                <a:cs typeface="Arial" panose="020B0604020202020204" pitchFamily="34" charset="0"/>
              </a:rPr>
            </a:br>
            <a:endParaRPr lang="en-US" sz="180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4" name="Textfeld 3">
            <a:extLst>
              <a:ext uri="{FF2B5EF4-FFF2-40B4-BE49-F238E27FC236}">
                <a16:creationId xmlns:a16="http://schemas.microsoft.com/office/drawing/2014/main" id="{D59FAF10-A56B-877F-3EAC-86B5EF0C3AE5}"/>
              </a:ext>
            </a:extLst>
          </p:cNvPr>
          <p:cNvSpPr txBox="1"/>
          <p:nvPr/>
        </p:nvSpPr>
        <p:spPr>
          <a:xfrm>
            <a:off x="142042" y="1361420"/>
            <a:ext cx="6737176" cy="3108543"/>
          </a:xfrm>
          <a:prstGeom prst="rect">
            <a:avLst/>
          </a:prstGeom>
          <a:noFill/>
        </p:spPr>
        <p:txBody>
          <a:bodyPr wrap="square" rtlCol="0">
            <a:spAutoFit/>
          </a:bodyPr>
          <a:lstStyle/>
          <a:p>
            <a:pPr algn="just"/>
            <a:r>
              <a:rPr lang="en-US" sz="1400" dirty="0"/>
              <a:t>To validate the performance of the microphone carousel calibration technique, a comparison measurement with the laser pistonphone established at the </a:t>
            </a:r>
            <a:r>
              <a:rPr lang="fr-FR" sz="1400" dirty="0"/>
              <a:t>Laboratoire national de métrologie et d'essais (LNE)</a:t>
            </a:r>
            <a:r>
              <a:rPr lang="en-US" sz="1400" dirty="0"/>
              <a:t> was conducted. A microphone set consisting of a microphone cartridge </a:t>
            </a:r>
            <a:r>
              <a:rPr lang="en-US" sz="1400" dirty="0" err="1"/>
              <a:t>Brüel</a:t>
            </a:r>
            <a:r>
              <a:rPr lang="en-US" sz="1400" dirty="0"/>
              <a:t> &amp; </a:t>
            </a:r>
            <a:r>
              <a:rPr lang="en-US" sz="1400" dirty="0" err="1"/>
              <a:t>Kjær</a:t>
            </a:r>
            <a:r>
              <a:rPr lang="en-US" sz="1400" dirty="0"/>
              <a:t> type 4193 and a preamplifier GRAS type 26AI was calibrated both in the LNE laser pistonphone and in the PTB microphone carousel. These calibration methods utilize very different physical principles and are therefore well suited for a mutual validation of the methods.</a:t>
            </a:r>
          </a:p>
          <a:p>
            <a:pPr algn="just"/>
            <a:endParaRPr lang="en-US" sz="1400" dirty="0"/>
          </a:p>
          <a:p>
            <a:pPr algn="just"/>
            <a:r>
              <a:rPr lang="en-US" sz="1400" dirty="0"/>
              <a:t>Figure (a) shows the sensitivities determined by both methods. For more detail, figure (b) shows the difference of both calibration results to a generic model describing the high pass behavior of the DUT. The error bars denote the measurement uncertainties of the calibration methods. For frequencies below 5 Hz, the results agree with a difference of </a:t>
            </a:r>
            <a:r>
              <a:rPr lang="en-US" sz="1400" b="1" dirty="0"/>
              <a:t>0.03 dB </a:t>
            </a:r>
            <a:r>
              <a:rPr lang="en-US" sz="1400" dirty="0"/>
              <a:t>at maximum. For higher frequencies this difference increases, which is likely caused by aerodynamic effects occurring in the microphone carousel.</a:t>
            </a:r>
          </a:p>
        </p:txBody>
      </p:sp>
      <p:pic>
        <p:nvPicPr>
          <p:cNvPr id="7" name="Grafik 6" descr=" 9">
            <a:extLst>
              <a:ext uri="{FF2B5EF4-FFF2-40B4-BE49-F238E27FC236}">
                <a16:creationId xmlns:a16="http://schemas.microsoft.com/office/drawing/2014/main" id="{6C30D6A8-396D-82EC-5194-4B669D55C7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76871" y="1126458"/>
            <a:ext cx="3525410" cy="2644058"/>
          </a:xfrm>
          <a:prstGeom prst="rect">
            <a:avLst/>
          </a:prstGeom>
        </p:spPr>
      </p:pic>
      <p:pic>
        <p:nvPicPr>
          <p:cNvPr id="8" name="Grafik 7" descr=" 11">
            <a:extLst>
              <a:ext uri="{FF2B5EF4-FFF2-40B4-BE49-F238E27FC236}">
                <a16:creationId xmlns:a16="http://schemas.microsoft.com/office/drawing/2014/main" id="{9A1829AA-D598-F697-F2F3-FAE986D20E76}"/>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976872" y="4003502"/>
            <a:ext cx="3525410" cy="2644058"/>
          </a:xfrm>
          <a:prstGeom prst="rect">
            <a:avLst/>
          </a:prstGeom>
        </p:spPr>
      </p:pic>
      <p:sp>
        <p:nvSpPr>
          <p:cNvPr id="9" name="Textfeld 8">
            <a:extLst>
              <a:ext uri="{FF2B5EF4-FFF2-40B4-BE49-F238E27FC236}">
                <a16:creationId xmlns:a16="http://schemas.microsoft.com/office/drawing/2014/main" id="{84D08FC9-C5E3-4E85-C87E-5E1E79D2C9D9}"/>
              </a:ext>
            </a:extLst>
          </p:cNvPr>
          <p:cNvSpPr txBox="1"/>
          <p:nvPr/>
        </p:nvSpPr>
        <p:spPr>
          <a:xfrm>
            <a:off x="7939133" y="3698772"/>
            <a:ext cx="1600887" cy="276999"/>
          </a:xfrm>
          <a:prstGeom prst="rect">
            <a:avLst/>
          </a:prstGeom>
          <a:noFill/>
        </p:spPr>
        <p:txBody>
          <a:bodyPr wrap="none" rtlCol="0">
            <a:spAutoFit/>
          </a:bodyPr>
          <a:lstStyle/>
          <a:p>
            <a:r>
              <a:rPr lang="en-US" sz="1200"/>
              <a:t>(a) Absolute sensitivity</a:t>
            </a:r>
          </a:p>
        </p:txBody>
      </p:sp>
      <p:sp>
        <p:nvSpPr>
          <p:cNvPr id="10" name="Textfeld 9">
            <a:extLst>
              <a:ext uri="{FF2B5EF4-FFF2-40B4-BE49-F238E27FC236}">
                <a16:creationId xmlns:a16="http://schemas.microsoft.com/office/drawing/2014/main" id="{754BB560-9113-85D8-C064-42F98F951E1A}"/>
              </a:ext>
            </a:extLst>
          </p:cNvPr>
          <p:cNvSpPr txBox="1"/>
          <p:nvPr/>
        </p:nvSpPr>
        <p:spPr>
          <a:xfrm>
            <a:off x="7384333" y="6504073"/>
            <a:ext cx="2710486" cy="276999"/>
          </a:xfrm>
          <a:prstGeom prst="rect">
            <a:avLst/>
          </a:prstGeom>
          <a:noFill/>
        </p:spPr>
        <p:txBody>
          <a:bodyPr wrap="none" rtlCol="0">
            <a:spAutoFit/>
          </a:bodyPr>
          <a:lstStyle/>
          <a:p>
            <a:r>
              <a:rPr lang="en-US" sz="1200"/>
              <a:t>(b) Difference to generic highpass model</a:t>
            </a:r>
          </a:p>
        </p:txBody>
      </p:sp>
      <p:pic>
        <p:nvPicPr>
          <p:cNvPr id="11" name="Grafik 10">
            <a:extLst>
              <a:ext uri="{FF2B5EF4-FFF2-40B4-BE49-F238E27FC236}">
                <a16:creationId xmlns:a16="http://schemas.microsoft.com/office/drawing/2014/main" id="{275A8CCC-6C06-9D21-F010-D50AFEF0AC32}"/>
              </a:ext>
            </a:extLst>
          </p:cNvPr>
          <p:cNvPicPr>
            <a:picLocks noChangeAspect="1"/>
          </p:cNvPicPr>
          <p:nvPr/>
        </p:nvPicPr>
        <p:blipFill rotWithShape="1">
          <a:blip r:embed="rId6" cstate="hq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p:blipFill>
        <p:spPr>
          <a:xfrm rot="5400000">
            <a:off x="769935" y="4591301"/>
            <a:ext cx="1391852" cy="2291709"/>
          </a:xfrm>
          <a:prstGeom prst="rect">
            <a:avLst/>
          </a:prstGeom>
        </p:spPr>
      </p:pic>
      <p:pic>
        <p:nvPicPr>
          <p:cNvPr id="3" name="Image 197">
            <a:extLst>
              <a:ext uri="{FF2B5EF4-FFF2-40B4-BE49-F238E27FC236}">
                <a16:creationId xmlns:a16="http://schemas.microsoft.com/office/drawing/2014/main" id="{9FAB6574-E43C-5B83-20DF-6345B3AC2A52}"/>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591527" y="4685407"/>
            <a:ext cx="2307881" cy="1834765"/>
          </a:xfrm>
          <a:prstGeom prst="rect">
            <a:avLst/>
          </a:prstGeom>
        </p:spPr>
      </p:pic>
      <p:sp>
        <p:nvSpPr>
          <p:cNvPr id="6" name="Textfeld 5">
            <a:extLst>
              <a:ext uri="{FF2B5EF4-FFF2-40B4-BE49-F238E27FC236}">
                <a16:creationId xmlns:a16="http://schemas.microsoft.com/office/drawing/2014/main" id="{226AD3CC-4787-FCE9-DBF3-D2925BBF3DD9}"/>
              </a:ext>
            </a:extLst>
          </p:cNvPr>
          <p:cNvSpPr txBox="1"/>
          <p:nvPr/>
        </p:nvSpPr>
        <p:spPr>
          <a:xfrm>
            <a:off x="272265" y="6478511"/>
            <a:ext cx="2387192" cy="276999"/>
          </a:xfrm>
          <a:prstGeom prst="rect">
            <a:avLst/>
          </a:prstGeom>
          <a:noFill/>
        </p:spPr>
        <p:txBody>
          <a:bodyPr wrap="none" rtlCol="0">
            <a:spAutoFit/>
          </a:bodyPr>
          <a:lstStyle/>
          <a:p>
            <a:r>
              <a:rPr lang="en-US" sz="1200"/>
              <a:t>DUT: ½“ measurement microphone</a:t>
            </a:r>
          </a:p>
        </p:txBody>
      </p:sp>
      <p:sp>
        <p:nvSpPr>
          <p:cNvPr id="12" name="Textfeld 11">
            <a:extLst>
              <a:ext uri="{FF2B5EF4-FFF2-40B4-BE49-F238E27FC236}">
                <a16:creationId xmlns:a16="http://schemas.microsoft.com/office/drawing/2014/main" id="{5BAD0F61-9BDC-D244-A522-791619E590B9}"/>
              </a:ext>
            </a:extLst>
          </p:cNvPr>
          <p:cNvSpPr txBox="1"/>
          <p:nvPr/>
        </p:nvSpPr>
        <p:spPr>
          <a:xfrm>
            <a:off x="3821977" y="6531125"/>
            <a:ext cx="1846980" cy="276999"/>
          </a:xfrm>
          <a:prstGeom prst="rect">
            <a:avLst/>
          </a:prstGeom>
          <a:noFill/>
        </p:spPr>
        <p:txBody>
          <a:bodyPr wrap="none" rtlCol="0">
            <a:spAutoFit/>
          </a:bodyPr>
          <a:lstStyle/>
          <a:p>
            <a:r>
              <a:rPr lang="en-US" sz="1200"/>
              <a:t>The LNE laser pistonphone</a:t>
            </a:r>
          </a:p>
        </p:txBody>
      </p:sp>
    </p:spTree>
    <p:extLst>
      <p:ext uri="{BB962C8B-B14F-4D97-AF65-F5344CB8AC3E}">
        <p14:creationId xmlns:p14="http://schemas.microsoft.com/office/powerpoint/2010/main" val="1598445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de-DE" sz="1800" dirty="0">
                <a:solidFill>
                  <a:schemeClr val="bg1"/>
                </a:solidFill>
                <a:latin typeface="Arial" panose="020B0604020202020204" pitchFamily="34" charset="0"/>
                <a:cs typeface="Arial" panose="020B0604020202020204" pitchFamily="34" charset="0"/>
              </a:rPr>
            </a:br>
            <a:r>
              <a:rPr lang="de-DE" sz="1800" dirty="0" err="1">
                <a:solidFill>
                  <a:schemeClr val="bg1"/>
                </a:solidFill>
                <a:latin typeface="Arial" panose="020B0604020202020204" pitchFamily="34" charset="0"/>
                <a:cs typeface="Arial" panose="020B0604020202020204" pitchFamily="34" charset="0"/>
              </a:rPr>
              <a:t>Conclusion</a:t>
            </a:r>
            <a:endParaRPr lang="en-AT" sz="4800"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4" name="Textfeld 3">
            <a:extLst>
              <a:ext uri="{FF2B5EF4-FFF2-40B4-BE49-F238E27FC236}">
                <a16:creationId xmlns:a16="http://schemas.microsoft.com/office/drawing/2014/main" id="{23A00CFE-583D-D8A2-B1A1-E4D12A88EF29}"/>
              </a:ext>
            </a:extLst>
          </p:cNvPr>
          <p:cNvSpPr txBox="1"/>
          <p:nvPr/>
        </p:nvSpPr>
        <p:spPr>
          <a:xfrm>
            <a:off x="186430" y="1211288"/>
            <a:ext cx="4527613" cy="3754874"/>
          </a:xfrm>
          <a:prstGeom prst="rect">
            <a:avLst/>
          </a:prstGeom>
          <a:noFill/>
        </p:spPr>
        <p:txBody>
          <a:bodyPr wrap="square" rtlCol="0">
            <a:spAutoFit/>
          </a:bodyPr>
          <a:lstStyle/>
          <a:p>
            <a:pPr algn="just"/>
            <a:r>
              <a:rPr lang="en-US" sz="1400" dirty="0"/>
              <a:t>A novel setup utilizing the vertical gradient of the ambient pressure for the primary calibration of measurement microphones was realized. This measurement setup provides a reference for the calibration of measurement devices for an application in the field such as </a:t>
            </a:r>
            <a:r>
              <a:rPr lang="en-US" sz="1400" dirty="0" err="1"/>
              <a:t>microbarometers</a:t>
            </a:r>
            <a:r>
              <a:rPr lang="en-US" sz="1400" dirty="0"/>
              <a:t> or sound level meters.</a:t>
            </a:r>
          </a:p>
          <a:p>
            <a:pPr algn="just"/>
            <a:r>
              <a:rPr lang="en-US" sz="1400" dirty="0"/>
              <a:t>The microphone carousel can calibrate measurement microphones in a frequency range from </a:t>
            </a:r>
            <a:r>
              <a:rPr lang="en-US" sz="1400" b="1" dirty="0"/>
              <a:t>0.1 Hz to 5 Hz</a:t>
            </a:r>
            <a:r>
              <a:rPr lang="en-US" sz="1400" dirty="0"/>
              <a:t> with an uncertainty of </a:t>
            </a:r>
            <a:r>
              <a:rPr lang="en-US" sz="1400" b="1" dirty="0"/>
              <a:t>0.07 dB </a:t>
            </a:r>
            <a:r>
              <a:rPr lang="en-US" sz="1400" dirty="0"/>
              <a:t>at maximum, thereby extending the frequency range for the traceable calibration of infrasound sensors towards lower frequencies. An extension of the upper frequency limit to </a:t>
            </a:r>
            <a:r>
              <a:rPr lang="en-US" sz="1400" b="1" dirty="0"/>
              <a:t>10 Hz </a:t>
            </a:r>
            <a:r>
              <a:rPr lang="en-US" sz="1400" dirty="0"/>
              <a:t>is planned.</a:t>
            </a:r>
          </a:p>
          <a:p>
            <a:pPr algn="just"/>
            <a:endParaRPr lang="en-US" sz="1400" dirty="0"/>
          </a:p>
          <a:p>
            <a:pPr algn="just"/>
            <a:r>
              <a:rPr lang="en-US" sz="1400" dirty="0"/>
              <a:t>To validate the performance of the microphone carousel, all primary calibration methods developed or extended in the Infra-AUV project are compared in a project-internal comparison currently running.</a:t>
            </a:r>
          </a:p>
        </p:txBody>
      </p:sp>
      <p:pic>
        <p:nvPicPr>
          <p:cNvPr id="7" name="Picture 8" descr="A picture containing logo&#10;&#10;Description automatically generated">
            <a:extLst>
              <a:ext uri="{FF2B5EF4-FFF2-40B4-BE49-F238E27FC236}">
                <a16:creationId xmlns:a16="http://schemas.microsoft.com/office/drawing/2014/main" id="{DCFA9C2D-D4DA-8336-B6D7-8F0B5DCC6009}"/>
              </a:ext>
            </a:extLst>
          </p:cNvPr>
          <p:cNvPicPr/>
          <p:nvPr/>
        </p:nvPicPr>
        <p:blipFill>
          <a:blip r:embed="rId2" cstate="print">
            <a:extLst>
              <a:ext uri="{28A0092B-C50C-407E-A947-70E740481C1C}">
                <a14:useLocalDpi xmlns:a14="http://schemas.microsoft.com/office/drawing/2010/main"/>
              </a:ext>
            </a:extLst>
          </a:blip>
          <a:stretch>
            <a:fillRect/>
          </a:stretch>
        </p:blipFill>
        <p:spPr>
          <a:xfrm>
            <a:off x="8508375" y="5387691"/>
            <a:ext cx="1973366" cy="620915"/>
          </a:xfrm>
          <a:prstGeom prst="rect">
            <a:avLst/>
          </a:prstGeom>
          <a:ln>
            <a:solidFill>
              <a:schemeClr val="accent1">
                <a:lumMod val="50000"/>
              </a:schemeClr>
            </a:solidFill>
          </a:ln>
          <a:effectLst>
            <a:outerShdw blurRad="50800" dist="63500" dir="2700000" algn="tl" rotWithShape="0">
              <a:prstClr val="black">
                <a:alpha val="40000"/>
              </a:prstClr>
            </a:outerShdw>
          </a:effectLst>
        </p:spPr>
      </p:pic>
      <p:sp>
        <p:nvSpPr>
          <p:cNvPr id="8" name="Textfeld 9">
            <a:extLst>
              <a:ext uri="{FF2B5EF4-FFF2-40B4-BE49-F238E27FC236}">
                <a16:creationId xmlns:a16="http://schemas.microsoft.com/office/drawing/2014/main" id="{0B6530F2-F949-1845-4CF0-AED88902A050}"/>
              </a:ext>
            </a:extLst>
          </p:cNvPr>
          <p:cNvSpPr txBox="1"/>
          <p:nvPr/>
        </p:nvSpPr>
        <p:spPr>
          <a:xfrm>
            <a:off x="4184950" y="5367418"/>
            <a:ext cx="4323425" cy="1384995"/>
          </a:xfrm>
          <a:prstGeom prst="rect">
            <a:avLst/>
          </a:prstGeom>
          <a:noFill/>
        </p:spPr>
        <p:txBody>
          <a:bodyPr wrap="square" rtlCol="0">
            <a:spAutoFit/>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50" dirty="0">
                <a:latin typeface="Arial"/>
                <a:cs typeface="Arial"/>
              </a:rPr>
              <a:t>Infra-AUV has received funding from the EMPIR </a:t>
            </a:r>
            <a:r>
              <a:rPr lang="en-US" sz="1050" dirty="0" err="1">
                <a:latin typeface="Arial"/>
                <a:cs typeface="Arial"/>
              </a:rPr>
              <a:t>programme</a:t>
            </a:r>
            <a:r>
              <a:rPr lang="en-US" sz="1050" dirty="0">
                <a:latin typeface="Arial"/>
                <a:cs typeface="Arial"/>
              </a:rPr>
              <a:t> co-financed by the Participating States and from the European Union’s Horizon 2020 research and innovation </a:t>
            </a:r>
            <a:r>
              <a:rPr lang="en-US" sz="1050" dirty="0" err="1">
                <a:latin typeface="Arial"/>
                <a:cs typeface="Arial"/>
              </a:rPr>
              <a:t>programme</a:t>
            </a:r>
            <a:r>
              <a:rPr lang="en-US" sz="1050" dirty="0">
                <a:latin typeface="Arial"/>
                <a:cs typeface="Arial"/>
              </a:rPr>
              <a:t>.</a:t>
            </a:r>
          </a:p>
          <a:p>
            <a:endParaRPr lang="de-DE" sz="1050" dirty="0">
              <a:latin typeface="Arial" panose="020B0604020202020204" pitchFamily="34" charset="0"/>
              <a:cs typeface="Arial" panose="020B0604020202020204" pitchFamily="34" charset="0"/>
            </a:endParaRPr>
          </a:p>
          <a:p>
            <a:endParaRPr lang="de-DE" sz="1050" dirty="0">
              <a:latin typeface="Arial" panose="020B0604020202020204" pitchFamily="34" charset="0"/>
              <a:cs typeface="Arial" panose="020B0604020202020204" pitchFamily="34" charset="0"/>
            </a:endParaRPr>
          </a:p>
          <a:p>
            <a:r>
              <a:rPr lang="en-US" sz="1050" dirty="0">
                <a:latin typeface="Arial"/>
                <a:cs typeface="Arial"/>
              </a:rPr>
              <a:t>We gratefully acknowledge the support of the Braunschweig International Graduate School of Metrology B-IGSM.</a:t>
            </a:r>
          </a:p>
          <a:p>
            <a:endParaRPr lang="de-DE" sz="1050" dirty="0">
              <a:latin typeface="Arial" panose="020B0604020202020204" pitchFamily="34" charset="0"/>
              <a:cs typeface="Arial" panose="020B0604020202020204" pitchFamily="34" charset="0"/>
            </a:endParaRPr>
          </a:p>
        </p:txBody>
      </p:sp>
      <p:pic>
        <p:nvPicPr>
          <p:cNvPr id="3" name="Grafik 2">
            <a:extLst>
              <a:ext uri="{FF2B5EF4-FFF2-40B4-BE49-F238E27FC236}">
                <a16:creationId xmlns:a16="http://schemas.microsoft.com/office/drawing/2014/main" id="{BA329B8B-44BE-E935-9957-F4065168A19E}"/>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8761003" y="1153843"/>
            <a:ext cx="2342775" cy="1757081"/>
          </a:xfrm>
          <a:prstGeom prst="rect">
            <a:avLst/>
          </a:prstGeom>
        </p:spPr>
      </p:pic>
      <p:pic>
        <p:nvPicPr>
          <p:cNvPr id="6" name="Grafik 5">
            <a:extLst>
              <a:ext uri="{FF2B5EF4-FFF2-40B4-BE49-F238E27FC236}">
                <a16:creationId xmlns:a16="http://schemas.microsoft.com/office/drawing/2014/main" id="{872A18DE-7FEF-A00B-CBFE-F073B103A7DC}"/>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447800" y="4938074"/>
            <a:ext cx="1757240" cy="1771337"/>
          </a:xfrm>
          <a:prstGeom prst="rect">
            <a:avLst/>
          </a:prstGeom>
        </p:spPr>
      </p:pic>
      <p:sp>
        <p:nvSpPr>
          <p:cNvPr id="9" name="Textfeld 8">
            <a:extLst>
              <a:ext uri="{FF2B5EF4-FFF2-40B4-BE49-F238E27FC236}">
                <a16:creationId xmlns:a16="http://schemas.microsoft.com/office/drawing/2014/main" id="{C3249FCD-36AE-89D7-52DF-C3197C611CB6}"/>
              </a:ext>
            </a:extLst>
          </p:cNvPr>
          <p:cNvSpPr txBox="1"/>
          <p:nvPr/>
        </p:nvSpPr>
        <p:spPr>
          <a:xfrm>
            <a:off x="5007218" y="1336942"/>
            <a:ext cx="5758194" cy="3539430"/>
          </a:xfrm>
          <a:prstGeom prst="rect">
            <a:avLst/>
          </a:prstGeom>
          <a:noFill/>
        </p:spPr>
        <p:txBody>
          <a:bodyPr wrap="square" rtlCol="0">
            <a:spAutoFit/>
          </a:bodyPr>
          <a:lstStyle/>
          <a:p>
            <a:r>
              <a:rPr lang="de-DE" dirty="0"/>
              <a:t>References:</a:t>
            </a:r>
          </a:p>
          <a:p>
            <a:endParaRPr lang="de-DE" dirty="0"/>
          </a:p>
          <a:p>
            <a:r>
              <a:rPr lang="en-US" sz="1400" b="1" dirty="0"/>
              <a:t>Infra-AUV project website:</a:t>
            </a:r>
          </a:p>
          <a:p>
            <a:r>
              <a:rPr lang="de-DE" sz="1400" dirty="0">
                <a:hlinkClick r:id="rId5"/>
              </a:rPr>
              <a:t>https://www.ptb.de/empir2020/infra-auv/home/</a:t>
            </a:r>
            <a:r>
              <a:rPr lang="de-DE" sz="1400" dirty="0"/>
              <a:t> </a:t>
            </a:r>
          </a:p>
          <a:p>
            <a:endParaRPr lang="de-DE" sz="1400" b="1" dirty="0"/>
          </a:p>
          <a:p>
            <a:r>
              <a:rPr lang="en-US" sz="1400" b="1" dirty="0"/>
              <a:t>PTB microphone carousel:</a:t>
            </a:r>
          </a:p>
          <a:p>
            <a:r>
              <a:rPr lang="en-US" sz="1400" dirty="0"/>
              <a:t>“Primary calibration for airborne infrasound utilizing the vertical gradient</a:t>
            </a:r>
          </a:p>
          <a:p>
            <a:r>
              <a:rPr lang="en-US" sz="1400" dirty="0"/>
              <a:t>of the ambient pressure”</a:t>
            </a:r>
            <a:endParaRPr lang="de-DE" sz="1400" dirty="0"/>
          </a:p>
          <a:p>
            <a:r>
              <a:rPr lang="it-IT" sz="1200" dirty="0"/>
              <a:t>Marvin Rust </a:t>
            </a:r>
            <a:r>
              <a:rPr lang="it-IT" sz="1200" i="1" dirty="0"/>
              <a:t>et al</a:t>
            </a:r>
            <a:r>
              <a:rPr lang="it-IT" sz="1200" dirty="0"/>
              <a:t> 2023 </a:t>
            </a:r>
            <a:r>
              <a:rPr lang="it-IT" sz="1200" i="1" dirty="0"/>
              <a:t>Metrologia</a:t>
            </a:r>
            <a:r>
              <a:rPr lang="it-IT" sz="1200" dirty="0"/>
              <a:t> </a:t>
            </a:r>
            <a:r>
              <a:rPr lang="it-IT" sz="1200" b="1" dirty="0"/>
              <a:t>60 </a:t>
            </a:r>
            <a:r>
              <a:rPr lang="it-IT" sz="1200" dirty="0"/>
              <a:t>045001</a:t>
            </a:r>
            <a:endParaRPr lang="de-DE" sz="1200" dirty="0"/>
          </a:p>
          <a:p>
            <a:r>
              <a:rPr lang="de-DE" sz="1200" dirty="0">
                <a:hlinkClick r:id="rId6"/>
              </a:rPr>
              <a:t>https://doi.org/10.1088/1681-7575/acd941</a:t>
            </a:r>
            <a:r>
              <a:rPr lang="de-DE" sz="1200" dirty="0"/>
              <a:t> </a:t>
            </a:r>
          </a:p>
          <a:p>
            <a:endParaRPr lang="de-DE" sz="1400" dirty="0"/>
          </a:p>
          <a:p>
            <a:r>
              <a:rPr lang="en-US" sz="1400" b="1" dirty="0"/>
              <a:t>LNE laser pistonphone: </a:t>
            </a:r>
          </a:p>
          <a:p>
            <a:r>
              <a:rPr lang="en-US" sz="1400" dirty="0"/>
              <a:t>“A laser pistonphone designed for absolute calibration of infrasound sensors from 10 </a:t>
            </a:r>
            <a:r>
              <a:rPr lang="en-US" sz="1400" dirty="0" err="1"/>
              <a:t>mHz</a:t>
            </a:r>
            <a:r>
              <a:rPr lang="en-US" sz="1400" dirty="0"/>
              <a:t> up to 20 Hz”</a:t>
            </a:r>
            <a:endParaRPr lang="de-DE" sz="1400" dirty="0"/>
          </a:p>
          <a:p>
            <a:r>
              <a:rPr lang="de-DE" sz="1200" dirty="0"/>
              <a:t>D Rodrigues </a:t>
            </a:r>
            <a:r>
              <a:rPr lang="de-DE" sz="1200" i="1" dirty="0"/>
              <a:t>et al </a:t>
            </a:r>
            <a:r>
              <a:rPr lang="de-DE" sz="1200" dirty="0"/>
              <a:t>2023 </a:t>
            </a:r>
            <a:r>
              <a:rPr lang="de-DE" sz="1200" i="1" dirty="0" err="1"/>
              <a:t>Metrologia</a:t>
            </a:r>
            <a:r>
              <a:rPr lang="de-DE" sz="1200" dirty="0"/>
              <a:t> </a:t>
            </a:r>
            <a:r>
              <a:rPr lang="de-DE" sz="1200" b="1" dirty="0"/>
              <a:t>60</a:t>
            </a:r>
            <a:r>
              <a:rPr lang="de-DE" sz="1200" dirty="0"/>
              <a:t> 015004</a:t>
            </a:r>
            <a:br>
              <a:rPr lang="de-DE" sz="1200" dirty="0"/>
            </a:br>
            <a:r>
              <a:rPr lang="de-DE" sz="1200" dirty="0">
                <a:hlinkClick r:id="rId7"/>
              </a:rPr>
              <a:t>https://doi.org/10.1088/1681-7575/aca0f3</a:t>
            </a:r>
            <a:r>
              <a:rPr lang="de-DE" sz="1200" dirty="0"/>
              <a:t> </a:t>
            </a:r>
          </a:p>
        </p:txBody>
      </p:sp>
    </p:spTree>
    <p:extLst>
      <p:ext uri="{BB962C8B-B14F-4D97-AF65-F5344CB8AC3E}">
        <p14:creationId xmlns:p14="http://schemas.microsoft.com/office/powerpoint/2010/main" val="63220530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1782</Words>
  <Application>Microsoft Office PowerPoint</Application>
  <PresentationFormat>Breitbild</PresentationFormat>
  <Paragraphs>101</Paragraphs>
  <Slides>7</Slides>
  <Notes>1</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7</vt:i4>
      </vt:variant>
    </vt:vector>
  </HeadingPairs>
  <TitlesOfParts>
    <vt:vector size="14" baseType="lpstr">
      <vt:lpstr>Arial</vt:lpstr>
      <vt:lpstr>Calibri</vt:lpstr>
      <vt:lpstr>Calibri Light</vt:lpstr>
      <vt:lpstr>Cambria Math</vt:lpstr>
      <vt:lpstr>Times New Roman</vt:lpstr>
      <vt:lpstr>Custom Design</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Marvin Rust</cp:lastModifiedBy>
  <cp:revision>132</cp:revision>
  <cp:lastPrinted>2023-06-08T07:31:38Z</cp:lastPrinted>
  <dcterms:created xsi:type="dcterms:W3CDTF">2023-04-18T13:25:54Z</dcterms:created>
  <dcterms:modified xsi:type="dcterms:W3CDTF">2023-06-08T07:39:51Z</dcterms:modified>
</cp:coreProperties>
</file>