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sldIdLst>
    <p:sldId id="261" r:id="rId3"/>
    <p:sldId id="256" r:id="rId4"/>
    <p:sldId id="262" r:id="rId5"/>
    <p:sldId id="263" r:id="rId6"/>
    <p:sldId id="264" r:id="rId7"/>
    <p:sldId id="265" r:id="rId8"/>
    <p:sldId id="266" r:id="rId9"/>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4"/>
            <p14:sldId id="265"/>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79"/>
    <p:restoredTop sz="94685"/>
  </p:normalViewPr>
  <p:slideViewPr>
    <p:cSldViewPr snapToGrid="0">
      <p:cViewPr varScale="1">
        <p:scale>
          <a:sx n="100" d="100"/>
          <a:sy n="100" d="100"/>
        </p:scale>
        <p:origin x="174" y="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 xmlns:a16="http://schemas.microsoft.com/office/drawing/2014/main"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 xmlns:a16="http://schemas.microsoft.com/office/drawing/2014/main"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 xmlns:a16="http://schemas.microsoft.com/office/drawing/2014/main"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 xmlns:a16="http://schemas.microsoft.com/office/drawing/2014/main"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23.05.2023</a:t>
            </a:fld>
            <a:endParaRPr lang="x-none"/>
          </a:p>
        </p:txBody>
      </p:sp>
      <p:sp>
        <p:nvSpPr>
          <p:cNvPr id="6" name="Footer Placeholder 5">
            <a:extLst>
              <a:ext uri="{FF2B5EF4-FFF2-40B4-BE49-F238E27FC236}">
                <a16:creationId xmlns=""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Vertical Text Placeholder 2">
            <a:extLst>
              <a:ext uri="{FF2B5EF4-FFF2-40B4-BE49-F238E27FC236}">
                <a16:creationId xmlns=""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23.05.2023</a:t>
            </a:fld>
            <a:endParaRPr lang="x-none"/>
          </a:p>
        </p:txBody>
      </p:sp>
      <p:sp>
        <p:nvSpPr>
          <p:cNvPr id="5" name="Footer Placeholder 4">
            <a:extLst>
              <a:ext uri="{FF2B5EF4-FFF2-40B4-BE49-F238E27FC236}">
                <a16:creationId xmlns=""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x-none"/>
          </a:p>
        </p:txBody>
      </p:sp>
      <p:sp>
        <p:nvSpPr>
          <p:cNvPr id="3" name="Vertical Text Placeholder 2">
            <a:extLst>
              <a:ext uri="{FF2B5EF4-FFF2-40B4-BE49-F238E27FC236}">
                <a16:creationId xmlns=""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23.05.2023</a:t>
            </a:fld>
            <a:endParaRPr lang="x-none"/>
          </a:p>
        </p:txBody>
      </p:sp>
      <p:sp>
        <p:nvSpPr>
          <p:cNvPr id="5" name="Footer Placeholder 4">
            <a:extLst>
              <a:ext uri="{FF2B5EF4-FFF2-40B4-BE49-F238E27FC236}">
                <a16:creationId xmlns=""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23.05.2023</a:t>
            </a:fld>
            <a:endParaRPr lang="x-none"/>
          </a:p>
        </p:txBody>
      </p:sp>
      <p:sp>
        <p:nvSpPr>
          <p:cNvPr id="5" name="Footer Placeholder 4">
            <a:extLst>
              <a:ext uri="{FF2B5EF4-FFF2-40B4-BE49-F238E27FC236}">
                <a16:creationId xmlns=""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23.05.2023</a:t>
            </a:fld>
            <a:endParaRPr lang="x-none"/>
          </a:p>
        </p:txBody>
      </p:sp>
      <p:sp>
        <p:nvSpPr>
          <p:cNvPr id="5" name="Footer Placeholder 4">
            <a:extLst>
              <a:ext uri="{FF2B5EF4-FFF2-40B4-BE49-F238E27FC236}">
                <a16:creationId xmlns=""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23.05.2023</a:t>
            </a:fld>
            <a:endParaRPr lang="x-none"/>
          </a:p>
        </p:txBody>
      </p:sp>
      <p:sp>
        <p:nvSpPr>
          <p:cNvPr id="5" name="Footer Placeholder 4">
            <a:extLst>
              <a:ext uri="{FF2B5EF4-FFF2-40B4-BE49-F238E27FC236}">
                <a16:creationId xmlns=""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23.05.2023</a:t>
            </a:fld>
            <a:endParaRPr lang="x-none"/>
          </a:p>
        </p:txBody>
      </p:sp>
      <p:sp>
        <p:nvSpPr>
          <p:cNvPr id="6" name="Footer Placeholder 5">
            <a:extLst>
              <a:ext uri="{FF2B5EF4-FFF2-40B4-BE49-F238E27FC236}">
                <a16:creationId xmlns=""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x-none"/>
          </a:p>
        </p:txBody>
      </p:sp>
      <p:sp>
        <p:nvSpPr>
          <p:cNvPr id="3" name="Text Placeholder 2">
            <a:extLst>
              <a:ext uri="{FF2B5EF4-FFF2-40B4-BE49-F238E27FC236}">
                <a16:creationId xmlns=""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23.05.2023</a:t>
            </a:fld>
            <a:endParaRPr lang="x-none"/>
          </a:p>
        </p:txBody>
      </p:sp>
      <p:sp>
        <p:nvSpPr>
          <p:cNvPr id="8" name="Footer Placeholder 7">
            <a:extLst>
              <a:ext uri="{FF2B5EF4-FFF2-40B4-BE49-F238E27FC236}">
                <a16:creationId xmlns=""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9" name="Slide Number Placeholder 8">
            <a:extLst>
              <a:ext uri="{FF2B5EF4-FFF2-40B4-BE49-F238E27FC236}">
                <a16:creationId xmlns=""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Date Placeholder 2">
            <a:extLst>
              <a:ext uri="{FF2B5EF4-FFF2-40B4-BE49-F238E27FC236}">
                <a16:creationId xmlns=""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23.05.2023</a:t>
            </a:fld>
            <a:endParaRPr lang="x-none"/>
          </a:p>
        </p:txBody>
      </p:sp>
      <p:sp>
        <p:nvSpPr>
          <p:cNvPr id="4" name="Footer Placeholder 3">
            <a:extLst>
              <a:ext uri="{FF2B5EF4-FFF2-40B4-BE49-F238E27FC236}">
                <a16:creationId xmlns=""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5" name="Slide Number Placeholder 4">
            <a:extLst>
              <a:ext uri="{FF2B5EF4-FFF2-40B4-BE49-F238E27FC236}">
                <a16:creationId xmlns=""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23.05.2023</a:t>
            </a:fld>
            <a:endParaRPr lang="x-none"/>
          </a:p>
        </p:txBody>
      </p:sp>
      <p:sp>
        <p:nvSpPr>
          <p:cNvPr id="3" name="Footer Placeholder 2">
            <a:extLst>
              <a:ext uri="{FF2B5EF4-FFF2-40B4-BE49-F238E27FC236}">
                <a16:creationId xmlns=""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4" name="Slide Number Placeholder 3">
            <a:extLst>
              <a:ext uri="{FF2B5EF4-FFF2-40B4-BE49-F238E27FC236}">
                <a16:creationId xmlns=""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23.05.2023</a:t>
            </a:fld>
            <a:endParaRPr lang="x-none"/>
          </a:p>
        </p:txBody>
      </p:sp>
      <p:sp>
        <p:nvSpPr>
          <p:cNvPr id="6" name="Footer Placeholder 5">
            <a:extLst>
              <a:ext uri="{FF2B5EF4-FFF2-40B4-BE49-F238E27FC236}">
                <a16:creationId xmlns=""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6.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26" Type="http://schemas.openxmlformats.org/officeDocument/2006/relationships/image" Target="../media/image16.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6.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5.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slide" Target="../slides/slide5.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 xmlns:a16="http://schemas.microsoft.com/office/drawing/2014/main"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 xmlns:a16="http://schemas.microsoft.com/office/drawing/2014/main"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 xmlns:a16="http://schemas.microsoft.com/office/drawing/2014/main"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 xmlns:a16="http://schemas.microsoft.com/office/drawing/2014/main"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 xmlns:a16="http://schemas.microsoft.com/office/drawing/2014/main"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 xmlns:a16="http://schemas.microsoft.com/office/drawing/2014/main"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 xmlns:a16="http://schemas.microsoft.com/office/drawing/2014/main"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 xmlns:a16="http://schemas.microsoft.com/office/drawing/2014/main"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 xmlns:a16="http://schemas.microsoft.com/office/drawing/2014/main"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 xmlns:a16="http://schemas.microsoft.com/office/drawing/2014/main" id="{467F2B49-89D3-0193-0FF9-CFD8A85665CC}"/>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 xmlns:a16="http://schemas.microsoft.com/office/drawing/2014/main" id="{2C7B1878-B62B-51CE-B862-063FE9E341AC}"/>
              </a:ext>
            </a:extLst>
          </p:cNvPr>
          <p:cNvPicPr>
            <a:picLocks noChangeAspect="1"/>
          </p:cNvPicPr>
          <p:nvPr userDrawn="1"/>
        </p:nvPicPr>
        <p:blipFill>
          <a:blip r:embed="rId26"/>
          <a:stretch>
            <a:fillRect/>
          </a:stretch>
        </p:blipFill>
        <p:spPr>
          <a:xfrm>
            <a:off x="11060217" y="3872988"/>
            <a:ext cx="933450" cy="184150"/>
          </a:xfrm>
          <a:prstGeom prst="rect">
            <a:avLst/>
          </a:prstGeom>
        </p:spPr>
      </p:pic>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3.emf"/><Relationship Id="rId4" Type="http://schemas.openxmlformats.org/officeDocument/2006/relationships/image" Target="../media/image22.emf"/></Relationships>
</file>

<file path=ppt/slides/_rels/slide7.xml.rels><?xml version="1.0" encoding="UTF-8" standalone="yes"?>
<Relationships xmlns="http://schemas.openxmlformats.org/package/2006/relationships"><Relationship Id="rId3" Type="http://schemas.openxmlformats.org/officeDocument/2006/relationships/hyperlink" Target="https://doi.org/10.7914/t8my-dk69"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1F0ECAE0-79BD-21CF-C96D-4DD448C0663E}"/>
              </a:ext>
            </a:extLst>
          </p:cNvPr>
          <p:cNvSpPr txBox="1"/>
          <p:nvPr/>
        </p:nvSpPr>
        <p:spPr>
          <a:xfrm>
            <a:off x="2682932" y="278271"/>
            <a:ext cx="6956368" cy="1631216"/>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Distributed Acoustic Sensing: A Step Towards the </a:t>
            </a:r>
            <a:r>
              <a:rPr lang="en-US" b="1" dirty="0" smtClean="0">
                <a:solidFill>
                  <a:schemeClr val="bg1"/>
                </a:solidFill>
                <a:latin typeface="Arial" panose="020B0604020202020204" pitchFamily="34" charset="0"/>
                <a:cs typeface="Arial" panose="020B0604020202020204" pitchFamily="34" charset="0"/>
              </a:rPr>
              <a:t>Standardization</a:t>
            </a:r>
            <a:endParaRPr lang="ru-RU" b="1" dirty="0" smtClean="0">
              <a:solidFill>
                <a:schemeClr val="bg1"/>
              </a:solidFill>
              <a:latin typeface="Arial" panose="020B0604020202020204" pitchFamily="34" charset="0"/>
              <a:cs typeface="Arial" panose="020B0604020202020204" pitchFamily="34" charset="0"/>
            </a:endParaRPr>
          </a:p>
          <a:p>
            <a:pPr algn="ctr"/>
            <a:endParaRPr lang="x-none" b="1" dirty="0">
              <a:solidFill>
                <a:schemeClr val="bg1"/>
              </a:solidFill>
              <a:latin typeface="Arial" panose="020B0604020202020204" pitchFamily="34" charset="0"/>
              <a:cs typeface="Arial" panose="020B0604020202020204" pitchFamily="34" charset="0"/>
            </a:endParaRPr>
          </a:p>
          <a:p>
            <a:pPr algn="ctr"/>
            <a:r>
              <a:rPr lang="en-US" dirty="0" err="1">
                <a:solidFill>
                  <a:schemeClr val="bg1"/>
                </a:solidFill>
                <a:latin typeface="Arial" panose="020B0604020202020204" pitchFamily="34" charset="0"/>
                <a:cs typeface="Arial" panose="020B0604020202020204" pitchFamily="34" charset="0"/>
              </a:rPr>
              <a:t>Kislov</a:t>
            </a:r>
            <a:r>
              <a:rPr lang="en-US" dirty="0">
                <a:solidFill>
                  <a:schemeClr val="bg1"/>
                </a:solidFill>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K.V.</a:t>
            </a:r>
            <a:r>
              <a:rPr lang="en-US" baseline="30000" dirty="0" smtClean="0">
                <a:solidFill>
                  <a:schemeClr val="bg1"/>
                </a:solidFill>
                <a:latin typeface="Arial" panose="020B0604020202020204" pitchFamily="34" charset="0"/>
                <a:cs typeface="Arial" panose="020B0604020202020204" pitchFamily="34" charset="0"/>
              </a:rPr>
              <a:t>1</a:t>
            </a:r>
            <a:r>
              <a:rPr lang="en-US" dirty="0" smtClean="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Gravirov</a:t>
            </a:r>
            <a:r>
              <a:rPr lang="en-US" dirty="0">
                <a:solidFill>
                  <a:schemeClr val="bg1"/>
                </a:solidFill>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V.V.</a:t>
            </a:r>
            <a:r>
              <a:rPr lang="en-US" baseline="30000" dirty="0" smtClean="0">
                <a:solidFill>
                  <a:schemeClr val="bg1"/>
                </a:solidFill>
                <a:latin typeface="Arial" panose="020B0604020202020204" pitchFamily="34" charset="0"/>
                <a:cs typeface="Arial" panose="020B0604020202020204" pitchFamily="34" charset="0"/>
              </a:rPr>
              <a:t>2</a:t>
            </a:r>
            <a:endParaRPr lang="ru-RU" baseline="30000" dirty="0" smtClean="0">
              <a:solidFill>
                <a:schemeClr val="bg1"/>
              </a:solidFill>
              <a:latin typeface="Arial" panose="020B0604020202020204" pitchFamily="34" charset="0"/>
              <a:cs typeface="Arial" panose="020B0604020202020204" pitchFamily="34" charset="0"/>
            </a:endParaRPr>
          </a:p>
          <a:p>
            <a:pPr algn="ctr"/>
            <a:r>
              <a:rPr lang="en-US" sz="1400" baseline="30000" dirty="0" smtClean="0">
                <a:solidFill>
                  <a:schemeClr val="bg1"/>
                </a:solidFill>
                <a:latin typeface="Arial" panose="020B0604020202020204" pitchFamily="34" charset="0"/>
                <a:cs typeface="Arial" panose="020B0604020202020204" pitchFamily="34" charset="0"/>
              </a:rPr>
              <a:t>1</a:t>
            </a:r>
            <a:r>
              <a:rPr lang="en-US" sz="1400" dirty="0" smtClean="0">
                <a:solidFill>
                  <a:schemeClr val="bg1"/>
                </a:solidFill>
                <a:latin typeface="Arial" panose="020B0604020202020204" pitchFamily="34" charset="0"/>
                <a:cs typeface="Arial" panose="020B0604020202020204" pitchFamily="34" charset="0"/>
              </a:rPr>
              <a:t> Institute </a:t>
            </a:r>
            <a:r>
              <a:rPr lang="en-US" sz="1400" dirty="0">
                <a:solidFill>
                  <a:schemeClr val="bg1"/>
                </a:solidFill>
                <a:latin typeface="Arial" panose="020B0604020202020204" pitchFamily="34" charset="0"/>
                <a:cs typeface="Arial" panose="020B0604020202020204" pitchFamily="34" charset="0"/>
              </a:rPr>
              <a:t>of Earthquake Prediction Theory and Mathematical Geophysics (IEPT RAS</a:t>
            </a:r>
            <a:r>
              <a:rPr lang="en-US" sz="1400" dirty="0" smtClean="0">
                <a:solidFill>
                  <a:schemeClr val="bg1"/>
                </a:solidFill>
                <a:latin typeface="Arial" panose="020B0604020202020204" pitchFamily="34" charset="0"/>
                <a:cs typeface="Arial" panose="020B0604020202020204" pitchFamily="34" charset="0"/>
              </a:rPr>
              <a:t>)</a:t>
            </a:r>
          </a:p>
          <a:p>
            <a:pPr algn="ctr"/>
            <a:r>
              <a:rPr lang="en-US" sz="1400" baseline="30000" dirty="0" smtClean="0">
                <a:solidFill>
                  <a:schemeClr val="bg1"/>
                </a:solidFill>
                <a:latin typeface="Arial" panose="020B0604020202020204" pitchFamily="34" charset="0"/>
                <a:cs typeface="Arial" panose="020B0604020202020204" pitchFamily="34" charset="0"/>
              </a:rPr>
              <a:t>2</a:t>
            </a:r>
            <a:r>
              <a:rPr lang="en-US" sz="1400" dirty="0" smtClean="0">
                <a:solidFill>
                  <a:schemeClr val="bg1"/>
                </a:solidFill>
                <a:latin typeface="Arial" panose="020B0604020202020204" pitchFamily="34" charset="0"/>
                <a:cs typeface="Arial" panose="020B0604020202020204" pitchFamily="34" charset="0"/>
              </a:rPr>
              <a:t> The </a:t>
            </a:r>
            <a:r>
              <a:rPr lang="en-US" sz="1400" dirty="0">
                <a:solidFill>
                  <a:schemeClr val="bg1"/>
                </a:solidFill>
                <a:latin typeface="Arial" panose="020B0604020202020204" pitchFamily="34" charset="0"/>
                <a:cs typeface="Arial" panose="020B0604020202020204" pitchFamily="34" charset="0"/>
              </a:rPr>
              <a:t>Schmidt Institute of Physics of the Earth </a:t>
            </a:r>
            <a:r>
              <a:rPr lang="en-US" sz="1400" dirty="0" smtClean="0">
                <a:solidFill>
                  <a:schemeClr val="bg1"/>
                </a:solidFill>
                <a:latin typeface="Arial" panose="020B0604020202020204" pitchFamily="34" charset="0"/>
                <a:cs typeface="Arial" panose="020B0604020202020204" pitchFamily="34" charset="0"/>
              </a:rPr>
              <a:t>(</a:t>
            </a:r>
            <a:r>
              <a:rPr lang="en-US" sz="1400" dirty="0">
                <a:solidFill>
                  <a:schemeClr val="bg1"/>
                </a:solidFill>
                <a:latin typeface="Arial" panose="020B0604020202020204" pitchFamily="34" charset="0"/>
                <a:cs typeface="Arial" panose="020B0604020202020204" pitchFamily="34" charset="0"/>
              </a:rPr>
              <a:t>IPE RAS)</a:t>
            </a:r>
            <a:endParaRPr lang="x-none" sz="1400"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 xmlns:a16="http://schemas.microsoft.com/office/drawing/2014/main"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DAS has been experiencing exponential development, but still there are many challenges. [1]. In our opinion, the main problems are metrological. The aim is no longer to improve individual parameters, the research in this direction successfully continues. At present, it is necessary to develop a comprehensive and united set of these parameters, to standardize the methods of their description, to standardize the process of preparing works, measurements and presentation of data [2]. A lot of work in this direction was done in preparation for the Global DAS monitoring month February 2023 [3].</a:t>
            </a:r>
          </a:p>
        </p:txBody>
      </p:sp>
      <p:sp>
        <p:nvSpPr>
          <p:cNvPr id="3" name="Title 1">
            <a:extLst>
              <a:ext uri="{FF2B5EF4-FFF2-40B4-BE49-F238E27FC236}">
                <a16:creationId xmlns="" xmlns:a16="http://schemas.microsoft.com/office/drawing/2014/main"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smtClean="0">
                <a:solidFill>
                  <a:schemeClr val="bg1"/>
                </a:solidFill>
                <a:latin typeface="Arial" panose="020B0604020202020204" pitchFamily="34" charset="0"/>
                <a:cs typeface="Arial" panose="020B0604020202020204" pitchFamily="34" charset="0"/>
              </a:rPr>
              <a:t>P</a:t>
            </a:r>
            <a:r>
              <a:rPr lang="ru-RU" sz="1200" b="1" dirty="0" smtClean="0">
                <a:solidFill>
                  <a:schemeClr val="bg1"/>
                </a:solidFill>
                <a:latin typeface="Arial" panose="020B0604020202020204" pitchFamily="34" charset="0"/>
                <a:cs typeface="Arial" panose="020B0604020202020204" pitchFamily="34" charset="0"/>
              </a:rPr>
              <a:t>3.1-175</a:t>
            </a:r>
            <a:endParaRPr lang="x-none" sz="12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rmAutofit fontScale="4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This particular research involved data manufactured by T8 Sensor, LLC connected to approx. 700 m shallow buried cable, operated by Sternberg Astronomical Institute, Moscow State University and located in Northern Caucasus, approx. 20 km to the South from the city of </a:t>
            </a:r>
            <a:r>
              <a:rPr lang="en-US" sz="1200" dirty="0" err="1">
                <a:latin typeface="Arial" panose="020B0604020202020204" pitchFamily="34" charset="0"/>
                <a:cs typeface="Arial" panose="020B0604020202020204" pitchFamily="34" charset="0"/>
              </a:rPr>
              <a:t>Kislovodsk</a:t>
            </a:r>
            <a:r>
              <a:rPr lang="en-US" sz="1200" dirty="0">
                <a:latin typeface="Arial" panose="020B0604020202020204" pitchFamily="34" charset="0"/>
                <a:cs typeface="Arial" panose="020B0604020202020204" pitchFamily="34" charset="0"/>
              </a:rPr>
              <a:t> [5].</a:t>
            </a:r>
          </a:p>
          <a:p>
            <a:r>
              <a:rPr lang="en-US" sz="1200" dirty="0">
                <a:latin typeface="Arial" panose="020B0604020202020204" pitchFamily="34" charset="0"/>
                <a:cs typeface="Arial" panose="020B0604020202020204" pitchFamily="34" charset="0"/>
              </a:rPr>
              <a:t>A standard optical cable containing a dark fiber was buried under a loose soil layer, i.e. laid on a rocky base at a depth of 25-30 cm.</a:t>
            </a:r>
          </a:p>
          <a:p>
            <a:r>
              <a:rPr lang="en-US" sz="1200" dirty="0">
                <a:latin typeface="Arial" panose="020B0604020202020204" pitchFamily="34" charset="0"/>
                <a:cs typeface="Arial" panose="020B0604020202020204" pitchFamily="34" charset="0"/>
              </a:rPr>
              <a:t>The uniformity of the cable, the uniformity of its laying along the entire length of the line, and the same ground conditions gave us hope that the metrological characteristics would be approximately the same along the cable.</a:t>
            </a:r>
          </a:p>
          <a:p>
            <a:r>
              <a:rPr lang="en-US" sz="1200" dirty="0">
                <a:latin typeface="Arial" panose="020B0604020202020204" pitchFamily="34" charset="0"/>
                <a:cs typeface="Arial" panose="020B0604020202020204" pitchFamily="34" charset="0"/>
              </a:rPr>
              <a:t>By analyzing the data obtained during the Global DAS monitoring month, we, first of all, took care to compare the seismic signals that came from different azimuths. To do this, the cable was divided into conditionally straight sections. The arrival azimuths of seismic waves at each site were determined.</a:t>
            </a:r>
          </a:p>
          <a:p>
            <a:r>
              <a:rPr lang="en-US" sz="1200" dirty="0">
                <a:latin typeface="Arial" panose="020B0604020202020204" pitchFamily="34" charset="0"/>
                <a:cs typeface="Arial" panose="020B0604020202020204" pitchFamily="34" charset="0"/>
              </a:rPr>
              <a:t>This allowed us to determine how much the signal level was affected by local geological conditions along the propagation paths of seismic waves and by the orientation of different sections of the cable.</a:t>
            </a:r>
          </a:p>
          <a:p>
            <a:r>
              <a:rPr lang="en-US" sz="1200" dirty="0">
                <a:latin typeface="Arial" panose="020B0604020202020204" pitchFamily="34" charset="0"/>
                <a:cs typeface="Arial" panose="020B0604020202020204" pitchFamily="34" charset="0"/>
              </a:rPr>
              <a:t>The maximum angle between the individual parts of the cable was 110 degrees, so the effect of the location of the sensitivity axis of the individual virtual sensors should be significant.</a:t>
            </a:r>
          </a:p>
          <a:p>
            <a:r>
              <a:rPr lang="en-US" sz="1200" dirty="0">
                <a:latin typeface="Arial" panose="020B0604020202020204" pitchFamily="34" charset="0"/>
                <a:cs typeface="Arial" panose="020B0604020202020204" pitchFamily="34" charset="0"/>
              </a:rPr>
              <a:t>Then we compared the signals amplitudes of different channels, which had to have a similar response.</a:t>
            </a:r>
            <a:endParaRPr lang="en-US" sz="1200" dirty="0">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A comparison of signals from different azimuths to differently located cable sections showed that the amplitude response depends significantly less on the angle of incidence of the seismic wave on the cable axis than it was estimated by calculations. First, this may be due to geological conditions along the wave propagation, second, due to bends and turns of the cable inside the GL, and third, due to the fact, that the optical fiber was coiled around the cable core.</a:t>
            </a:r>
          </a:p>
          <a:p>
            <a:r>
              <a:rPr lang="en-US" sz="1200" dirty="0">
                <a:latin typeface="Arial" panose="020B0604020202020204" pitchFamily="34" charset="0"/>
                <a:cs typeface="Arial" panose="020B0604020202020204" pitchFamily="34" charset="0"/>
              </a:rPr>
              <a:t>The amplitude response of the signals from different channels turned out to be very different. And most often, neighboring or nearby channels had a similar type of response. This suggests that minor changes in cable laying conditions have an impact on the transfer function.</a:t>
            </a:r>
            <a:endParaRPr lang="en-US" sz="1200" dirty="0">
              <a:latin typeface="Arial" panose="020B0604020202020204" pitchFamily="34" charset="0"/>
              <a:cs typeface="Arial" panose="020B0604020202020204" pitchFamily="34" charset="0"/>
            </a:endParaRPr>
          </a:p>
        </p:txBody>
      </p:sp>
      <p:sp>
        <p:nvSpPr>
          <p:cNvPr id="7" name="Title 1">
            <a:extLst>
              <a:ext uri="{FF2B5EF4-FFF2-40B4-BE49-F238E27FC236}">
                <a16:creationId xmlns="" xmlns:a16="http://schemas.microsoft.com/office/drawing/2014/main"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Initial estimates of DAS metrological characteristics of already laid communication cables cannot satisfy most requirements, therefore they are useless. We are not sure whether only this type of cable, such ground conditions and this method of laying the cable, create this effect. But, most likely, this is true for all cases of using a communication cable. Thus, the metrological characteristics for each cable should be determined separately (before, during or after the measurements).</a:t>
            </a:r>
          </a:p>
          <a:p>
            <a:r>
              <a:rPr lang="en-US" sz="1200" dirty="0">
                <a:latin typeface="Arial" panose="020B0604020202020204" pitchFamily="34" charset="0"/>
                <a:cs typeface="Arial" panose="020B0604020202020204" pitchFamily="34" charset="0"/>
              </a:rPr>
              <a:t>To implement features of DAS to the fullest possible extent you can use special fibers and their careful laying. However, such cables are much more expensive, and special method of laying them is required. That is, one of the main advantages of DAS disappears. In addition, the use of special fibers does not completely eliminate metrological problems [7].</a:t>
            </a:r>
            <a:endParaRPr lang="en-US" sz="1200" dirty="0">
              <a:latin typeface="Arial" panose="020B0604020202020204" pitchFamily="34" charset="0"/>
              <a:cs typeface="Arial" panose="020B0604020202020204" pitchFamily="34" charset="0"/>
            </a:endParaRPr>
          </a:p>
        </p:txBody>
      </p:sp>
      <p:sp>
        <p:nvSpPr>
          <p:cNvPr id="9" name="Title 1">
            <a:extLst>
              <a:ext uri="{FF2B5EF4-FFF2-40B4-BE49-F238E27FC236}">
                <a16:creationId xmlns="" xmlns:a16="http://schemas.microsoft.com/office/drawing/2014/main"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11" name="Рисунок 10"/>
          <p:cNvPicPr>
            <a:picLocks noChangeAspect="1"/>
          </p:cNvPicPr>
          <p:nvPr/>
        </p:nvPicPr>
        <p:blipFill>
          <a:blip r:embed="rId2"/>
          <a:stretch>
            <a:fillRect/>
          </a:stretch>
        </p:blipFill>
        <p:spPr>
          <a:xfrm>
            <a:off x="10640972" y="133352"/>
            <a:ext cx="1158875" cy="1608579"/>
          </a:xfrm>
          <a:prstGeom prst="rect">
            <a:avLst/>
          </a:prstGeom>
        </p:spPr>
      </p:pic>
    </p:spTree>
    <p:extLst>
      <p:ext uri="{BB962C8B-B14F-4D97-AF65-F5344CB8AC3E}">
        <p14:creationId xmlns:p14="http://schemas.microsoft.com/office/powerpoint/2010/main" val="253671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Introduction</a:t>
            </a:r>
            <a:endParaRPr lang="x-none" sz="4800"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a:t>
            </a:r>
            <a:r>
              <a:rPr lang="ru-RU" sz="1000" b="1" dirty="0" smtClean="0">
                <a:solidFill>
                  <a:schemeClr val="bg1"/>
                </a:solidFill>
                <a:latin typeface="Arial" panose="020B0604020202020204" pitchFamily="34" charset="0"/>
                <a:cs typeface="Arial" panose="020B0604020202020204" pitchFamily="34" charset="0"/>
              </a:rPr>
              <a:t>3.1-175</a:t>
            </a:r>
            <a:endParaRPr lang="x-none" sz="24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5" name="Прямоугольник 4"/>
          <p:cNvSpPr/>
          <p:nvPr/>
        </p:nvSpPr>
        <p:spPr>
          <a:xfrm>
            <a:off x="3048000" y="1859340"/>
            <a:ext cx="6096000" cy="3139321"/>
          </a:xfrm>
          <a:prstGeom prst="rect">
            <a:avLst/>
          </a:prstGeom>
        </p:spPr>
        <p:txBody>
          <a:bodyPr>
            <a:spAutoFit/>
          </a:bodyPr>
          <a:lstStyle/>
          <a:p>
            <a:r>
              <a:rPr lang="en-US" dirty="0"/>
              <a:t>DAS has been experiencing exponential development, but still there are many challenges. [1]. In our opinion, the main problems are metrological. The aim is no longer to improve individual parameters, the research in this direction successfully continues. At present, it is necessary to develop a comprehensive and united set of these parameters, to standardize the methods of their description, to standardize the process of preparing works, measurements and presentation of data [2]. A lot of work in this direction was done in preparation for the Global DAS monitoring month February 2023 [3].</a:t>
            </a:r>
            <a:endParaRPr lang="ru-RU" dirty="0"/>
          </a:p>
        </p:txBody>
      </p:sp>
      <p:pic>
        <p:nvPicPr>
          <p:cNvPr id="6" name="Рисунок 5"/>
          <p:cNvPicPr>
            <a:picLocks noChangeAspect="1"/>
          </p:cNvPicPr>
          <p:nvPr/>
        </p:nvPicPr>
        <p:blipFill>
          <a:blip r:embed="rId2"/>
          <a:stretch>
            <a:fillRect/>
          </a:stretch>
        </p:blipFill>
        <p:spPr>
          <a:xfrm>
            <a:off x="10943441" y="124067"/>
            <a:ext cx="1158340" cy="1609483"/>
          </a:xfrm>
          <a:prstGeom prst="rect">
            <a:avLst/>
          </a:prstGeom>
        </p:spPr>
      </p:pic>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Objectives</a:t>
            </a:r>
            <a:endParaRPr lang="x-none"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0EE6463D-C745-9B54-4D33-67949EA3BB4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a:t>
            </a:r>
            <a:r>
              <a:rPr lang="ru-RU" sz="1000" b="1" dirty="0" smtClean="0">
                <a:solidFill>
                  <a:schemeClr val="bg1"/>
                </a:solidFill>
                <a:latin typeface="Arial" panose="020B0604020202020204" pitchFamily="34" charset="0"/>
                <a:cs typeface="Arial" panose="020B0604020202020204" pitchFamily="34" charset="0"/>
              </a:rPr>
              <a:t>3.1-175</a:t>
            </a:r>
            <a:endParaRPr lang="x-none"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a:stretch>
            <a:fillRect/>
          </a:stretch>
        </p:blipFill>
        <p:spPr>
          <a:xfrm>
            <a:off x="10943441" y="147758"/>
            <a:ext cx="1158340" cy="1609483"/>
          </a:xfrm>
          <a:prstGeom prst="rect">
            <a:avLst/>
          </a:prstGeom>
        </p:spPr>
      </p:pic>
      <p:sp>
        <p:nvSpPr>
          <p:cNvPr id="7" name="Прямоугольник 6"/>
          <p:cNvSpPr/>
          <p:nvPr/>
        </p:nvSpPr>
        <p:spPr>
          <a:xfrm>
            <a:off x="3048000" y="2413338"/>
            <a:ext cx="6096000" cy="2031325"/>
          </a:xfrm>
          <a:prstGeom prst="rect">
            <a:avLst/>
          </a:prstGeom>
        </p:spPr>
        <p:txBody>
          <a:bodyPr>
            <a:spAutoFit/>
          </a:bodyPr>
          <a:lstStyle/>
          <a:p>
            <a:r>
              <a:rPr lang="en-US" dirty="0"/>
              <a:t>Initially, it was assumed that knowing the characteristics of the fiber optic cable, soil properties and cable laying conditions, it was possible to a priori estimate some of the main metrological characteristics of the DAS system, such as transfer function, noise level, etc. [4]. This would allow the full use of DAS data straight away after connecting the interrogator to a communication fiber line, and it is also possible in real time.</a:t>
            </a:r>
            <a:endParaRPr lang="ru-RU" dirty="0"/>
          </a:p>
        </p:txBody>
      </p:sp>
    </p:spTree>
    <p:extLst>
      <p:ext uri="{BB962C8B-B14F-4D97-AF65-F5344CB8AC3E}">
        <p14:creationId xmlns:p14="http://schemas.microsoft.com/office/powerpoint/2010/main" val="2229705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Methods/data</a:t>
            </a:r>
            <a:endParaRPr lang="x-none"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DBA6E9A0-04A9-1F29-F239-4E9CDDDE29A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a:t>
            </a:r>
            <a:r>
              <a:rPr lang="ru-RU" sz="1000" b="1" dirty="0" smtClean="0">
                <a:solidFill>
                  <a:schemeClr val="bg1"/>
                </a:solidFill>
                <a:latin typeface="Arial" panose="020B0604020202020204" pitchFamily="34" charset="0"/>
                <a:cs typeface="Arial" panose="020B0604020202020204" pitchFamily="34" charset="0"/>
              </a:rPr>
              <a:t>3.1-175</a:t>
            </a:r>
            <a:endParaRPr lang="x-none"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a:stretch>
            <a:fillRect/>
          </a:stretch>
        </p:blipFill>
        <p:spPr>
          <a:xfrm>
            <a:off x="10943441" y="109658"/>
            <a:ext cx="1158340" cy="1609483"/>
          </a:xfrm>
          <a:prstGeom prst="rect">
            <a:avLst/>
          </a:prstGeom>
        </p:spPr>
      </p:pic>
      <p:sp>
        <p:nvSpPr>
          <p:cNvPr id="7" name="Прямоугольник 6"/>
          <p:cNvSpPr/>
          <p:nvPr/>
        </p:nvSpPr>
        <p:spPr>
          <a:xfrm>
            <a:off x="3819525" y="2200275"/>
            <a:ext cx="7123915" cy="4801314"/>
          </a:xfrm>
          <a:prstGeom prst="rect">
            <a:avLst/>
          </a:prstGeom>
        </p:spPr>
        <p:txBody>
          <a:bodyPr wrap="square">
            <a:spAutoFit/>
          </a:bodyPr>
          <a:lstStyle/>
          <a:p>
            <a:r>
              <a:rPr lang="en-US" dirty="0" smtClean="0"/>
              <a:t>The </a:t>
            </a:r>
            <a:r>
              <a:rPr lang="en-US" dirty="0"/>
              <a:t>uniformity of the cable, the uniformity of its laying along the entire length of the line, and the same ground conditions gave us hope that the metrological characteristics would be approximately the same along the cable.</a:t>
            </a:r>
          </a:p>
          <a:p>
            <a:r>
              <a:rPr lang="en-US" dirty="0"/>
              <a:t>By analyzing the data obtained during the Global DAS monitoring month, we, first of all, took care to compare the seismic signals that came from different azimuths. To do this, the cable was divided into conditionally straight sections. The arrival azimuths of seismic waves at each site were determined.</a:t>
            </a:r>
          </a:p>
          <a:p>
            <a:r>
              <a:rPr lang="en-US" dirty="0"/>
              <a:t>This allowed us to determine how much the signal level was affected by local geological conditions along the propagation paths of seismic waves and by the orientation of different sections of the cable.</a:t>
            </a:r>
          </a:p>
          <a:p>
            <a:r>
              <a:rPr lang="en-US" dirty="0"/>
              <a:t>The maximum angle between the individual parts of the cable was 110 degrees, so the effect of the location of the sensitivity axis of the individual virtual sensors should be significant.</a:t>
            </a:r>
          </a:p>
          <a:p>
            <a:r>
              <a:rPr lang="en-US" dirty="0"/>
              <a:t>Then we compared the signals amplitudes of different channels, which had to have a similar response.</a:t>
            </a:r>
          </a:p>
        </p:txBody>
      </p:sp>
      <p:sp>
        <p:nvSpPr>
          <p:cNvPr id="8" name="Прямоугольник 7"/>
          <p:cNvSpPr/>
          <p:nvPr/>
        </p:nvSpPr>
        <p:spPr>
          <a:xfrm>
            <a:off x="107763" y="5823743"/>
            <a:ext cx="3426012" cy="923330"/>
          </a:xfrm>
          <a:prstGeom prst="rect">
            <a:avLst/>
          </a:prstGeom>
        </p:spPr>
        <p:txBody>
          <a:bodyPr wrap="square">
            <a:spAutoFit/>
          </a:bodyPr>
          <a:lstStyle/>
          <a:p>
            <a:r>
              <a:rPr lang="en-US" dirty="0"/>
              <a:t>Splitting the cable line into straight sections (kindly provided by </a:t>
            </a:r>
            <a:endParaRPr lang="ru-RU" smtClean="0"/>
          </a:p>
          <a:p>
            <a:r>
              <a:rPr lang="en-US" smtClean="0"/>
              <a:t>Yu</a:t>
            </a:r>
            <a:r>
              <a:rPr lang="en-US" dirty="0"/>
              <a:t>. </a:t>
            </a:r>
            <a:r>
              <a:rPr lang="en-US" dirty="0" err="1"/>
              <a:t>Starovoit</a:t>
            </a:r>
            <a:r>
              <a:rPr lang="en-US" dirty="0"/>
              <a:t>).</a:t>
            </a:r>
            <a:endParaRPr lang="ru-RU" dirty="0"/>
          </a:p>
        </p:txBody>
      </p:sp>
      <p:pic>
        <p:nvPicPr>
          <p:cNvPr id="10" name="Рисунок 9"/>
          <p:cNvPicPr>
            <a:picLocks noChangeAspect="1"/>
          </p:cNvPicPr>
          <p:nvPr/>
        </p:nvPicPr>
        <p:blipFill>
          <a:blip r:embed="rId3"/>
          <a:stretch>
            <a:fillRect/>
          </a:stretch>
        </p:blipFill>
        <p:spPr>
          <a:xfrm>
            <a:off x="161472" y="2847975"/>
            <a:ext cx="3692508" cy="2845193"/>
          </a:xfrm>
          <a:prstGeom prst="rect">
            <a:avLst/>
          </a:prstGeom>
        </p:spPr>
      </p:pic>
      <p:sp>
        <p:nvSpPr>
          <p:cNvPr id="11" name="Прямоугольник 10"/>
          <p:cNvSpPr/>
          <p:nvPr/>
        </p:nvSpPr>
        <p:spPr>
          <a:xfrm>
            <a:off x="0" y="1073880"/>
            <a:ext cx="10943440" cy="1200329"/>
          </a:xfrm>
          <a:prstGeom prst="rect">
            <a:avLst/>
          </a:prstGeom>
        </p:spPr>
        <p:txBody>
          <a:bodyPr wrap="square">
            <a:spAutoFit/>
          </a:bodyPr>
          <a:lstStyle/>
          <a:p>
            <a:r>
              <a:rPr lang="en-US" dirty="0"/>
              <a:t>This particular research involved data manufactured by T8 Sensor, LLC connected to approx. 700 m shallow buried cable, operated by Sternberg Astronomical Institute, Moscow State University and located in Northern Caucasus, approx. 20 km to the South from the city of </a:t>
            </a:r>
            <a:r>
              <a:rPr lang="en-US" dirty="0" err="1"/>
              <a:t>Kislovodsk</a:t>
            </a:r>
            <a:r>
              <a:rPr lang="en-US" dirty="0"/>
              <a:t> [5</a:t>
            </a:r>
            <a:r>
              <a:rPr lang="en-US" dirty="0" smtClean="0"/>
              <a:t>].</a:t>
            </a:r>
            <a:r>
              <a:rPr lang="ru-RU" dirty="0" smtClean="0"/>
              <a:t> </a:t>
            </a:r>
            <a:r>
              <a:rPr lang="en-US" dirty="0" smtClean="0"/>
              <a:t>A </a:t>
            </a:r>
            <a:r>
              <a:rPr lang="en-US" dirty="0"/>
              <a:t>standard optical cable containing a dark fiber was buried under a loose soil layer, i.e. laid on a rocky base at a depth of 25-30 cm.</a:t>
            </a:r>
          </a:p>
        </p:txBody>
      </p:sp>
    </p:spTree>
    <p:extLst>
      <p:ext uri="{BB962C8B-B14F-4D97-AF65-F5344CB8AC3E}">
        <p14:creationId xmlns:p14="http://schemas.microsoft.com/office/powerpoint/2010/main" val="732286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Results</a:t>
            </a:r>
            <a:endParaRPr lang="x-none"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a:t>
            </a:r>
            <a:r>
              <a:rPr lang="ru-RU" sz="1000" b="1" dirty="0" smtClean="0">
                <a:solidFill>
                  <a:schemeClr val="bg1"/>
                </a:solidFill>
                <a:latin typeface="Arial" panose="020B0604020202020204" pitchFamily="34" charset="0"/>
                <a:cs typeface="Arial" panose="020B0604020202020204" pitchFamily="34" charset="0"/>
              </a:rPr>
              <a:t>3.1-175</a:t>
            </a:r>
            <a:endParaRPr lang="x-none"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a:stretch>
            <a:fillRect/>
          </a:stretch>
        </p:blipFill>
        <p:spPr>
          <a:xfrm>
            <a:off x="10943441" y="128708"/>
            <a:ext cx="1158340" cy="1609483"/>
          </a:xfrm>
          <a:prstGeom prst="rect">
            <a:avLst/>
          </a:prstGeom>
        </p:spPr>
      </p:pic>
      <p:sp>
        <p:nvSpPr>
          <p:cNvPr id="7" name="Прямоугольник 6"/>
          <p:cNvSpPr/>
          <p:nvPr/>
        </p:nvSpPr>
        <p:spPr>
          <a:xfrm>
            <a:off x="6591300" y="1306116"/>
            <a:ext cx="4191000" cy="5355312"/>
          </a:xfrm>
          <a:prstGeom prst="rect">
            <a:avLst/>
          </a:prstGeom>
        </p:spPr>
        <p:txBody>
          <a:bodyPr wrap="square">
            <a:spAutoFit/>
          </a:bodyPr>
          <a:lstStyle/>
          <a:p>
            <a:r>
              <a:rPr lang="en-US" dirty="0"/>
              <a:t>A comparison of signals from different azimuths to differently located cable sections showed that the amplitude response depends significantly less on the angle of incidence of the seismic wave on the cable axis than it was estimated by calculations. First, this may be due to geological conditions along the wave propagation, second, due to bends and turns of the cable inside the GL, and third, due to the fact, that the optical fiber was coiled around the cable core.</a:t>
            </a:r>
          </a:p>
          <a:p>
            <a:r>
              <a:rPr lang="en-US" dirty="0"/>
              <a:t>The amplitude response of the signals from different channels turned out to be very different. And most often, neighboring or nearby channels had a similar type of response. This suggests that minor changes in cable laying conditions have an impact on the transfer function.</a:t>
            </a:r>
          </a:p>
        </p:txBody>
      </p:sp>
      <p:sp>
        <p:nvSpPr>
          <p:cNvPr id="8" name="Прямоугольник 7"/>
          <p:cNvSpPr/>
          <p:nvPr/>
        </p:nvSpPr>
        <p:spPr>
          <a:xfrm>
            <a:off x="66361" y="6003233"/>
            <a:ext cx="4611262" cy="369332"/>
          </a:xfrm>
          <a:prstGeom prst="rect">
            <a:avLst/>
          </a:prstGeom>
        </p:spPr>
        <p:txBody>
          <a:bodyPr wrap="none">
            <a:spAutoFit/>
          </a:bodyPr>
          <a:lstStyle/>
          <a:p>
            <a:r>
              <a:rPr lang="en-US" dirty="0"/>
              <a:t>Signals of Earthquakes from different azimuths.</a:t>
            </a:r>
            <a:endParaRPr lang="ru-RU" dirty="0"/>
          </a:p>
        </p:txBody>
      </p:sp>
      <p:pic>
        <p:nvPicPr>
          <p:cNvPr id="9" name="Рисунок 8"/>
          <p:cNvPicPr>
            <a:picLocks noChangeAspect="1"/>
          </p:cNvPicPr>
          <p:nvPr/>
        </p:nvPicPr>
        <p:blipFill>
          <a:blip r:embed="rId3"/>
          <a:stretch>
            <a:fillRect/>
          </a:stretch>
        </p:blipFill>
        <p:spPr>
          <a:xfrm>
            <a:off x="66361" y="1306116"/>
            <a:ext cx="6400801" cy="4617361"/>
          </a:xfrm>
          <a:prstGeom prst="rect">
            <a:avLst/>
          </a:prstGeom>
        </p:spPr>
      </p:pic>
    </p:spTree>
    <p:extLst>
      <p:ext uri="{BB962C8B-B14F-4D97-AF65-F5344CB8AC3E}">
        <p14:creationId xmlns:p14="http://schemas.microsoft.com/office/powerpoint/2010/main" val="1598445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Conclusion</a:t>
            </a:r>
            <a:endParaRPr lang="x-none"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A8C265B7-8CC9-C945-6901-364B5B6546C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a:t>
            </a:r>
            <a:r>
              <a:rPr lang="ru-RU" sz="1000" b="1" dirty="0" smtClean="0">
                <a:solidFill>
                  <a:schemeClr val="bg1"/>
                </a:solidFill>
                <a:latin typeface="Arial" panose="020B0604020202020204" pitchFamily="34" charset="0"/>
                <a:cs typeface="Arial" panose="020B0604020202020204" pitchFamily="34" charset="0"/>
              </a:rPr>
              <a:t>3.1-175</a:t>
            </a:r>
            <a:endParaRPr lang="x-none"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a:stretch>
            <a:fillRect/>
          </a:stretch>
        </p:blipFill>
        <p:spPr>
          <a:xfrm>
            <a:off x="10943441" y="100133"/>
            <a:ext cx="1158340" cy="1609483"/>
          </a:xfrm>
          <a:prstGeom prst="rect">
            <a:avLst/>
          </a:prstGeom>
        </p:spPr>
      </p:pic>
      <p:sp>
        <p:nvSpPr>
          <p:cNvPr id="7" name="Прямоугольник 6"/>
          <p:cNvSpPr/>
          <p:nvPr/>
        </p:nvSpPr>
        <p:spPr>
          <a:xfrm>
            <a:off x="4705350" y="1167616"/>
            <a:ext cx="6096000" cy="3970318"/>
          </a:xfrm>
          <a:prstGeom prst="rect">
            <a:avLst/>
          </a:prstGeom>
        </p:spPr>
        <p:txBody>
          <a:bodyPr>
            <a:spAutoFit/>
          </a:bodyPr>
          <a:lstStyle/>
          <a:p>
            <a:r>
              <a:rPr lang="en-US" dirty="0"/>
              <a:t>Initial estimates of DAS metrological characteristics of already laid communication cables cannot satisfy most requirements, therefore they are useless. We are not sure whether only this type of cable, such ground conditions and this method of laying the cable, create this effect. But, most likely, this is true for all cases of using a communication cable. Thus, the metrological characteristics for each cable should be determined separately (before, during or after the measurements).</a:t>
            </a:r>
          </a:p>
          <a:p>
            <a:r>
              <a:rPr lang="en-US" dirty="0"/>
              <a:t>To implement features of DAS to the fullest possible extent you can use special fibers and their careful laying. However, such cables are much more expensive, and special method of laying them is required. That is, one of the main advantages of DAS disappears. In addition, the use of special fibers does not completely eliminate metrological problems [7].</a:t>
            </a:r>
          </a:p>
        </p:txBody>
      </p:sp>
      <p:sp>
        <p:nvSpPr>
          <p:cNvPr id="8" name="Прямоугольник 7"/>
          <p:cNvSpPr/>
          <p:nvPr/>
        </p:nvSpPr>
        <p:spPr>
          <a:xfrm>
            <a:off x="3676650" y="5579035"/>
            <a:ext cx="5810250" cy="923330"/>
          </a:xfrm>
          <a:prstGeom prst="rect">
            <a:avLst/>
          </a:prstGeom>
        </p:spPr>
        <p:txBody>
          <a:bodyPr wrap="square">
            <a:spAutoFit/>
          </a:bodyPr>
          <a:lstStyle/>
          <a:p>
            <a:r>
              <a:rPr lang="en-US" dirty="0"/>
              <a:t>Seismograms: above – Gaziantep, Turkey </a:t>
            </a:r>
            <a:r>
              <a:rPr lang="el-GR" dirty="0"/>
              <a:t>Δ ~ 850 </a:t>
            </a:r>
            <a:r>
              <a:rPr lang="en-US" dirty="0"/>
              <a:t>km, M 7,8; middle – </a:t>
            </a:r>
            <a:r>
              <a:rPr lang="en-US" dirty="0" err="1"/>
              <a:t>Murghab</a:t>
            </a:r>
            <a:r>
              <a:rPr lang="en-US" dirty="0"/>
              <a:t>, Tajikistan </a:t>
            </a:r>
            <a:r>
              <a:rPr lang="el-GR" dirty="0"/>
              <a:t>Δ ~ </a:t>
            </a:r>
            <a:r>
              <a:rPr lang="el-GR" dirty="0" smtClean="0"/>
              <a:t>2</a:t>
            </a:r>
            <a:r>
              <a:rPr lang="ru-RU" dirty="0" smtClean="0"/>
              <a:t>7</a:t>
            </a:r>
            <a:r>
              <a:rPr lang="el-GR" dirty="0" smtClean="0"/>
              <a:t>00 </a:t>
            </a:r>
            <a:r>
              <a:rPr lang="en-US" dirty="0"/>
              <a:t>km, M 6,8; </a:t>
            </a:r>
            <a:endParaRPr lang="ru-RU" dirty="0" smtClean="0"/>
          </a:p>
          <a:p>
            <a:r>
              <a:rPr lang="en-US" dirty="0" smtClean="0"/>
              <a:t>bottom </a:t>
            </a:r>
            <a:r>
              <a:rPr lang="en-US" dirty="0"/>
              <a:t>– local noise.</a:t>
            </a:r>
            <a:endParaRPr lang="ru-RU" dirty="0"/>
          </a:p>
        </p:txBody>
      </p:sp>
      <p:pic>
        <p:nvPicPr>
          <p:cNvPr id="10" name="Рисунок 9"/>
          <p:cNvPicPr>
            <a:picLocks noChangeAspect="1"/>
          </p:cNvPicPr>
          <p:nvPr/>
        </p:nvPicPr>
        <p:blipFill>
          <a:blip r:embed="rId3"/>
          <a:stretch>
            <a:fillRect/>
          </a:stretch>
        </p:blipFill>
        <p:spPr>
          <a:xfrm>
            <a:off x="783309" y="1104855"/>
            <a:ext cx="2819400" cy="1921559"/>
          </a:xfrm>
          <a:prstGeom prst="rect">
            <a:avLst/>
          </a:prstGeom>
        </p:spPr>
      </p:pic>
      <p:pic>
        <p:nvPicPr>
          <p:cNvPr id="11" name="Рисунок 10"/>
          <p:cNvPicPr>
            <a:picLocks noChangeAspect="1"/>
          </p:cNvPicPr>
          <p:nvPr/>
        </p:nvPicPr>
        <p:blipFill>
          <a:blip r:embed="rId4"/>
          <a:stretch>
            <a:fillRect/>
          </a:stretch>
        </p:blipFill>
        <p:spPr>
          <a:xfrm>
            <a:off x="783307" y="2940689"/>
            <a:ext cx="2702841" cy="1945636"/>
          </a:xfrm>
          <a:prstGeom prst="rect">
            <a:avLst/>
          </a:prstGeom>
        </p:spPr>
      </p:pic>
      <p:pic>
        <p:nvPicPr>
          <p:cNvPr id="12" name="Рисунок 11"/>
          <p:cNvPicPr>
            <a:picLocks noChangeAspect="1"/>
          </p:cNvPicPr>
          <p:nvPr/>
        </p:nvPicPr>
        <p:blipFill>
          <a:blip r:embed="rId5"/>
          <a:stretch>
            <a:fillRect/>
          </a:stretch>
        </p:blipFill>
        <p:spPr>
          <a:xfrm>
            <a:off x="783307" y="4793477"/>
            <a:ext cx="2598065" cy="1928682"/>
          </a:xfrm>
          <a:prstGeom prst="rect">
            <a:avLst/>
          </a:prstGeom>
        </p:spPr>
      </p:pic>
    </p:spTree>
    <p:extLst>
      <p:ext uri="{BB962C8B-B14F-4D97-AF65-F5344CB8AC3E}">
        <p14:creationId xmlns:p14="http://schemas.microsoft.com/office/powerpoint/2010/main" val="632205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x-none" sz="1800" dirty="0">
                <a:solidFill>
                  <a:schemeClr val="bg1"/>
                </a:solidFill>
                <a:latin typeface="Arial" panose="020B0604020202020204" pitchFamily="34" charset="0"/>
                <a:cs typeface="Arial" panose="020B0604020202020204" pitchFamily="34" charset="0"/>
              </a:rPr>
              <a:t/>
            </a:r>
            <a:br>
              <a:rPr lang="x-none" sz="18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References</a:t>
            </a:r>
            <a:endParaRPr lang="x-none" sz="20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8A4625A7-A4FC-6B6E-2D16-2A1FEF584678}"/>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a:t>
            </a:r>
            <a:r>
              <a:rPr lang="ru-RU" sz="1000" b="1" dirty="0" smtClean="0">
                <a:solidFill>
                  <a:schemeClr val="bg1"/>
                </a:solidFill>
                <a:latin typeface="Arial" panose="020B0604020202020204" pitchFamily="34" charset="0"/>
                <a:cs typeface="Arial" panose="020B0604020202020204" pitchFamily="34" charset="0"/>
              </a:rPr>
              <a:t>3.1-175</a:t>
            </a:r>
            <a:endParaRPr lang="x-none"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5697553C-F754-7E6F-207D-38FFFBBDD78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a:stretch>
            <a:fillRect/>
          </a:stretch>
        </p:blipFill>
        <p:spPr>
          <a:xfrm>
            <a:off x="10943441" y="109658"/>
            <a:ext cx="1158340" cy="1609483"/>
          </a:xfrm>
          <a:prstGeom prst="rect">
            <a:avLst/>
          </a:prstGeom>
        </p:spPr>
      </p:pic>
      <p:sp>
        <p:nvSpPr>
          <p:cNvPr id="7" name="Прямоугольник 6"/>
          <p:cNvSpPr/>
          <p:nvPr/>
        </p:nvSpPr>
        <p:spPr>
          <a:xfrm>
            <a:off x="381000" y="1257476"/>
            <a:ext cx="10058400" cy="5601533"/>
          </a:xfrm>
          <a:prstGeom prst="rect">
            <a:avLst/>
          </a:prstGeom>
        </p:spPr>
        <p:txBody>
          <a:bodyPr wrap="square">
            <a:spAutoFit/>
          </a:bodyPr>
          <a:lstStyle/>
          <a:p>
            <a:pPr marL="342900" lvl="0" indent="-342900" algn="just">
              <a:spcAft>
                <a:spcPts val="0"/>
              </a:spcAft>
              <a:buFont typeface="+mj-lt"/>
              <a:buAutoNum type="arabicPeriod"/>
              <a:tabLst>
                <a:tab pos="457200" algn="l"/>
              </a:tabLst>
            </a:pPr>
            <a:r>
              <a:rPr lang="en-US" sz="1600" i="1" dirty="0" err="1">
                <a:latin typeface="Times New Roman" panose="02020603050405020304" pitchFamily="18" charset="0"/>
                <a:ea typeface="Times New Roman" panose="02020603050405020304" pitchFamily="18" charset="0"/>
              </a:rPr>
              <a:t>Kislov</a:t>
            </a:r>
            <a:r>
              <a:rPr lang="en-US" sz="1600" i="1" dirty="0">
                <a:latin typeface="Times New Roman" panose="02020603050405020304" pitchFamily="18" charset="0"/>
                <a:ea typeface="Times New Roman" panose="02020603050405020304" pitchFamily="18" charset="0"/>
              </a:rPr>
              <a:t> K.V., </a:t>
            </a:r>
            <a:r>
              <a:rPr lang="en-US" sz="1600" i="1" dirty="0" err="1">
                <a:latin typeface="Times New Roman" panose="02020603050405020304" pitchFamily="18" charset="0"/>
                <a:ea typeface="Times New Roman" panose="02020603050405020304" pitchFamily="18" charset="0"/>
              </a:rPr>
              <a:t>Gravirov</a:t>
            </a:r>
            <a:r>
              <a:rPr lang="en-US" sz="1600" i="1" dirty="0">
                <a:latin typeface="Times New Roman" panose="02020603050405020304" pitchFamily="18" charset="0"/>
                <a:ea typeface="Times New Roman" panose="02020603050405020304" pitchFamily="18" charset="0"/>
              </a:rPr>
              <a:t> V.V.</a:t>
            </a:r>
            <a:r>
              <a:rPr lang="en-US" sz="1600" dirty="0">
                <a:latin typeface="Times New Roman" panose="02020603050405020304" pitchFamily="18" charset="0"/>
                <a:ea typeface="Times New Roman" panose="02020603050405020304" pitchFamily="18" charset="0"/>
              </a:rPr>
              <a:t> Distributed acoustic sensing: a new tool or a new paradigm // </a:t>
            </a:r>
            <a:r>
              <a:rPr lang="en-US" sz="1600" i="1" dirty="0">
                <a:latin typeface="Times New Roman" panose="02020603050405020304" pitchFamily="18" charset="0"/>
                <a:ea typeface="Times New Roman" panose="02020603050405020304" pitchFamily="18" charset="0"/>
              </a:rPr>
              <a:t>Seismic Instruments</a:t>
            </a:r>
            <a:r>
              <a:rPr lang="en-US" sz="1600" dirty="0">
                <a:latin typeface="Times New Roman" panose="02020603050405020304" pitchFamily="18" charset="0"/>
                <a:ea typeface="Times New Roman" panose="02020603050405020304" pitchFamily="18" charset="0"/>
              </a:rPr>
              <a:t>. 2022. V. (5). P. </a:t>
            </a:r>
            <a:r>
              <a:rPr lang="ru-RU" sz="1600" dirty="0">
                <a:latin typeface="Times New Roman" panose="02020603050405020304" pitchFamily="18" charset="0"/>
                <a:ea typeface="Times New Roman" panose="02020603050405020304" pitchFamily="18" charset="0"/>
              </a:rPr>
              <a:t>485–508. DOI: </a:t>
            </a:r>
            <a:r>
              <a:rPr lang="ru-RU" sz="1600" dirty="0" smtClean="0">
                <a:latin typeface="Times New Roman" panose="02020603050405020304" pitchFamily="18" charset="0"/>
                <a:ea typeface="Times New Roman" panose="02020603050405020304" pitchFamily="18" charset="0"/>
              </a:rPr>
              <a:t>10.3103/S0747923922050085</a:t>
            </a:r>
          </a:p>
          <a:p>
            <a:pPr marL="342900" lvl="0" indent="-342900" algn="just">
              <a:spcAft>
                <a:spcPts val="0"/>
              </a:spcAft>
              <a:buFont typeface="+mj-lt"/>
              <a:buAutoNum type="arabicPeriod"/>
              <a:tabLst>
                <a:tab pos="457200" algn="l"/>
              </a:tabLst>
            </a:pPr>
            <a:r>
              <a:rPr lang="en-US" sz="1600" i="1" dirty="0" err="1">
                <a:latin typeface="Times New Roman" panose="02020603050405020304" pitchFamily="18" charset="0"/>
                <a:ea typeface="Times New Roman" panose="02020603050405020304" pitchFamily="18" charset="0"/>
              </a:rPr>
              <a:t>Nikitin</a:t>
            </a:r>
            <a:r>
              <a:rPr lang="en-US" sz="1600" i="1" dirty="0">
                <a:latin typeface="Times New Roman" panose="02020603050405020304" pitchFamily="18" charset="0"/>
                <a:ea typeface="Times New Roman" panose="02020603050405020304" pitchFamily="18" charset="0"/>
              </a:rPr>
              <a:t> S.P., </a:t>
            </a:r>
            <a:r>
              <a:rPr lang="en-US" sz="1600" i="1" dirty="0" err="1">
                <a:latin typeface="Times New Roman" panose="02020603050405020304" pitchFamily="18" charset="0"/>
                <a:ea typeface="Times New Roman" panose="02020603050405020304" pitchFamily="18" charset="0"/>
              </a:rPr>
              <a:t>Kislov</a:t>
            </a:r>
            <a:r>
              <a:rPr lang="en-US" sz="1600" i="1" dirty="0">
                <a:latin typeface="Times New Roman" panose="02020603050405020304" pitchFamily="18" charset="0"/>
                <a:ea typeface="Times New Roman" panose="02020603050405020304" pitchFamily="18" charset="0"/>
              </a:rPr>
              <a:t> K.V., </a:t>
            </a:r>
            <a:r>
              <a:rPr lang="en-US" sz="1600" i="1" dirty="0" err="1">
                <a:latin typeface="Times New Roman" panose="02020603050405020304" pitchFamily="18" charset="0"/>
                <a:ea typeface="Times New Roman" panose="02020603050405020304" pitchFamily="18" charset="0"/>
              </a:rPr>
              <a:t>Starovoit</a:t>
            </a:r>
            <a:r>
              <a:rPr lang="en-US" sz="1600" i="1" dirty="0">
                <a:latin typeface="Times New Roman" panose="02020603050405020304" pitchFamily="18" charset="0"/>
                <a:ea typeface="Times New Roman" panose="02020603050405020304" pitchFamily="18" charset="0"/>
              </a:rPr>
              <a:t> </a:t>
            </a:r>
            <a:r>
              <a:rPr lang="en-US" sz="1600" i="1" dirty="0" err="1">
                <a:latin typeface="Times New Roman" panose="02020603050405020304" pitchFamily="18" charset="0"/>
                <a:ea typeface="Times New Roman" panose="02020603050405020304" pitchFamily="18" charset="0"/>
              </a:rPr>
              <a:t>Yu.O</a:t>
            </a:r>
            <a:r>
              <a:rPr lang="en-US" sz="1600" i="1" dirty="0">
                <a:latin typeface="Times New Roman" panose="02020603050405020304" pitchFamily="18" charset="0"/>
                <a:ea typeface="Times New Roman" panose="02020603050405020304" pitchFamily="18" charset="0"/>
              </a:rPr>
              <a:t>., </a:t>
            </a:r>
            <a:r>
              <a:rPr lang="en-US" sz="1600" i="1" dirty="0" err="1">
                <a:latin typeface="Times New Roman" panose="02020603050405020304" pitchFamily="18" charset="0"/>
                <a:ea typeface="Times New Roman" panose="02020603050405020304" pitchFamily="18" charset="0"/>
              </a:rPr>
              <a:t>Bengalsky</a:t>
            </a:r>
            <a:r>
              <a:rPr lang="en-US" sz="1600" i="1" dirty="0">
                <a:latin typeface="Times New Roman" panose="02020603050405020304" pitchFamily="18" charset="0"/>
                <a:ea typeface="Times New Roman" panose="02020603050405020304" pitchFamily="18" charset="0"/>
              </a:rPr>
              <a:t> D.M., Spiridonov E.P., </a:t>
            </a:r>
            <a:r>
              <a:rPr lang="en-US" sz="1600" i="1" dirty="0" err="1">
                <a:latin typeface="Times New Roman" panose="02020603050405020304" pitchFamily="18" charset="0"/>
                <a:ea typeface="Times New Roman" panose="02020603050405020304" pitchFamily="18" charset="0"/>
              </a:rPr>
              <a:t>Kharasov</a:t>
            </a:r>
            <a:r>
              <a:rPr lang="en-US" sz="1600" i="1" dirty="0">
                <a:latin typeface="Times New Roman" panose="02020603050405020304" pitchFamily="18" charset="0"/>
                <a:ea typeface="Times New Roman" panose="02020603050405020304" pitchFamily="18" charset="0"/>
              </a:rPr>
              <a:t> D.R., </a:t>
            </a:r>
            <a:r>
              <a:rPr lang="en-US" sz="1600" i="1" dirty="0" err="1">
                <a:latin typeface="Times New Roman" panose="02020603050405020304" pitchFamily="18" charset="0"/>
                <a:ea typeface="Times New Roman" panose="02020603050405020304" pitchFamily="18" charset="0"/>
              </a:rPr>
              <a:t>Fomiryakov</a:t>
            </a:r>
            <a:r>
              <a:rPr lang="en-US" sz="1600" i="1" dirty="0">
                <a:latin typeface="Times New Roman" panose="02020603050405020304" pitchFamily="18" charset="0"/>
                <a:ea typeface="Times New Roman" panose="02020603050405020304" pitchFamily="18" charset="0"/>
              </a:rPr>
              <a:t> E.A., </a:t>
            </a:r>
            <a:r>
              <a:rPr lang="en-US" sz="1600" i="1" dirty="0" err="1">
                <a:latin typeface="Times New Roman" panose="02020603050405020304" pitchFamily="18" charset="0"/>
                <a:ea typeface="Times New Roman" panose="02020603050405020304" pitchFamily="18" charset="0"/>
              </a:rPr>
              <a:t>Naniy</a:t>
            </a:r>
            <a:r>
              <a:rPr lang="en-US" sz="1600" i="1" dirty="0">
                <a:latin typeface="Times New Roman" panose="02020603050405020304" pitchFamily="18" charset="0"/>
                <a:ea typeface="Times New Roman" panose="02020603050405020304" pitchFamily="18" charset="0"/>
              </a:rPr>
              <a:t> O.E., </a:t>
            </a:r>
            <a:r>
              <a:rPr lang="en-US" sz="1600" i="1" dirty="0" err="1">
                <a:latin typeface="Times New Roman" panose="02020603050405020304" pitchFamily="18" charset="0"/>
                <a:ea typeface="Times New Roman" panose="02020603050405020304" pitchFamily="18" charset="0"/>
              </a:rPr>
              <a:t>Treshchikov</a:t>
            </a:r>
            <a:r>
              <a:rPr lang="en-US" sz="1600" i="1" dirty="0">
                <a:latin typeface="Times New Roman" panose="02020603050405020304" pitchFamily="18" charset="0"/>
                <a:ea typeface="Times New Roman" panose="02020603050405020304" pitchFamily="18" charset="0"/>
              </a:rPr>
              <a:t> V .N. </a:t>
            </a:r>
            <a:r>
              <a:rPr lang="en-US" sz="1600" dirty="0">
                <a:latin typeface="Times New Roman" panose="02020603050405020304" pitchFamily="18" charset="0"/>
                <a:ea typeface="Times New Roman" panose="02020603050405020304" pitchFamily="18" charset="0"/>
              </a:rPr>
              <a:t>Opportunities and prospects for the use of distributed fiber optic sensors in geophysics // </a:t>
            </a:r>
            <a:r>
              <a:rPr lang="en-US" sz="1600" i="1" dirty="0">
                <a:latin typeface="Times New Roman" panose="02020603050405020304" pitchFamily="18" charset="0"/>
                <a:ea typeface="Times New Roman" panose="02020603050405020304" pitchFamily="18" charset="0"/>
              </a:rPr>
              <a:t>Instruments and Experimental Techniques</a:t>
            </a:r>
            <a:r>
              <a:rPr lang="en-US" sz="1600" dirty="0">
                <a:latin typeface="Times New Roman" panose="02020603050405020304" pitchFamily="18" charset="0"/>
                <a:ea typeface="Times New Roman" panose="02020603050405020304" pitchFamily="18" charset="0"/>
              </a:rPr>
              <a:t>.  (in press</a:t>
            </a:r>
            <a:r>
              <a:rPr lang="en-US" sz="1600" dirty="0" smtClean="0">
                <a:latin typeface="Times New Roman" panose="02020603050405020304" pitchFamily="18" charset="0"/>
                <a:ea typeface="Times New Roman" panose="02020603050405020304" pitchFamily="18" charset="0"/>
              </a:rPr>
              <a:t>).</a:t>
            </a:r>
            <a:endParaRPr lang="ru-RU" sz="1600" dirty="0" smtClean="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tabLst>
                <a:tab pos="457200" algn="l"/>
              </a:tabLst>
            </a:pPr>
            <a:r>
              <a:rPr lang="en-US" sz="1600" i="1" dirty="0" err="1">
                <a:latin typeface="Times New Roman" panose="02020603050405020304" pitchFamily="18" charset="0"/>
                <a:ea typeface="Times New Roman" panose="02020603050405020304" pitchFamily="18" charset="0"/>
              </a:rPr>
              <a:t>Kislov</a:t>
            </a:r>
            <a:r>
              <a:rPr lang="en-US" sz="1600" i="1" dirty="0">
                <a:latin typeface="Times New Roman" panose="02020603050405020304" pitchFamily="18" charset="0"/>
                <a:ea typeface="Times New Roman" panose="02020603050405020304" pitchFamily="18" charset="0"/>
              </a:rPr>
              <a:t> K.V., </a:t>
            </a:r>
            <a:r>
              <a:rPr lang="en-US" sz="1600" i="1" dirty="0" err="1">
                <a:latin typeface="Times New Roman" panose="02020603050405020304" pitchFamily="18" charset="0"/>
                <a:ea typeface="Times New Roman" panose="02020603050405020304" pitchFamily="18" charset="0"/>
              </a:rPr>
              <a:t>Nikitin</a:t>
            </a:r>
            <a:r>
              <a:rPr lang="en-US" sz="1600" i="1" dirty="0">
                <a:latin typeface="Times New Roman" panose="02020603050405020304" pitchFamily="18" charset="0"/>
                <a:ea typeface="Times New Roman" panose="02020603050405020304" pitchFamily="18" charset="0"/>
              </a:rPr>
              <a:t> S.P. </a:t>
            </a:r>
            <a:r>
              <a:rPr lang="en-US" sz="1600" dirty="0" err="1">
                <a:latin typeface="Times New Roman" panose="02020603050405020304" pitchFamily="18" charset="0"/>
                <a:ea typeface="Times New Roman" panose="02020603050405020304" pitchFamily="18" charset="0"/>
              </a:rPr>
              <a:t>Teleseismic</a:t>
            </a:r>
            <a:r>
              <a:rPr lang="en-US" sz="1600" dirty="0">
                <a:latin typeface="Times New Roman" panose="02020603050405020304" pitchFamily="18" charset="0"/>
                <a:ea typeface="Times New Roman" panose="02020603050405020304" pitchFamily="18" charset="0"/>
              </a:rPr>
              <a:t> monitoring "Global Distributed Acoustic Sounding Month": experience, current state and trends // Proceedings of the VII International Scientific and Practical Conference "Fundamental and applied aspects of geology, geophysics and </a:t>
            </a:r>
            <a:r>
              <a:rPr lang="en-US" sz="1600" dirty="0" err="1">
                <a:latin typeface="Times New Roman" panose="02020603050405020304" pitchFamily="18" charset="0"/>
                <a:ea typeface="Times New Roman" panose="02020603050405020304" pitchFamily="18" charset="0"/>
              </a:rPr>
              <a:t>geoecology</a:t>
            </a:r>
            <a:r>
              <a:rPr lang="en-US" sz="1600" dirty="0">
                <a:latin typeface="Times New Roman" panose="02020603050405020304" pitchFamily="18" charset="0"/>
                <a:ea typeface="Times New Roman" panose="02020603050405020304" pitchFamily="18" charset="0"/>
              </a:rPr>
              <a:t> using modern information technologies". Republic of </a:t>
            </a:r>
            <a:r>
              <a:rPr lang="en-US" sz="1600" dirty="0" err="1">
                <a:latin typeface="Times New Roman" panose="02020603050405020304" pitchFamily="18" charset="0"/>
                <a:ea typeface="Times New Roman" panose="02020603050405020304" pitchFamily="18" charset="0"/>
              </a:rPr>
              <a:t>Adygeya</a:t>
            </a:r>
            <a:r>
              <a:rPr lang="en-US" sz="1600"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Maykop</a:t>
            </a:r>
            <a:r>
              <a:rPr lang="en-US" sz="1600" dirty="0">
                <a:latin typeface="Times New Roman" panose="02020603050405020304" pitchFamily="18" charset="0"/>
                <a:ea typeface="Times New Roman" panose="02020603050405020304" pitchFamily="18" charset="0"/>
              </a:rPr>
              <a:t>. 2023. Part 1. P. 155 – 165. (in Russian</a:t>
            </a:r>
            <a:r>
              <a:rPr lang="en-US" sz="1600" dirty="0" smtClean="0">
                <a:latin typeface="Times New Roman" panose="02020603050405020304" pitchFamily="18" charset="0"/>
                <a:ea typeface="Times New Roman" panose="02020603050405020304" pitchFamily="18" charset="0"/>
              </a:rPr>
              <a:t>)</a:t>
            </a:r>
            <a:endParaRPr lang="ru-RU" sz="1600" dirty="0" smtClean="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tabLst>
                <a:tab pos="457200" algn="l"/>
              </a:tabLst>
            </a:pPr>
            <a:r>
              <a:rPr lang="en-US" sz="1600" i="1" dirty="0" err="1">
                <a:latin typeface="Times New Roman" panose="02020603050405020304" pitchFamily="18" charset="0"/>
                <a:ea typeface="Times New Roman" panose="02020603050405020304" pitchFamily="18" charset="0"/>
              </a:rPr>
              <a:t>Kislov</a:t>
            </a:r>
            <a:r>
              <a:rPr lang="en-US" sz="1600" i="1" dirty="0">
                <a:latin typeface="Times New Roman" panose="02020603050405020304" pitchFamily="18" charset="0"/>
                <a:ea typeface="Times New Roman" panose="02020603050405020304" pitchFamily="18" charset="0"/>
              </a:rPr>
              <a:t> K.V., </a:t>
            </a:r>
            <a:r>
              <a:rPr lang="en-US" sz="1600" i="1" dirty="0" err="1">
                <a:latin typeface="Times New Roman" panose="02020603050405020304" pitchFamily="18" charset="0"/>
                <a:ea typeface="Times New Roman" panose="02020603050405020304" pitchFamily="18" charset="0"/>
              </a:rPr>
              <a:t>Gravirov</a:t>
            </a:r>
            <a:r>
              <a:rPr lang="en-US" sz="1600" i="1" dirty="0">
                <a:latin typeface="Times New Roman" panose="02020603050405020304" pitchFamily="18" charset="0"/>
                <a:ea typeface="Times New Roman" panose="02020603050405020304" pitchFamily="18" charset="0"/>
              </a:rPr>
              <a:t> V.V.</a:t>
            </a:r>
            <a:r>
              <a:rPr lang="en-US" sz="1600" dirty="0">
                <a:latin typeface="Times New Roman" panose="02020603050405020304" pitchFamily="18" charset="0"/>
                <a:ea typeface="Times New Roman" panose="02020603050405020304" pitchFamily="18" charset="0"/>
              </a:rPr>
              <a:t> Acquisition of Seismological Data Using Fiber Optic Communication Lines // XIV International Conference and School “Problems of </a:t>
            </a:r>
            <a:r>
              <a:rPr lang="en-US" sz="1600" dirty="0" err="1">
                <a:latin typeface="Times New Roman" panose="02020603050405020304" pitchFamily="18" charset="0"/>
                <a:ea typeface="Times New Roman" panose="02020603050405020304" pitchFamily="18" charset="0"/>
              </a:rPr>
              <a:t>Geocosmos</a:t>
            </a:r>
            <a:r>
              <a:rPr lang="en-US" sz="1600" dirty="0">
                <a:latin typeface="Times New Roman" panose="02020603050405020304" pitchFamily="18" charset="0"/>
                <a:ea typeface="Times New Roman" panose="02020603050405020304" pitchFamily="18" charset="0"/>
              </a:rPr>
              <a:t>–2022”, St. Petersburg State University, St. Petersburg, </a:t>
            </a:r>
            <a:r>
              <a:rPr lang="en-US" sz="1600" dirty="0" err="1">
                <a:latin typeface="Times New Roman" panose="02020603050405020304" pitchFamily="18" charset="0"/>
                <a:ea typeface="Times New Roman" panose="02020603050405020304" pitchFamily="18" charset="0"/>
              </a:rPr>
              <a:t>Petrodvorets</a:t>
            </a:r>
            <a:r>
              <a:rPr lang="en-US" sz="1600" dirty="0">
                <a:latin typeface="Times New Roman" panose="02020603050405020304" pitchFamily="18" charset="0"/>
                <a:ea typeface="Times New Roman" panose="02020603050405020304" pitchFamily="18" charset="0"/>
              </a:rPr>
              <a:t>, Russia, 2022. GC2022-SG008</a:t>
            </a:r>
            <a:r>
              <a:rPr lang="en-US" sz="1600" dirty="0" smtClean="0">
                <a:latin typeface="Times New Roman" panose="02020603050405020304" pitchFamily="18" charset="0"/>
                <a:ea typeface="Times New Roman" panose="02020603050405020304" pitchFamily="18" charset="0"/>
              </a:rPr>
              <a:t>.</a:t>
            </a:r>
            <a:endParaRPr lang="ru-RU" sz="1600" dirty="0" smtClean="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tabLst>
                <a:tab pos="457200" algn="l"/>
              </a:tabLst>
            </a:pPr>
            <a:r>
              <a:rPr lang="en-US" sz="1600" i="1" dirty="0" err="1">
                <a:latin typeface="Times New Roman" panose="02020603050405020304" pitchFamily="18" charset="0"/>
                <a:ea typeface="Times New Roman" panose="02020603050405020304" pitchFamily="18" charset="0"/>
              </a:rPr>
              <a:t>Nikitin</a:t>
            </a:r>
            <a:r>
              <a:rPr lang="en-US" sz="1600" i="1" dirty="0">
                <a:latin typeface="Times New Roman" panose="02020603050405020304" pitchFamily="18" charset="0"/>
                <a:ea typeface="Times New Roman" panose="02020603050405020304" pitchFamily="18" charset="0"/>
              </a:rPr>
              <a:t> S., </a:t>
            </a:r>
            <a:r>
              <a:rPr lang="en-US" sz="1600" i="1" dirty="0" err="1">
                <a:latin typeface="Times New Roman" panose="02020603050405020304" pitchFamily="18" charset="0"/>
                <a:ea typeface="Times New Roman" panose="02020603050405020304" pitchFamily="18" charset="0"/>
              </a:rPr>
              <a:t>Treshchikov</a:t>
            </a:r>
            <a:r>
              <a:rPr lang="en-US" sz="1600" i="1" dirty="0">
                <a:latin typeface="Times New Roman" panose="02020603050405020304" pitchFamily="18" charset="0"/>
                <a:ea typeface="Times New Roman" panose="02020603050405020304" pitchFamily="18" charset="0"/>
              </a:rPr>
              <a:t> V.</a:t>
            </a:r>
            <a:r>
              <a:rPr lang="en-US" sz="1600" dirty="0">
                <a:latin typeface="Times New Roman" panose="02020603050405020304" pitchFamily="18" charset="0"/>
                <a:ea typeface="Times New Roman" panose="02020603050405020304" pitchFamily="18" charset="0"/>
              </a:rPr>
              <a:t> Global DAS month experiment, T8_Sensor-Caucasus dataset // International Federation of Digital Seismograph Networks. Dataset/Seismic Network. 2023. </a:t>
            </a:r>
            <a:r>
              <a:rPr lang="en-US" sz="1600" u="sng" dirty="0">
                <a:solidFill>
                  <a:srgbClr val="0000FF"/>
                </a:solidFill>
                <a:latin typeface="Times New Roman" panose="02020603050405020304" pitchFamily="18" charset="0"/>
                <a:ea typeface="Times New Roman" panose="02020603050405020304" pitchFamily="18" charset="0"/>
                <a:hlinkClick r:id="rId3"/>
              </a:rPr>
              <a:t>https://</a:t>
            </a:r>
            <a:r>
              <a:rPr lang="en-US" sz="1600" u="sng" dirty="0" smtClean="0">
                <a:solidFill>
                  <a:srgbClr val="0000FF"/>
                </a:solidFill>
                <a:latin typeface="Times New Roman" panose="02020603050405020304" pitchFamily="18" charset="0"/>
                <a:ea typeface="Times New Roman" panose="02020603050405020304" pitchFamily="18" charset="0"/>
                <a:hlinkClick r:id="rId3"/>
              </a:rPr>
              <a:t>doi.org/10.7914/t8my-dk69</a:t>
            </a:r>
            <a:endParaRPr lang="ru-RU" sz="1600" u="sng" dirty="0" smtClean="0">
              <a:solidFill>
                <a:srgbClr val="0000FF"/>
              </a:solidFill>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tabLst>
                <a:tab pos="457200" algn="l"/>
              </a:tabLst>
            </a:pPr>
            <a:r>
              <a:rPr lang="en-US" sz="1600" i="1" dirty="0" err="1" smtClean="0">
                <a:latin typeface="Times New Roman" panose="02020603050405020304" pitchFamily="18" charset="0"/>
                <a:ea typeface="Times New Roman" panose="02020603050405020304" pitchFamily="18" charset="0"/>
              </a:rPr>
              <a:t>Jousset</a:t>
            </a:r>
            <a:r>
              <a:rPr lang="en-US" sz="1600" i="1" dirty="0" smtClean="0">
                <a:latin typeface="Times New Roman" panose="02020603050405020304" pitchFamily="18" charset="0"/>
                <a:ea typeface="Times New Roman" panose="02020603050405020304" pitchFamily="18" charset="0"/>
              </a:rPr>
              <a:t> </a:t>
            </a:r>
            <a:r>
              <a:rPr lang="en-US" sz="1600" i="1" dirty="0">
                <a:latin typeface="Times New Roman" panose="02020603050405020304" pitchFamily="18" charset="0"/>
                <a:ea typeface="Times New Roman" panose="02020603050405020304" pitchFamily="18" charset="0"/>
              </a:rPr>
              <a:t>P., </a:t>
            </a:r>
            <a:r>
              <a:rPr lang="en-US" sz="1600" i="1" dirty="0" err="1">
                <a:latin typeface="Times New Roman" panose="02020603050405020304" pitchFamily="18" charset="0"/>
                <a:ea typeface="Times New Roman" panose="02020603050405020304" pitchFamily="18" charset="0"/>
              </a:rPr>
              <a:t>Wuestefeld</a:t>
            </a:r>
            <a:r>
              <a:rPr lang="en-US" sz="1600" i="1" dirty="0">
                <a:latin typeface="Times New Roman" panose="02020603050405020304" pitchFamily="18" charset="0"/>
                <a:ea typeface="Times New Roman" panose="02020603050405020304" pitchFamily="18" charset="0"/>
              </a:rPr>
              <a:t> A., </a:t>
            </a:r>
            <a:r>
              <a:rPr lang="en-US" sz="1600" i="1" dirty="0" err="1">
                <a:latin typeface="Times New Roman" panose="02020603050405020304" pitchFamily="18" charset="0"/>
                <a:ea typeface="Times New Roman" panose="02020603050405020304" pitchFamily="18" charset="0"/>
              </a:rPr>
              <a:t>Krawczyk</a:t>
            </a:r>
            <a:r>
              <a:rPr lang="en-US" sz="1600" i="1" dirty="0">
                <a:latin typeface="Times New Roman" panose="02020603050405020304" pitchFamily="18" charset="0"/>
                <a:ea typeface="Times New Roman" panose="02020603050405020304" pitchFamily="18" charset="0"/>
              </a:rPr>
              <a:t> C., Baird A., </a:t>
            </a:r>
            <a:r>
              <a:rPr lang="en-US" sz="1600" i="1" dirty="0" err="1">
                <a:latin typeface="Times New Roman" panose="02020603050405020304" pitchFamily="18" charset="0"/>
                <a:ea typeface="Times New Roman" panose="02020603050405020304" pitchFamily="18" charset="0"/>
              </a:rPr>
              <a:t>Currenti</a:t>
            </a:r>
            <a:r>
              <a:rPr lang="en-US" sz="1600" i="1" dirty="0">
                <a:latin typeface="Times New Roman" panose="02020603050405020304" pitchFamily="18" charset="0"/>
                <a:ea typeface="Times New Roman" panose="02020603050405020304" pitchFamily="18" charset="0"/>
              </a:rPr>
              <a:t> G., </a:t>
            </a:r>
            <a:r>
              <a:rPr lang="en-US" sz="1600" i="1" dirty="0" err="1">
                <a:latin typeface="Times New Roman" panose="02020603050405020304" pitchFamily="18" charset="0"/>
                <a:ea typeface="Times New Roman" panose="02020603050405020304" pitchFamily="18" charset="0"/>
              </a:rPr>
              <a:t>Landrø</a:t>
            </a:r>
            <a:r>
              <a:rPr lang="en-US" sz="1600" i="1" dirty="0">
                <a:latin typeface="Times New Roman" panose="02020603050405020304" pitchFamily="18" charset="0"/>
                <a:ea typeface="Times New Roman" panose="02020603050405020304" pitchFamily="18" charset="0"/>
              </a:rPr>
              <a:t> M., </a:t>
            </a:r>
            <a:r>
              <a:rPr lang="en-US" sz="1600" i="1" dirty="0" err="1">
                <a:latin typeface="Times New Roman" panose="02020603050405020304" pitchFamily="18" charset="0"/>
                <a:ea typeface="Times New Roman" panose="02020603050405020304" pitchFamily="18" charset="0"/>
              </a:rPr>
              <a:t>Nowacki</a:t>
            </a:r>
            <a:r>
              <a:rPr lang="en-US" sz="1600" i="1" dirty="0">
                <a:latin typeface="Times New Roman" panose="02020603050405020304" pitchFamily="18" charset="0"/>
                <a:ea typeface="Times New Roman" panose="02020603050405020304" pitchFamily="18" charset="0"/>
              </a:rPr>
              <a:t> A., Spica Z., Barajas S.R., Lindner F., </a:t>
            </a:r>
            <a:r>
              <a:rPr lang="en-US" sz="1600" i="1" dirty="0" err="1">
                <a:latin typeface="Times New Roman" panose="02020603050405020304" pitchFamily="18" charset="0"/>
                <a:ea typeface="Times New Roman" panose="02020603050405020304" pitchFamily="18" charset="0"/>
              </a:rPr>
              <a:t>Konca</a:t>
            </a:r>
            <a:r>
              <a:rPr lang="en-US" sz="1600" i="1" dirty="0">
                <a:latin typeface="Times New Roman" panose="02020603050405020304" pitchFamily="18" charset="0"/>
                <a:ea typeface="Times New Roman" panose="02020603050405020304" pitchFamily="18" charset="0"/>
              </a:rPr>
              <a:t> Ö.A., </a:t>
            </a:r>
            <a:r>
              <a:rPr lang="en-US" sz="1600" i="1" dirty="0" err="1">
                <a:latin typeface="Times New Roman" panose="02020603050405020304" pitchFamily="18" charset="0"/>
                <a:ea typeface="Times New Roman" panose="02020603050405020304" pitchFamily="18" charset="0"/>
              </a:rPr>
              <a:t>Edme</a:t>
            </a:r>
            <a:r>
              <a:rPr lang="en-US" sz="1600" i="1" dirty="0">
                <a:latin typeface="Times New Roman" panose="02020603050405020304" pitchFamily="18" charset="0"/>
                <a:ea typeface="Times New Roman" panose="02020603050405020304" pitchFamily="18" charset="0"/>
              </a:rPr>
              <a:t> P., Lai V.H., </a:t>
            </a:r>
            <a:r>
              <a:rPr lang="en-US" sz="1600" i="1" dirty="0" err="1">
                <a:latin typeface="Times New Roman" panose="02020603050405020304" pitchFamily="18" charset="0"/>
                <a:ea typeface="Times New Roman" panose="02020603050405020304" pitchFamily="18" charset="0"/>
              </a:rPr>
              <a:t>Treshchikov</a:t>
            </a:r>
            <a:r>
              <a:rPr lang="en-US" sz="1600" i="1" dirty="0">
                <a:latin typeface="Times New Roman" panose="02020603050405020304" pitchFamily="18" charset="0"/>
                <a:ea typeface="Times New Roman" panose="02020603050405020304" pitchFamily="18" charset="0"/>
              </a:rPr>
              <a:t> V., </a:t>
            </a:r>
            <a:r>
              <a:rPr lang="en-US" sz="1600" i="1" dirty="0" err="1">
                <a:latin typeface="Times New Roman" panose="02020603050405020304" pitchFamily="18" charset="0"/>
                <a:ea typeface="Times New Roman" panose="02020603050405020304" pitchFamily="18" charset="0"/>
              </a:rPr>
              <a:t>Urmantseva</a:t>
            </a:r>
            <a:r>
              <a:rPr lang="en-US" sz="1600" i="1" dirty="0">
                <a:latin typeface="Times New Roman" panose="02020603050405020304" pitchFamily="18" charset="0"/>
                <a:ea typeface="Times New Roman" panose="02020603050405020304" pitchFamily="18" charset="0"/>
              </a:rPr>
              <a:t> L., Morten J.P., </a:t>
            </a:r>
            <a:r>
              <a:rPr lang="en-US" sz="1600" i="1" dirty="0" err="1">
                <a:latin typeface="Times New Roman" panose="02020603050405020304" pitchFamily="18" charset="0"/>
                <a:ea typeface="Times New Roman" panose="02020603050405020304" pitchFamily="18" charset="0"/>
              </a:rPr>
              <a:t>Lienhart</a:t>
            </a:r>
            <a:r>
              <a:rPr lang="en-US" sz="1600" i="1" dirty="0">
                <a:latin typeface="Times New Roman" panose="02020603050405020304" pitchFamily="18" charset="0"/>
                <a:ea typeface="Times New Roman" panose="02020603050405020304" pitchFamily="18" charset="0"/>
              </a:rPr>
              <a:t> W., </a:t>
            </a:r>
            <a:r>
              <a:rPr lang="en-US" sz="1600" i="1" dirty="0" err="1">
                <a:latin typeface="Times New Roman" panose="02020603050405020304" pitchFamily="18" charset="0"/>
                <a:ea typeface="Times New Roman" panose="02020603050405020304" pitchFamily="18" charset="0"/>
              </a:rPr>
              <a:t>Lipovsky</a:t>
            </a:r>
            <a:r>
              <a:rPr lang="en-US" sz="1600" i="1" dirty="0">
                <a:latin typeface="Times New Roman" panose="02020603050405020304" pitchFamily="18" charset="0"/>
                <a:ea typeface="Times New Roman" panose="02020603050405020304" pitchFamily="18" charset="0"/>
              </a:rPr>
              <a:t> B.P., </a:t>
            </a:r>
            <a:r>
              <a:rPr lang="en-US" sz="1600" i="1" dirty="0" err="1">
                <a:latin typeface="Times New Roman" panose="02020603050405020304" pitchFamily="18" charset="0"/>
                <a:ea typeface="Times New Roman" panose="02020603050405020304" pitchFamily="18" charset="0"/>
              </a:rPr>
              <a:t>Schoenball</a:t>
            </a:r>
            <a:r>
              <a:rPr lang="en-US" sz="1600" i="1" dirty="0">
                <a:latin typeface="Times New Roman" panose="02020603050405020304" pitchFamily="18" charset="0"/>
                <a:ea typeface="Times New Roman" panose="02020603050405020304" pitchFamily="18" charset="0"/>
              </a:rPr>
              <a:t> M., Ma K.-F. and the “DAS-month” team </a:t>
            </a:r>
            <a:r>
              <a:rPr lang="en-US" sz="1600" dirty="0">
                <a:latin typeface="Times New Roman" panose="02020603050405020304" pitchFamily="18" charset="0"/>
                <a:ea typeface="Times New Roman" panose="02020603050405020304" pitchFamily="18" charset="0"/>
              </a:rPr>
              <a:t>(sample only!): Global Distributed </a:t>
            </a:r>
            <a:r>
              <a:rPr lang="en-US" sz="1600" dirty="0" err="1">
                <a:latin typeface="Times New Roman" panose="02020603050405020304" pitchFamily="18" charset="0"/>
                <a:ea typeface="Times New Roman" panose="02020603050405020304" pitchFamily="18" charset="0"/>
              </a:rPr>
              <a:t>Fibre</a:t>
            </a:r>
            <a:r>
              <a:rPr lang="en-US" sz="1600" dirty="0">
                <a:latin typeface="Times New Roman" panose="02020603050405020304" pitchFamily="18" charset="0"/>
                <a:ea typeface="Times New Roman" panose="02020603050405020304" pitchFamily="18" charset="0"/>
              </a:rPr>
              <a:t> Optic Sensing recordings of the February 2023 Turkey earthquake sequence., EGU General Assembly 2023, Vienna, Austria, 24–28 Apr 2023, EGU23-17618, https://doi.org/10.5194/egusphere-egu23-17618, 2023.</a:t>
            </a:r>
            <a:endParaRPr lang="ru-RU" sz="16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tabLst>
                <a:tab pos="457200" algn="l"/>
              </a:tabLst>
            </a:pPr>
            <a:r>
              <a:rPr lang="en-US" sz="1600" i="1" dirty="0" err="1">
                <a:latin typeface="Times New Roman" panose="02020603050405020304" pitchFamily="18" charset="0"/>
                <a:ea typeface="Times New Roman" panose="02020603050405020304" pitchFamily="18" charset="0"/>
              </a:rPr>
              <a:t>Kislov</a:t>
            </a:r>
            <a:r>
              <a:rPr lang="en-US" sz="1600" i="1" dirty="0">
                <a:latin typeface="Times New Roman" panose="02020603050405020304" pitchFamily="18" charset="0"/>
                <a:ea typeface="Times New Roman" panose="02020603050405020304" pitchFamily="18" charset="0"/>
              </a:rPr>
              <a:t> K.V., </a:t>
            </a:r>
            <a:r>
              <a:rPr lang="en-US" sz="1600" i="1" dirty="0" err="1">
                <a:latin typeface="Times New Roman" panose="02020603050405020304" pitchFamily="18" charset="0"/>
                <a:ea typeface="Times New Roman" panose="02020603050405020304" pitchFamily="18" charset="0"/>
              </a:rPr>
              <a:t>Gravirov</a:t>
            </a:r>
            <a:r>
              <a:rPr lang="en-US" sz="1600" i="1" dirty="0">
                <a:latin typeface="Times New Roman" panose="02020603050405020304" pitchFamily="18" charset="0"/>
                <a:ea typeface="Times New Roman" panose="02020603050405020304" pitchFamily="18" charset="0"/>
              </a:rPr>
              <a:t> V.V.</a:t>
            </a:r>
            <a:r>
              <a:rPr lang="en-US" sz="1600" dirty="0">
                <a:latin typeface="Times New Roman" panose="02020603050405020304" pitchFamily="18" charset="0"/>
                <a:ea typeface="Times New Roman" panose="02020603050405020304" pitchFamily="18" charset="0"/>
              </a:rPr>
              <a:t> Regarding the Metrology of Special Lines of the Distributed Acoustic Sensing // XIV International Conference and School “Problems of </a:t>
            </a:r>
            <a:r>
              <a:rPr lang="en-US" sz="1600" dirty="0" err="1">
                <a:latin typeface="Times New Roman" panose="02020603050405020304" pitchFamily="18" charset="0"/>
                <a:ea typeface="Times New Roman" panose="02020603050405020304" pitchFamily="18" charset="0"/>
              </a:rPr>
              <a:t>Geocosmos</a:t>
            </a:r>
            <a:r>
              <a:rPr lang="en-US" sz="1600" dirty="0">
                <a:latin typeface="Times New Roman" panose="02020603050405020304" pitchFamily="18" charset="0"/>
                <a:ea typeface="Times New Roman" panose="02020603050405020304" pitchFamily="18" charset="0"/>
              </a:rPr>
              <a:t>–2022”, St. Petersburg State University, St. Petersburg, </a:t>
            </a:r>
            <a:r>
              <a:rPr lang="en-US" sz="1600" dirty="0" err="1">
                <a:latin typeface="Times New Roman" panose="02020603050405020304" pitchFamily="18" charset="0"/>
                <a:ea typeface="Times New Roman" panose="02020603050405020304" pitchFamily="18" charset="0"/>
              </a:rPr>
              <a:t>Petrodvorets</a:t>
            </a:r>
            <a:r>
              <a:rPr lang="en-US" sz="1600" dirty="0">
                <a:latin typeface="Times New Roman" panose="02020603050405020304" pitchFamily="18" charset="0"/>
                <a:ea typeface="Times New Roman" panose="02020603050405020304" pitchFamily="18" charset="0"/>
              </a:rPr>
              <a:t>, Russia, 2022. GC2022-SG009</a:t>
            </a:r>
            <a:r>
              <a:rPr lang="en-US" sz="1600" dirty="0" smtClean="0">
                <a:latin typeface="Times New Roman" panose="02020603050405020304" pitchFamily="18" charset="0"/>
                <a:ea typeface="Times New Roman" panose="02020603050405020304" pitchFamily="18" charset="0"/>
              </a:rPr>
              <a:t>.</a:t>
            </a:r>
            <a:endParaRPr lang="ru-RU" sz="16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4805608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3123</TotalTime>
  <Words>1992</Words>
  <Application>Microsoft Office PowerPoint</Application>
  <PresentationFormat>Широкоэкранный</PresentationFormat>
  <Paragraphs>61</Paragraphs>
  <Slides>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2</vt:i4>
      </vt:variant>
      <vt:variant>
        <vt:lpstr>Заголовки слайдов</vt:lpstr>
      </vt:variant>
      <vt:variant>
        <vt:i4>7</vt:i4>
      </vt:variant>
    </vt:vector>
  </HeadingPairs>
  <TitlesOfParts>
    <vt:vector size="13" baseType="lpstr">
      <vt:lpstr>Arial</vt:lpstr>
      <vt:lpstr>Calibri</vt:lpstr>
      <vt:lpstr>Calibri Light</vt:lpstr>
      <vt:lpstr>Times New Roman</vt:lpstr>
      <vt:lpstr>Custom Design</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K.V.Kislov</cp:lastModifiedBy>
  <cp:revision>45</cp:revision>
  <dcterms:created xsi:type="dcterms:W3CDTF">2023-04-18T13:25:54Z</dcterms:created>
  <dcterms:modified xsi:type="dcterms:W3CDTF">2023-05-23T16:07:38Z</dcterms:modified>
</cp:coreProperties>
</file>