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74" r:id="rId3"/>
  </p:sldMasterIdLst>
  <p:sldIdLst>
    <p:sldId id="261" r:id="rId4"/>
    <p:sldId id="262" r:id="rId5"/>
    <p:sldId id="270" r:id="rId6"/>
    <p:sldId id="263" r:id="rId7"/>
    <p:sldId id="264" r:id="rId8"/>
    <p:sldId id="265" r:id="rId9"/>
    <p:sldId id="266" r:id="rId10"/>
    <p:sldId id="267" r:id="rId11"/>
    <p:sldId id="268" r:id="rId12"/>
    <p:sldId id="269" r:id="rId13"/>
    <p:sldId id="271" r:id="rId1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90" d="100"/>
          <a:sy n="90" d="100"/>
        </p:scale>
        <p:origin x="114"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B96E0-5787-404D-9F78-8A667299D559}" type="datetimeFigureOut">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08.06.2023</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3D9494-3D73-6B4D-A6B9-58EFB44A3F8D}"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378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B96E0-5787-404D-9F78-8A667299D559}" type="datetimeFigureOut">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08.06.2023</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3D9494-3D73-6B4D-A6B9-58EFB44A3F8D}"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453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B96E0-5787-404D-9F78-8A667299D559}" type="datetimeFigureOut">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08.06.2023</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3D9494-3D73-6B4D-A6B9-58EFB44A3F8D}"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488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B96E0-5787-404D-9F78-8A667299D559}" type="datetimeFigureOut">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08.06.2023</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3D9494-3D73-6B4D-A6B9-58EFB44A3F8D}"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85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B96E0-5787-404D-9F78-8A667299D559}" type="datetimeFigureOut">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08.06.2023</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3D9494-3D73-6B4D-A6B9-58EFB44A3F8D}"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054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B96E0-5787-404D-9F78-8A667299D559}" type="datetimeFigureOut">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08.06.2023</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3D9494-3D73-6B4D-A6B9-58EFB44A3F8D}"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900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B96E0-5787-404D-9F78-8A667299D559}" type="datetimeFigureOut">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08.06.2023</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3D9494-3D73-6B4D-A6B9-58EFB44A3F8D}"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882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B96E0-5787-404D-9F78-8A667299D559}" type="datetimeFigureOut">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08.06.2023</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3D9494-3D73-6B4D-A6B9-58EFB44A3F8D}"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527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B96E0-5787-404D-9F78-8A667299D559}" type="datetimeFigureOut">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08.06.2023</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3D9494-3D73-6B4D-A6B9-58EFB44A3F8D}"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942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B96E0-5787-404D-9F78-8A667299D559}" type="datetimeFigureOut">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08.06.2023</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3D9494-3D73-6B4D-A6B9-58EFB44A3F8D}"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475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B96E0-5787-404D-9F78-8A667299D559}" type="datetimeFigureOut">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08.06.2023</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3D9494-3D73-6B4D-A6B9-58EFB44A3F8D}"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583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B96E0-5787-404D-9F78-8A667299D559}" type="datetimeFigureOut">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08.06.2023</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3D9494-3D73-6B4D-A6B9-58EFB44A3F8D}"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1181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B96E0-5787-404D-9F78-8A667299D559}" type="datetimeFigureOut">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08.06.2023</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3D9494-3D73-6B4D-A6B9-58EFB44A3F8D}"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301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B96E0-5787-404D-9F78-8A667299D559}" type="datetimeFigureOut">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08.06.2023</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3D9494-3D73-6B4D-A6B9-58EFB44A3F8D}"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395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B96E0-5787-404D-9F78-8A667299D559}" type="datetimeFigureOut">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08.06.2023</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3D9494-3D73-6B4D-A6B9-58EFB44A3F8D}"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13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B96E0-5787-404D-9F78-8A667299D559}" type="datetimeFigureOut">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08.06.2023</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3D9494-3D73-6B4D-A6B9-58EFB44A3F8D}"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094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B96E0-5787-404D-9F78-8A667299D559}" type="datetimeFigureOut">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08.06.2023</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3D9494-3D73-6B4D-A6B9-58EFB44A3F8D}"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37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B96E0-5787-404D-9F78-8A667299D559}" type="datetimeFigureOut">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08.06.2023</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3D9494-3D73-6B4D-A6B9-58EFB44A3F8D}"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628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B96E0-5787-404D-9F78-8A667299D559}" type="datetimeFigureOut">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08.06.2023</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3D9494-3D73-6B4D-A6B9-58EFB44A3F8D}"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251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B96E0-5787-404D-9F78-8A667299D559}" type="datetimeFigureOut">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08.06.2023</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3D9494-3D73-6B4D-A6B9-58EFB44A3F8D}"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206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B96E0-5787-404D-9F78-8A667299D559}" type="datetimeFigureOut">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08.06.2023</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3D9494-3D73-6B4D-A6B9-58EFB44A3F8D}"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36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B96E0-5787-404D-9F78-8A667299D559}" type="datetimeFigureOut">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08.06.2023</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3D9494-3D73-6B4D-A6B9-58EFB44A3F8D}" type="slidenum">
              <a:rPr kumimoji="0" lang="x-non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94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g"/><Relationship Id="rId7" Type="http://schemas.openxmlformats.org/officeDocument/2006/relationships/image" Target="../media/image5.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7.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3" Type="http://schemas.openxmlformats.org/officeDocument/2006/relationships/slideLayout" Target="../slideLayouts/slideLayout4.xml"/><Relationship Id="rId21" Type="http://schemas.openxmlformats.org/officeDocument/2006/relationships/slide" Target="../slides/slide5.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1.xml"/><Relationship Id="rId25" Type="http://schemas.openxmlformats.org/officeDocument/2006/relationships/image" Target="../media/image16.emf"/><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 Target="../slides/slide6.xml"/><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image" Target="../media/image15.emf"/><Relationship Id="rId10" Type="http://schemas.openxmlformats.org/officeDocument/2006/relationships/slideLayout" Target="../slideLayouts/slideLayout11.xml"/><Relationship Id="rId19" Type="http://schemas.openxmlformats.org/officeDocument/2006/relationships/slide" Target="../slides/slid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8.png"/><Relationship Id="rId18" Type="http://schemas.openxmlformats.org/officeDocument/2006/relationships/image" Target="../media/image12.emf"/><Relationship Id="rId3" Type="http://schemas.openxmlformats.org/officeDocument/2006/relationships/slideLayout" Target="../slideLayouts/slideLayout15.xml"/><Relationship Id="rId21" Type="http://schemas.openxmlformats.org/officeDocument/2006/relationships/image" Target="../media/image14.emf"/><Relationship Id="rId7" Type="http://schemas.openxmlformats.org/officeDocument/2006/relationships/slideLayout" Target="../slideLayouts/slideLayout19.xml"/><Relationship Id="rId12" Type="http://schemas.openxmlformats.org/officeDocument/2006/relationships/theme" Target="../theme/theme3.xml"/><Relationship Id="rId17" Type="http://schemas.openxmlformats.org/officeDocument/2006/relationships/slide" Target="../slides/slide2.xml"/><Relationship Id="rId2" Type="http://schemas.openxmlformats.org/officeDocument/2006/relationships/slideLayout" Target="../slideLayouts/slideLayout14.xml"/><Relationship Id="rId16" Type="http://schemas.openxmlformats.org/officeDocument/2006/relationships/image" Target="../media/image11.emf"/><Relationship Id="rId20" Type="http://schemas.openxmlformats.org/officeDocument/2006/relationships/slide" Target="../slides/slide5.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6.emf"/><Relationship Id="rId5" Type="http://schemas.openxmlformats.org/officeDocument/2006/relationships/slideLayout" Target="../slideLayouts/slideLayout17.xml"/><Relationship Id="rId15" Type="http://schemas.openxmlformats.org/officeDocument/2006/relationships/image" Target="../media/image10.emf"/><Relationship Id="rId23" Type="http://schemas.openxmlformats.org/officeDocument/2006/relationships/slide" Target="../slides/slide6.xml"/><Relationship Id="rId10" Type="http://schemas.openxmlformats.org/officeDocument/2006/relationships/slideLayout" Target="../slideLayouts/slideLayout22.xml"/><Relationship Id="rId19" Type="http://schemas.openxmlformats.org/officeDocument/2006/relationships/image" Target="../media/image13.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9.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 action="ppaction://noaction"/>
            <a:extLst>
              <a:ext uri="{FF2B5EF4-FFF2-40B4-BE49-F238E27FC236}">
                <a16:creationId xmlns:a16="http://schemas.microsoft.com/office/drawing/2014/main" id="{180DFF96-CBFD-BE49-06A1-72B2C840F2F3}"/>
              </a:ext>
            </a:extLst>
          </p:cNvPr>
          <p:cNvPicPr>
            <a:picLocks noChangeAspect="1"/>
          </p:cNvPicPr>
          <p:nvPr userDrawn="1"/>
        </p:nvPicPr>
        <p:blipFill>
          <a:blip r:embed="rId5"/>
          <a:stretch>
            <a:fillRect/>
          </a:stretch>
        </p:blipFill>
        <p:spPr>
          <a:xfrm>
            <a:off x="315118" y="1927567"/>
            <a:ext cx="1803400" cy="723900"/>
          </a:xfrm>
          <a:prstGeom prst="rect">
            <a:avLst/>
          </a:prstGeom>
        </p:spPr>
      </p:pic>
      <p:pic>
        <p:nvPicPr>
          <p:cNvPr id="17" name="Picture 16">
            <a:hlinkClick r:id="" action="ppaction://noaction"/>
            <a:extLst>
              <a:ext uri="{FF2B5EF4-FFF2-40B4-BE49-F238E27FC236}">
                <a16:creationId xmlns:a16="http://schemas.microsoft.com/office/drawing/2014/main" id="{8A824A85-4E9D-4703-1A33-A7316C088964}"/>
              </a:ext>
            </a:extLst>
          </p:cNvPr>
          <p:cNvPicPr>
            <a:picLocks noChangeAspect="1"/>
          </p:cNvPicPr>
          <p:nvPr userDrawn="1"/>
        </p:nvPicPr>
        <p:blipFill>
          <a:blip r:embed="rId6"/>
          <a:stretch>
            <a:fillRect/>
          </a:stretch>
        </p:blipFill>
        <p:spPr>
          <a:xfrm>
            <a:off x="2819167" y="1927567"/>
            <a:ext cx="1803400" cy="723900"/>
          </a:xfrm>
          <a:prstGeom prst="rect">
            <a:avLst/>
          </a:prstGeom>
        </p:spPr>
      </p:pic>
      <p:pic>
        <p:nvPicPr>
          <p:cNvPr id="19" name="Picture 18">
            <a:hlinkClick r:id="" action="ppaction://noaction"/>
            <a:extLst>
              <a:ext uri="{FF2B5EF4-FFF2-40B4-BE49-F238E27FC236}">
                <a16:creationId xmlns:a16="http://schemas.microsoft.com/office/drawing/2014/main" id="{C7F0C88D-B6B0-C38F-4C5B-39A96B625EA8}"/>
              </a:ext>
            </a:extLst>
          </p:cNvPr>
          <p:cNvPicPr>
            <a:picLocks noChangeAspect="1"/>
          </p:cNvPicPr>
          <p:nvPr userDrawn="1"/>
        </p:nvPicPr>
        <p:blipFill>
          <a:blip r:embed="rId7"/>
          <a:stretch>
            <a:fillRect/>
          </a:stretch>
        </p:blipFill>
        <p:spPr>
          <a:xfrm>
            <a:off x="7569433" y="1927567"/>
            <a:ext cx="1803400" cy="723900"/>
          </a:xfrm>
          <a:prstGeom prst="rect">
            <a:avLst/>
          </a:prstGeom>
        </p:spPr>
      </p:pic>
      <p:pic>
        <p:nvPicPr>
          <p:cNvPr id="20" name="Picture 19">
            <a:hlinkClick r:id="" action="ppaction://noaction"/>
            <a:extLst>
              <a:ext uri="{FF2B5EF4-FFF2-40B4-BE49-F238E27FC236}">
                <a16:creationId xmlns:a16="http://schemas.microsoft.com/office/drawing/2014/main" id="{8ECB7A75-0964-BEB3-0070-79F92D4D6FB1}"/>
              </a:ext>
            </a:extLst>
          </p:cNvPr>
          <p:cNvPicPr>
            <a:picLocks noChangeAspect="1"/>
          </p:cNvPicPr>
          <p:nvPr userDrawn="1"/>
        </p:nvPicPr>
        <p:blipFill>
          <a:blip r:embed="rId8"/>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9"/>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1"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3"/>
          <a:stretch>
            <a:fillRect/>
          </a:stretch>
        </p:blipFill>
        <p:spPr>
          <a:xfrm>
            <a:off x="11060217" y="3568486"/>
            <a:ext cx="933450" cy="184150"/>
          </a:xfrm>
          <a:prstGeom prst="rect">
            <a:avLst/>
          </a:prstGeom>
        </p:spPr>
      </p:pic>
      <p:pic>
        <p:nvPicPr>
          <p:cNvPr id="20" name="Picture 19">
            <a:hlinkClick r:id="rId24"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5"/>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83493532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7"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19"/>
          <a:stretch>
            <a:fillRect/>
          </a:stretch>
        </p:blipFill>
        <p:spPr>
          <a:xfrm>
            <a:off x="11060217" y="2954826"/>
            <a:ext cx="933450" cy="184150"/>
          </a:xfrm>
          <a:prstGeom prst="rect">
            <a:avLst/>
          </a:prstGeom>
        </p:spPr>
      </p:pic>
      <p:pic>
        <p:nvPicPr>
          <p:cNvPr id="18" name="Picture 17">
            <a:hlinkClick r:id="rId20"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1"/>
          <a:stretch>
            <a:fillRect/>
          </a:stretch>
        </p:blipFill>
        <p:spPr>
          <a:xfrm>
            <a:off x="11060217" y="3261656"/>
            <a:ext cx="933450" cy="184150"/>
          </a:xfrm>
          <a:prstGeom prst="rect">
            <a:avLst/>
          </a:prstGeom>
        </p:spPr>
      </p:pic>
      <p:pic>
        <p:nvPicPr>
          <p:cNvPr id="19" name="Picture 18">
            <a:hlinkClick r:id="rId20"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2"/>
          <a:stretch>
            <a:fillRect/>
          </a:stretch>
        </p:blipFill>
        <p:spPr>
          <a:xfrm>
            <a:off x="11060217" y="3568486"/>
            <a:ext cx="933450" cy="184150"/>
          </a:xfrm>
          <a:prstGeom prst="rect">
            <a:avLst/>
          </a:prstGeom>
        </p:spPr>
      </p:pic>
      <p:pic>
        <p:nvPicPr>
          <p:cNvPr id="20" name="Picture 19">
            <a:hlinkClick r:id="rId23"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4"/>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15221249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155439"/>
            <a:ext cx="6826135" cy="141577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Spectral characteristics of seismic and infrasound noise by data of monitoring network stations of the National Nuclear Center of the Republic of Kazakhstan</a:t>
            </a:r>
            <a:r>
              <a:rPr lang="ru-RU" b="1" dirty="0">
                <a:solidFill>
                  <a:schemeClr val="bg1"/>
                </a:solidFill>
                <a:latin typeface="Arial" panose="020B0604020202020204" pitchFamily="34" charset="0"/>
                <a:cs typeface="Arial" panose="020B0604020202020204" pitchFamily="34" charset="0"/>
              </a:rPr>
              <a:t>.</a:t>
            </a:r>
            <a:endParaRPr lang="x-none"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Smirnov </a:t>
            </a:r>
            <a:r>
              <a:rPr lang="en-US" dirty="0" err="1">
                <a:solidFill>
                  <a:schemeClr val="bg1"/>
                </a:solidFill>
                <a:latin typeface="Arial" panose="020B0604020202020204" pitchFamily="34" charset="0"/>
                <a:cs typeface="Arial" panose="020B0604020202020204" pitchFamily="34" charset="0"/>
              </a:rPr>
              <a:t>Yu.A</a:t>
            </a:r>
            <a:r>
              <a:rPr lang="en-US" dirty="0">
                <a:solidFill>
                  <a:schemeClr val="bg1"/>
                </a:solidFill>
                <a:latin typeface="Arial" panose="020B0604020202020204" pitchFamily="34" charset="0"/>
                <a:cs typeface="Arial" panose="020B0604020202020204" pitchFamily="34" charset="0"/>
              </a:rPr>
              <a:t>., Smirnov </a:t>
            </a:r>
            <a:r>
              <a:rPr lang="en-US" dirty="0" err="1">
                <a:solidFill>
                  <a:schemeClr val="bg1"/>
                </a:solidFill>
                <a:latin typeface="Arial" panose="020B0604020202020204" pitchFamily="34" charset="0"/>
                <a:cs typeface="Arial" panose="020B0604020202020204" pitchFamily="34" charset="0"/>
              </a:rPr>
              <a:t>A.A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Mikhailova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N.N</a:t>
            </a:r>
            <a:r>
              <a:rPr lang="en-US" dirty="0">
                <a:solidFill>
                  <a:schemeClr val="bg1"/>
                </a:solidFill>
                <a:latin typeface="Arial" panose="020B0604020202020204" pitchFamily="34" charset="0"/>
                <a:cs typeface="Arial" panose="020B0604020202020204" pitchFamily="34" charset="0"/>
              </a:rPr>
              <a:t>. </a:t>
            </a:r>
            <a:endParaRPr lang="ru-RU"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National Nuclear Center of the Republic of Kazakhstan. </a:t>
            </a:r>
            <a:endParaRPr lang="x-none"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daily and season variations of seismic and infrasound noise were analyzed</a:t>
            </a:r>
            <a:endParaRPr lang="en-US" sz="10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a:t>
            </a:r>
            <a:r>
              <a:rPr lang="ru-RU" sz="1200" b="1" dirty="0">
                <a:solidFill>
                  <a:schemeClr val="bg1"/>
                </a:solidFill>
                <a:latin typeface="Arial" panose="020B0604020202020204" pitchFamily="34" charset="0"/>
                <a:cs typeface="Arial" panose="020B0604020202020204" pitchFamily="34" charset="0"/>
              </a:rPr>
              <a:t>3</a:t>
            </a:r>
            <a:r>
              <a:rPr lang="en-US" sz="1200" b="1" dirty="0">
                <a:solidFill>
                  <a:schemeClr val="bg1"/>
                </a:solidFill>
                <a:latin typeface="Arial" panose="020B0604020202020204" pitchFamily="34" charset="0"/>
                <a:cs typeface="Arial" panose="020B0604020202020204" pitchFamily="34" charset="0"/>
              </a:rPr>
              <a:t>.</a:t>
            </a:r>
            <a:r>
              <a:rPr lang="ru-RU" sz="1200" b="1" dirty="0">
                <a:solidFill>
                  <a:schemeClr val="bg1"/>
                </a:solidFill>
                <a:latin typeface="Arial" panose="020B0604020202020204" pitchFamily="34" charset="0"/>
                <a:cs typeface="Arial" panose="020B0604020202020204" pitchFamily="34" charset="0"/>
              </a:rPr>
              <a:t>1</a:t>
            </a:r>
            <a:r>
              <a:rPr lang="en-US" sz="1200" b="1" dirty="0">
                <a:solidFill>
                  <a:schemeClr val="bg1"/>
                </a:solidFill>
                <a:latin typeface="Arial" panose="020B0604020202020204" pitchFamily="34" charset="0"/>
                <a:cs typeface="Arial" panose="020B0604020202020204" pitchFamily="34" charset="0"/>
              </a:rPr>
              <a:t>-</a:t>
            </a:r>
            <a:r>
              <a:rPr lang="ru-RU" sz="1200" b="1" dirty="0">
                <a:solidFill>
                  <a:schemeClr val="bg1"/>
                </a:solidFill>
                <a:latin typeface="Arial" panose="020B0604020202020204" pitchFamily="34" charset="0"/>
                <a:cs typeface="Arial" panose="020B0604020202020204" pitchFamily="34" charset="0"/>
              </a:rPr>
              <a:t>20</a:t>
            </a:r>
            <a:r>
              <a:rPr lang="en-US" sz="1200" b="1" dirty="0">
                <a:solidFill>
                  <a:schemeClr val="bg1"/>
                </a:solidFill>
                <a:latin typeface="Arial" panose="020B0604020202020204" pitchFamily="34" charset="0"/>
                <a:cs typeface="Arial" panose="020B0604020202020204" pitchFamily="34" charset="0"/>
              </a:rPr>
              <a:t>3</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Data of the </a:t>
            </a:r>
            <a:r>
              <a:rPr lang="en-US" sz="1200" dirty="0" err="1">
                <a:latin typeface="Arial" panose="020B0604020202020204" pitchFamily="34" charset="0"/>
                <a:cs typeface="Arial" panose="020B0604020202020204" pitchFamily="34" charset="0"/>
              </a:rPr>
              <a:t>NNC</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RK</a:t>
            </a:r>
            <a:r>
              <a:rPr lang="en-US" sz="1200" dirty="0">
                <a:latin typeface="Arial" panose="020B0604020202020204" pitchFamily="34" charset="0"/>
                <a:cs typeface="Arial" panose="020B0604020202020204" pitchFamily="34" charset="0"/>
              </a:rPr>
              <a:t> network and IRIS </a:t>
            </a:r>
            <a:r>
              <a:rPr lang="en-US" sz="1200" dirty="0" err="1">
                <a:latin typeface="Arial" panose="020B0604020202020204" pitchFamily="34" charset="0"/>
                <a:cs typeface="Arial" panose="020B0604020202020204" pitchFamily="34" charset="0"/>
              </a:rPr>
              <a:t>PQLX</a:t>
            </a:r>
            <a:r>
              <a:rPr lang="en-US" sz="1200" dirty="0">
                <a:latin typeface="Arial" panose="020B0604020202020204" pitchFamily="34" charset="0"/>
                <a:cs typeface="Arial" panose="020B0604020202020204" pitchFamily="34" charset="0"/>
              </a:rPr>
              <a:t> software were used</a:t>
            </a:r>
            <a:endParaRPr lang="en-US" sz="10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observed peculiarities are well described by position and dynamics of microseism and microbarom sources located in North Atlantics</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ea typeface="Times New Roman" panose="02020603050405020304" pitchFamily="18" charset="0"/>
                <a:cs typeface="Arial" panose="020B0604020202020204" pitchFamily="34" charset="0"/>
              </a:rPr>
              <a:t>All conclusions and experimental data are important to enhance the effectiveness of works on seismic monitoring in the field of stations operation and data processing</a:t>
            </a:r>
            <a:endParaRPr lang="en-US" sz="1200" dirty="0">
              <a:latin typeface="Arial" panose="020B0604020202020204" pitchFamily="34" charset="0"/>
              <a:cs typeface="Arial" panose="020B0604020202020204" pitchFamily="34" charset="0"/>
            </a:endParaRPr>
          </a:p>
          <a:p>
            <a:r>
              <a:rPr lang="ru-RU" sz="120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0" name="Рисунок 9">
            <a:extLst>
              <a:ext uri="{FF2B5EF4-FFF2-40B4-BE49-F238E27FC236}">
                <a16:creationId xmlns:a16="http://schemas.microsoft.com/office/drawing/2014/main" id="{711BE04E-B09F-6E61-CEEC-C4A59F2D5723}"/>
              </a:ext>
            </a:extLst>
          </p:cNvPr>
          <p:cNvPicPr>
            <a:picLocks noChangeAspect="1"/>
          </p:cNvPicPr>
          <p:nvPr/>
        </p:nvPicPr>
        <p:blipFill>
          <a:blip r:embed="rId2"/>
          <a:stretch>
            <a:fillRect/>
          </a:stretch>
        </p:blipFill>
        <p:spPr>
          <a:xfrm>
            <a:off x="10487017" y="369396"/>
            <a:ext cx="1233521" cy="1233521"/>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7744" y="5156227"/>
            <a:ext cx="10360152" cy="1256306"/>
          </a:xfrm>
          <a:prstGeom prst="rect">
            <a:avLst/>
          </a:prstGeom>
        </p:spPr>
        <p:txBody>
          <a:bodyPr wrap="square">
            <a:spAutoFit/>
          </a:bodyPr>
          <a:lstStyle/>
          <a:p>
            <a:pPr marL="228600" marR="0" lvl="0" indent="22098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Example of microbarom source region location by Kazakhstan stations. The map shows the results of microbarom intensity modeling. White line shows 90% error ellipse for locations determined by cross beam method by detections at IS31 and IS46 stations. Blue line shows back-azimuth calculated by MKAR seismic array. </a:t>
            </a:r>
            <a:endParaRPr kumimoji="0" lang="ru-RU"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711BE04E-B09F-6E61-CEEC-C4A59F2D5723}"/>
              </a:ext>
            </a:extLst>
          </p:cNvPr>
          <p:cNvPicPr>
            <a:picLocks noChangeAspect="1"/>
          </p:cNvPicPr>
          <p:nvPr/>
        </p:nvPicPr>
        <p:blipFill>
          <a:blip r:embed="rId2"/>
          <a:stretch>
            <a:fillRect/>
          </a:stretch>
        </p:blipFill>
        <p:spPr>
          <a:xfrm>
            <a:off x="10788769" y="131652"/>
            <a:ext cx="1233521" cy="1233521"/>
          </a:xfrm>
          <a:prstGeom prst="rect">
            <a:avLst/>
          </a:prstGeom>
        </p:spPr>
      </p:pic>
      <p:pic>
        <p:nvPicPr>
          <p:cNvPr id="7" name="Рисунок 6"/>
          <p:cNvPicPr/>
          <p:nvPr/>
        </p:nvPicPr>
        <p:blipFill>
          <a:blip r:embed="rId3"/>
          <a:stretch>
            <a:fillRect/>
          </a:stretch>
        </p:blipFill>
        <p:spPr>
          <a:xfrm>
            <a:off x="3233737" y="1243087"/>
            <a:ext cx="5381625" cy="3819525"/>
          </a:xfrm>
          <a:prstGeom prst="rect">
            <a:avLst/>
          </a:prstGeom>
        </p:spPr>
      </p:pic>
      <p:sp>
        <p:nvSpPr>
          <p:cNvPr id="8"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Results</a:t>
            </a:r>
            <a:endParaRPr kumimoji="0" lang="x-none" sz="2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640746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69080" y="566928"/>
            <a:ext cx="1455848"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Conclusion</a:t>
            </a:r>
            <a:endParaRPr lang="ru-RU" sz="2000" dirty="0">
              <a:solidFill>
                <a:schemeClr val="bg1"/>
              </a:solidFill>
              <a:latin typeface="Arial" panose="020B0604020202020204" pitchFamily="34" charset="0"/>
              <a:cs typeface="Arial" panose="020B0604020202020204" pitchFamily="34" charset="0"/>
            </a:endParaRPr>
          </a:p>
        </p:txBody>
      </p:sp>
      <p:sp>
        <p:nvSpPr>
          <p:cNvPr id="6" name="Прямоугольник 5"/>
          <p:cNvSpPr/>
          <p:nvPr/>
        </p:nvSpPr>
        <p:spPr>
          <a:xfrm>
            <a:off x="338328" y="1408419"/>
            <a:ext cx="10250424" cy="3923575"/>
          </a:xfrm>
          <a:prstGeom prst="rect">
            <a:avLst/>
          </a:prstGeom>
        </p:spPr>
        <p:txBody>
          <a:bodyPr wrap="square">
            <a:spAutoFit/>
          </a:bodyPr>
          <a:lstStyle/>
          <a:p>
            <a:pPr indent="449580" algn="just">
              <a:lnSpc>
                <a:spcPct val="107000"/>
              </a:lnSpc>
              <a:spcAft>
                <a:spcPts val="0"/>
              </a:spcAft>
            </a:pPr>
            <a:r>
              <a:rPr lang="en-US" dirty="0">
                <a:latin typeface="Arial" panose="020B0604020202020204" pitchFamily="34" charset="0"/>
                <a:ea typeface="Calibri" panose="020F0502020204030204" pitchFamily="34" charset="0"/>
                <a:cs typeface="Arial" panose="020B0604020202020204" pitchFamily="34" charset="0"/>
              </a:rPr>
              <a:t>The investigation of noise spectral characteristics allowed for assessing the capabilities of seismic and infrasound network on a new advanced technical level, study the common pattern and regularities of distribution and change of background noise in different frequency ranges, reveal individual peculiarities of noise spectral models for a range of stations.</a:t>
            </a:r>
            <a:r>
              <a:rPr lang="ru-RU" dirty="0">
                <a:latin typeface="Arial" panose="020B0604020202020204" pitchFamily="34" charset="0"/>
                <a:ea typeface="Calibri" panose="020F0502020204030204" pitchFamily="34" charset="0"/>
                <a:cs typeface="Arial" panose="020B0604020202020204" pitchFamily="34" charset="0"/>
              </a:rPr>
              <a:t> </a:t>
            </a:r>
          </a:p>
          <a:p>
            <a:pPr indent="449580" algn="just">
              <a:lnSpc>
                <a:spcPct val="107000"/>
              </a:lnSpc>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The obtained results of seismic noise parameters estimation by all NNC RK stations show great capabilities of these stations in monitoring of nuclear explosions and earthquakes. The noise models are close to the world low-noise models of seismic noise. The range of noise variations during days and seasons is not large.</a:t>
            </a:r>
            <a:endParaRPr lang="ru-RU" dirty="0">
              <a:latin typeface="Arial" panose="020B0604020202020204" pitchFamily="34" charset="0"/>
              <a:ea typeface="Calibri" panose="020F0502020204030204" pitchFamily="34" charset="0"/>
              <a:cs typeface="Arial" panose="020B0604020202020204" pitchFamily="34" charset="0"/>
            </a:endParaRPr>
          </a:p>
          <a:p>
            <a:pPr indent="449580" algn="just">
              <a:lnSpc>
                <a:spcPct val="107000"/>
              </a:lnSpc>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The joint consideration of results by seismic and infrasound stations allowed for concluding on coherent noise change in the field of microseismic peaks during the year seasons, and in spatial aspect of noise level distribution by Kazakhstan stations.</a:t>
            </a:r>
            <a:endParaRPr lang="ru-RU" dirty="0">
              <a:latin typeface="Arial" panose="020B0604020202020204" pitchFamily="34" charset="0"/>
              <a:ea typeface="Calibri" panose="020F0502020204030204" pitchFamily="34" charset="0"/>
              <a:cs typeface="Arial" panose="020B0604020202020204" pitchFamily="34" charset="0"/>
            </a:endParaRPr>
          </a:p>
          <a:p>
            <a:pPr indent="449580" algn="just">
              <a:lnSpc>
                <a:spcPct val="107000"/>
              </a:lnSpc>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All conclusions and experimental data are important to enhance the efficiency of work on seismic monitoring in the field of stations operation and data processing. </a:t>
            </a:r>
            <a:r>
              <a:rPr lang="ru-RU" dirty="0">
                <a:latin typeface="Arial" panose="020B0604020202020204" pitchFamily="34" charset="0"/>
                <a:ea typeface="Times New Roman" panose="02020603050405020304" pitchFamily="18" charset="0"/>
                <a:cs typeface="Arial" panose="020B0604020202020204" pitchFamily="34" charset="0"/>
              </a:rPr>
              <a:t> </a:t>
            </a:r>
            <a:endParaRPr lang="ru-RU" dirty="0">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711BE04E-B09F-6E61-CEEC-C4A59F2D5723}"/>
              </a:ext>
            </a:extLst>
          </p:cNvPr>
          <p:cNvPicPr>
            <a:picLocks noChangeAspect="1"/>
          </p:cNvPicPr>
          <p:nvPr/>
        </p:nvPicPr>
        <p:blipFill>
          <a:blip r:embed="rId2"/>
          <a:stretch>
            <a:fillRect/>
          </a:stretch>
        </p:blipFill>
        <p:spPr>
          <a:xfrm>
            <a:off x="10788769" y="131652"/>
            <a:ext cx="1233521" cy="1233521"/>
          </a:xfrm>
          <a:prstGeom prst="rect">
            <a:avLst/>
          </a:prstGeom>
        </p:spPr>
      </p:pic>
    </p:spTree>
    <p:extLst>
      <p:ext uri="{BB962C8B-B14F-4D97-AF65-F5344CB8AC3E}">
        <p14:creationId xmlns:p14="http://schemas.microsoft.com/office/powerpoint/2010/main" val="3972380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000" dirty="0">
                <a:solidFill>
                  <a:prstClr val="white"/>
                </a:solidFill>
                <a:latin typeface="Arial" panose="020B0604020202020204" pitchFamily="34" charset="0"/>
                <a:cs typeface="Arial" panose="020B0604020202020204" pitchFamily="34" charset="0"/>
              </a:rPr>
              <a:t>Introduction</a:t>
            </a:r>
            <a:endParaRPr kumimoji="0" lang="x-none" sz="2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Place your QR Code here after removing this text box!</a:t>
            </a:r>
            <a:endParaRPr kumimoji="0" lang="x-none"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Px.x</a:t>
            </a: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-xxx</a:t>
            </a:r>
            <a:endParaRPr kumimoji="0" lang="x-none"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6" name="Прямоугольник 5"/>
          <p:cNvSpPr/>
          <p:nvPr/>
        </p:nvSpPr>
        <p:spPr>
          <a:xfrm>
            <a:off x="457200" y="2121744"/>
            <a:ext cx="959205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One of the most important criteria of seismic stations sensitivity is background</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noise level. It is investigated at different stages of stations establishment and operation. Seismic noise is deliberately studied during the selection of sites for a new station construction, and while determining the aperture of a seismic array. </a:t>
            </a:r>
            <a:endParaRPr kumimoji="0" lang="ru-RU"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Прямоугольник 6"/>
          <p:cNvSpPr/>
          <p:nvPr/>
        </p:nvSpPr>
        <p:spPr>
          <a:xfrm>
            <a:off x="457200" y="3402531"/>
            <a:ext cx="93726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Another important aspect of noise investigation is the control for recording channels operation. Systematic</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estimation of noise parameters is an instrument to reveal any significant changes in instruments parameters. </a:t>
            </a:r>
            <a:endParaRPr kumimoji="0" lang="ru-RU"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1" name="Рисунок 10">
            <a:extLst>
              <a:ext uri="{FF2B5EF4-FFF2-40B4-BE49-F238E27FC236}">
                <a16:creationId xmlns:a16="http://schemas.microsoft.com/office/drawing/2014/main" id="{711BE04E-B09F-6E61-CEEC-C4A59F2D5723}"/>
              </a:ext>
            </a:extLst>
          </p:cNvPr>
          <p:cNvPicPr>
            <a:picLocks noChangeAspect="1"/>
          </p:cNvPicPr>
          <p:nvPr/>
        </p:nvPicPr>
        <p:blipFill>
          <a:blip r:embed="rId2"/>
          <a:stretch>
            <a:fillRect/>
          </a:stretch>
        </p:blipFill>
        <p:spPr>
          <a:xfrm>
            <a:off x="10770878" y="0"/>
            <a:ext cx="1233521" cy="1233521"/>
          </a:xfrm>
          <a:prstGeom prst="rect">
            <a:avLst/>
          </a:prstGeom>
        </p:spPr>
      </p:pic>
    </p:spTree>
    <p:extLst>
      <p:ext uri="{BB962C8B-B14F-4D97-AF65-F5344CB8AC3E}">
        <p14:creationId xmlns:p14="http://schemas.microsoft.com/office/powerpoint/2010/main" val="3174261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49478" y="2256142"/>
            <a:ext cx="9372600"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Spectral characteristics of seismic and infrasound noise were calculated using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PQLX</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software by the waveforms</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of the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NNC</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RK</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network stations. The calculation results were compared with Peterson low-noise model,  and Brown model for infrasound. The daily and season noise variations were analyzed. Special attention is given to regularities of level change in microseismic maximum. The observed peculiarities are well explained by the position and dynamics of microseism and microbarom sources located in North Atlantics.</a:t>
            </a:r>
            <a:endParaRPr kumimoji="0" lang="ru-RU"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6089E85-C1D4-F8EB-8947-E04EDEBE8A24}"/>
              </a:ext>
            </a:extLst>
          </p:cNvPr>
          <p:cNvSpPr txBox="1">
            <a:spLocks/>
          </p:cNvSpPr>
          <p:nvPr/>
        </p:nvSpPr>
        <p:spPr>
          <a:xfrm>
            <a:off x="2139696" y="266331"/>
            <a:ext cx="8074821" cy="52005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Methods</a:t>
            </a:r>
            <a:r>
              <a:rPr kumimoji="0" lang="ru-RU" sz="2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data </a:t>
            </a:r>
            <a:endParaRPr kumimoji="0" lang="x-none" sz="2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7" name="Рисунок 6">
            <a:extLst>
              <a:ext uri="{FF2B5EF4-FFF2-40B4-BE49-F238E27FC236}">
                <a16:creationId xmlns:a16="http://schemas.microsoft.com/office/drawing/2014/main" id="{711BE04E-B09F-6E61-CEEC-C4A59F2D5723}"/>
              </a:ext>
            </a:extLst>
          </p:cNvPr>
          <p:cNvPicPr>
            <a:picLocks noChangeAspect="1"/>
          </p:cNvPicPr>
          <p:nvPr/>
        </p:nvPicPr>
        <p:blipFill>
          <a:blip r:embed="rId2"/>
          <a:stretch>
            <a:fillRect/>
          </a:stretch>
        </p:blipFill>
        <p:spPr>
          <a:xfrm>
            <a:off x="10702002" y="208862"/>
            <a:ext cx="1233521" cy="1233521"/>
          </a:xfrm>
          <a:prstGeom prst="rect">
            <a:avLst/>
          </a:prstGeom>
        </p:spPr>
      </p:pic>
    </p:spTree>
    <p:extLst>
      <p:ext uri="{BB962C8B-B14F-4D97-AF65-F5344CB8AC3E}">
        <p14:creationId xmlns:p14="http://schemas.microsoft.com/office/powerpoint/2010/main" val="581089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39696" y="266331"/>
            <a:ext cx="8074821" cy="52005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Objectives </a:t>
            </a:r>
            <a:r>
              <a:rPr kumimoji="0" lang="x-none" sz="1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Slide Title goes here</a:t>
            </a:r>
            <a:br>
              <a:rPr kumimoji="0" lang="x-none" sz="1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br>
            <a:r>
              <a:rPr kumimoji="0" lang="x-none" sz="1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Font: Arial Regular Size 20</a:t>
            </a:r>
            <a:r>
              <a:rPr kumimoji="0" lang="x-none" sz="1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t>
            </a:r>
            <a:endParaRPr kumimoji="0" lang="x-none" sz="4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Place your QR Code here after removing this text box!</a:t>
            </a:r>
            <a:endParaRPr kumimoji="0" lang="x-none"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Px.x</a:t>
            </a: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-xxx</a:t>
            </a:r>
            <a:endParaRPr kumimoji="0" lang="x-none"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6" name="Рисунок 5"/>
          <p:cNvPicPr/>
          <p:nvPr/>
        </p:nvPicPr>
        <p:blipFill>
          <a:blip r:embed="rId2" cstate="print">
            <a:extLst>
              <a:ext uri="{28A0092B-C50C-407E-A947-70E740481C1C}">
                <a14:useLocalDpi xmlns:a14="http://schemas.microsoft.com/office/drawing/2010/main" val="0"/>
              </a:ext>
            </a:extLst>
          </a:blip>
          <a:stretch>
            <a:fillRect/>
          </a:stretch>
        </p:blipFill>
        <p:spPr>
          <a:xfrm>
            <a:off x="448057" y="1415923"/>
            <a:ext cx="5212079" cy="4147030"/>
          </a:xfrm>
          <a:prstGeom prst="rect">
            <a:avLst/>
          </a:prstGeom>
        </p:spPr>
      </p:pic>
      <p:pic>
        <p:nvPicPr>
          <p:cNvPr id="13" name="Рисунок 12">
            <a:extLst>
              <a:ext uri="{FF2B5EF4-FFF2-40B4-BE49-F238E27FC236}">
                <a16:creationId xmlns:a16="http://schemas.microsoft.com/office/drawing/2014/main" id="{711BE04E-B09F-6E61-CEEC-C4A59F2D5723}"/>
              </a:ext>
            </a:extLst>
          </p:cNvPr>
          <p:cNvPicPr>
            <a:picLocks noChangeAspect="1"/>
          </p:cNvPicPr>
          <p:nvPr/>
        </p:nvPicPr>
        <p:blipFill>
          <a:blip r:embed="rId3"/>
          <a:stretch>
            <a:fillRect/>
          </a:stretch>
        </p:blipFill>
        <p:spPr>
          <a:xfrm>
            <a:off x="10770878" y="182402"/>
            <a:ext cx="1233521" cy="1233521"/>
          </a:xfrm>
          <a:prstGeom prst="rect">
            <a:avLst/>
          </a:prstGeom>
        </p:spPr>
      </p:pic>
      <p:sp>
        <p:nvSpPr>
          <p:cNvPr id="3" name="TextBox 2"/>
          <p:cNvSpPr txBox="1"/>
          <p:nvPr/>
        </p:nvSpPr>
        <p:spPr>
          <a:xfrm flipH="1">
            <a:off x="5884495" y="1415922"/>
            <a:ext cx="4539664" cy="3693319"/>
          </a:xfrm>
          <a:prstGeom prst="rect">
            <a:avLst/>
          </a:prstGeom>
          <a:noFill/>
        </p:spPr>
        <p:txBody>
          <a:bodyPr wrap="square" rtlCol="0">
            <a:spAutoFit/>
          </a:bodyPr>
          <a:lstStyle/>
          <a:p>
            <a:pPr lvl="0">
              <a:defRPr/>
            </a:pPr>
            <a:r>
              <a:rPr lang="en-US" i="1" dirty="0">
                <a:latin typeface="Arial" panose="020B0604020202020204" pitchFamily="34" charset="0"/>
                <a:cs typeface="Arial" panose="020B0604020202020204" pitchFamily="34" charset="0"/>
              </a:rPr>
              <a:t>NNC RK seismic stations network </a:t>
            </a:r>
            <a:r>
              <a:rPr lang="en-US" dirty="0">
                <a:latin typeface="Arial" panose="020B0604020202020204" pitchFamily="34" charset="0"/>
                <a:cs typeface="Arial" panose="020B0604020202020204" pitchFamily="34" charset="0"/>
              </a:rPr>
              <a:t>is presented by stations some of which are included into different global networks, and some belong to NNC RK only; however, data from all stations arrive continuously to data Center in Almaty (KNDC) where they are archived and processed. Currently, the seismic network includes 5 seismic arrays and 8 three-component station. The Figure shows a chart of </a:t>
            </a:r>
            <a:r>
              <a:rPr lang="en-US" dirty="0" err="1">
                <a:latin typeface="Arial" panose="020B0604020202020204" pitchFamily="34" charset="0"/>
                <a:cs typeface="Arial" panose="020B0604020202020204" pitchFamily="34" charset="0"/>
              </a:rPr>
              <a:t>IGR</a:t>
            </a:r>
            <a:r>
              <a:rPr lang="en-US" dirty="0">
                <a:latin typeface="Arial" panose="020B0604020202020204" pitchFamily="34" charset="0"/>
                <a:cs typeface="Arial" panose="020B0604020202020204" pitchFamily="34" charset="0"/>
              </a:rPr>
              <a:t> seismic and infrasound stations location on the territory of Kazakhstan.</a:t>
            </a:r>
            <a:endParaRPr lang="ru-RU"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ctr">
              <a:defRPr/>
            </a:pPr>
            <a:endParaRPr lang="ru-RU" dirty="0">
              <a:solidFill>
                <a:prstClr val="black"/>
              </a:solidFill>
            </a:endParaRPr>
          </a:p>
        </p:txBody>
      </p:sp>
      <p:sp>
        <p:nvSpPr>
          <p:cNvPr id="8" name="TextBox 7">
            <a:extLst>
              <a:ext uri="{FF2B5EF4-FFF2-40B4-BE49-F238E27FC236}">
                <a16:creationId xmlns:a16="http://schemas.microsoft.com/office/drawing/2014/main" id="{988F3248-FB2F-3CCF-2B83-8CA803C4116C}"/>
              </a:ext>
            </a:extLst>
          </p:cNvPr>
          <p:cNvSpPr txBox="1"/>
          <p:nvPr/>
        </p:nvSpPr>
        <p:spPr>
          <a:xfrm>
            <a:off x="448057" y="5562953"/>
            <a:ext cx="5533643" cy="646331"/>
          </a:xfrm>
          <a:prstGeom prst="rect">
            <a:avLst/>
          </a:prstGeom>
          <a:noFill/>
        </p:spPr>
        <p:txBody>
          <a:bodyPr wrap="square" rtlCol="0">
            <a:spAutoFit/>
          </a:bodyPr>
          <a:lstStyle/>
          <a:p>
            <a:pPr>
              <a:defRPr/>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Legend</a:t>
            </a:r>
            <a:r>
              <a:rPr lang="ru-RU"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triangle</a:t>
            </a:r>
            <a:r>
              <a:rPr lang="ru-RU"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three-component seismic station</a:t>
            </a:r>
            <a:r>
              <a:rPr lang="ru-RU"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circle</a:t>
            </a:r>
            <a:r>
              <a:rPr lang="ru-RU"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seismic array</a:t>
            </a:r>
            <a:r>
              <a:rPr lang="ru-RU"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star </a:t>
            </a:r>
            <a:r>
              <a:rPr lang="ru-RU"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infrasound station</a:t>
            </a:r>
            <a:r>
              <a:rPr lang="ru-RU"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443468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Results</a:t>
            </a:r>
            <a:endParaRPr kumimoji="0" lang="x-none" sz="4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Place your QR Code here after removing this text box!</a:t>
            </a:r>
            <a:endParaRPr kumimoji="0" lang="x-none"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Px.x</a:t>
            </a: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-xxx</a:t>
            </a:r>
            <a:endParaRPr kumimoji="0" lang="x-none"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9" name="Рисунок 8">
            <a:extLst>
              <a:ext uri="{FF2B5EF4-FFF2-40B4-BE49-F238E27FC236}">
                <a16:creationId xmlns:a16="http://schemas.microsoft.com/office/drawing/2014/main" id="{711BE04E-B09F-6E61-CEEC-C4A59F2D5723}"/>
              </a:ext>
            </a:extLst>
          </p:cNvPr>
          <p:cNvPicPr>
            <a:picLocks noChangeAspect="1"/>
          </p:cNvPicPr>
          <p:nvPr/>
        </p:nvPicPr>
        <p:blipFill>
          <a:blip r:embed="rId2"/>
          <a:stretch>
            <a:fillRect/>
          </a:stretch>
        </p:blipFill>
        <p:spPr>
          <a:xfrm>
            <a:off x="10702002" y="208862"/>
            <a:ext cx="1233521" cy="1233521"/>
          </a:xfrm>
          <a:prstGeom prst="rect">
            <a:avLst/>
          </a:prstGeom>
        </p:spPr>
      </p:pic>
      <p:sp>
        <p:nvSpPr>
          <p:cNvPr id="3" name="TextBox 2"/>
          <p:cNvSpPr txBox="1"/>
          <p:nvPr/>
        </p:nvSpPr>
        <p:spPr>
          <a:xfrm>
            <a:off x="5767516" y="1152184"/>
            <a:ext cx="4736592" cy="397031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Individual hourly graphs of </a:t>
            </a:r>
            <a:r>
              <a:rPr lang="en-US" dirty="0" err="1">
                <a:latin typeface="Arial" panose="020B0604020202020204" pitchFamily="34" charset="0"/>
                <a:cs typeface="Arial" panose="020B0604020202020204" pitchFamily="34" charset="0"/>
              </a:rPr>
              <a:t>PSD</a:t>
            </a:r>
            <a:r>
              <a:rPr lang="en-US" dirty="0">
                <a:latin typeface="Arial" panose="020B0604020202020204" pitchFamily="34" charset="0"/>
                <a:cs typeface="Arial" panose="020B0604020202020204" pitchFamily="34" charset="0"/>
              </a:rPr>
              <a:t> noise spectral curves with 30 minutes laps were calculated. After that the medians and percentiles were calculated, shown in Figure with different colors. The calculations were done for two months of 2017 – one summer month (July, 2017), and one winter month (December, 2017). The Figure shows the cumulative graph of noise spectra medians for all seismic stations by the waveforms obtained for day time from 01 to 13 GMT hour. Black dashed lines show the low-noise (</a:t>
            </a:r>
            <a:r>
              <a:rPr lang="en-US" dirty="0" err="1">
                <a:latin typeface="Arial" panose="020B0604020202020204" pitchFamily="34" charset="0"/>
                <a:cs typeface="Arial" panose="020B0604020202020204" pitchFamily="34" charset="0"/>
              </a:rPr>
              <a:t>NLNM</a:t>
            </a:r>
            <a:r>
              <a:rPr lang="en-US" dirty="0">
                <a:latin typeface="Arial" panose="020B0604020202020204" pitchFamily="34" charset="0"/>
                <a:cs typeface="Arial" panose="020B0604020202020204" pitchFamily="34" charset="0"/>
              </a:rPr>
              <a:t>) and high-noise </a:t>
            </a:r>
            <a:r>
              <a:rPr lang="ru-RU"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NHNM</a:t>
            </a:r>
            <a:r>
              <a:rPr lang="ru-RU"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Peterson models.  </a:t>
            </a:r>
            <a:endParaRPr lang="ru-RU" dirty="0">
              <a:latin typeface="Arial" panose="020B0604020202020204" pitchFamily="34" charset="0"/>
              <a:cs typeface="Arial" panose="020B0604020202020204" pitchFamily="34" charset="0"/>
            </a:endParaRPr>
          </a:p>
        </p:txBody>
      </p:sp>
      <p:pic>
        <p:nvPicPr>
          <p:cNvPr id="10" name="Рисунок 9"/>
          <p:cNvPicPr/>
          <p:nvPr/>
        </p:nvPicPr>
        <p:blipFill>
          <a:blip r:embed="rId3" cstate="print">
            <a:extLst>
              <a:ext uri="{28A0092B-C50C-407E-A947-70E740481C1C}">
                <a14:useLocalDpi xmlns:a14="http://schemas.microsoft.com/office/drawing/2010/main" val="0"/>
              </a:ext>
            </a:extLst>
          </a:blip>
          <a:stretch>
            <a:fillRect/>
          </a:stretch>
        </p:blipFill>
        <p:spPr>
          <a:xfrm>
            <a:off x="552069" y="2122026"/>
            <a:ext cx="4606290" cy="3342005"/>
          </a:xfrm>
          <a:prstGeom prst="rect">
            <a:avLst/>
          </a:prstGeom>
        </p:spPr>
      </p:pic>
    </p:spTree>
    <p:extLst>
      <p:ext uri="{BB962C8B-B14F-4D97-AF65-F5344CB8AC3E}">
        <p14:creationId xmlns:p14="http://schemas.microsoft.com/office/powerpoint/2010/main" val="1425862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Place your QR Code here after removing this text box!</a:t>
            </a:r>
            <a:endParaRPr kumimoji="0" lang="x-none"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Px.x</a:t>
            </a: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-xxx</a:t>
            </a:r>
            <a:endParaRPr kumimoji="0" lang="x-none"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9" name="Рисунок 8">
            <a:extLst>
              <a:ext uri="{FF2B5EF4-FFF2-40B4-BE49-F238E27FC236}">
                <a16:creationId xmlns:a16="http://schemas.microsoft.com/office/drawing/2014/main" id="{711BE04E-B09F-6E61-CEEC-C4A59F2D5723}"/>
              </a:ext>
            </a:extLst>
          </p:cNvPr>
          <p:cNvPicPr>
            <a:picLocks noChangeAspect="1"/>
          </p:cNvPicPr>
          <p:nvPr/>
        </p:nvPicPr>
        <p:blipFill>
          <a:blip r:embed="rId2"/>
          <a:stretch>
            <a:fillRect/>
          </a:stretch>
        </p:blipFill>
        <p:spPr>
          <a:xfrm>
            <a:off x="10843633" y="92359"/>
            <a:ext cx="1233521" cy="1233521"/>
          </a:xfrm>
          <a:prstGeom prst="rect">
            <a:avLst/>
          </a:prstGeom>
        </p:spPr>
      </p:pic>
      <p:sp>
        <p:nvSpPr>
          <p:cNvPr id="8"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Results</a:t>
            </a:r>
            <a:endParaRPr kumimoji="0" lang="x-none" sz="2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10" name="Picture 29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50" y="1228916"/>
            <a:ext cx="4726940" cy="3430905"/>
          </a:xfrm>
          <a:prstGeom prst="rect">
            <a:avLst/>
          </a:prstGeom>
          <a:noFill/>
        </p:spPr>
      </p:pic>
      <p:sp>
        <p:nvSpPr>
          <p:cNvPr id="3" name="TextBox 2"/>
          <p:cNvSpPr txBox="1"/>
          <p:nvPr/>
        </p:nvSpPr>
        <p:spPr>
          <a:xfrm>
            <a:off x="5041784" y="1115736"/>
            <a:ext cx="5729094" cy="507831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comparison of </a:t>
            </a:r>
            <a:r>
              <a:rPr lang="en-US" b="1" dirty="0">
                <a:latin typeface="Arial" panose="020B0604020202020204" pitchFamily="34" charset="0"/>
                <a:cs typeface="Arial" panose="020B0604020202020204" pitchFamily="34" charset="0"/>
              </a:rPr>
              <a:t>seismic noise </a:t>
            </a:r>
            <a:r>
              <a:rPr lang="en-US" dirty="0">
                <a:latin typeface="Arial" panose="020B0604020202020204" pitchFamily="34" charset="0"/>
                <a:cs typeface="Arial" panose="020B0604020202020204" pitchFamily="34" charset="0"/>
              </a:rPr>
              <a:t>characteristics showed that there are some common features in spectral characteristics for all seismic arrays: </a:t>
            </a:r>
          </a:p>
          <a:p>
            <a:r>
              <a:rPr lang="en-US" dirty="0">
                <a:latin typeface="Arial" panose="020B0604020202020204" pitchFamily="34" charset="0"/>
                <a:cs typeface="Arial" panose="020B0604020202020204" pitchFamily="34" charset="0"/>
              </a:rPr>
              <a:t>- For all arrays, at large periods, the median value of spectral density is beyond the high-noise model by Peterson;</a:t>
            </a:r>
            <a:endParaRPr lang="ru-RU"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 For all stations, in summer time, the noise level at microseismic peak is close to low-noise model by Peterson;</a:t>
            </a:r>
            <a:endParaRPr lang="ru-RU"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 For all stations, in winter time, the noise level at microseismic peak is above the summer noise level;</a:t>
            </a:r>
            <a:endParaRPr lang="ru-RU"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The absolute level of seismic noise in microseismic frequency band (0.1 – 0.4 Hz) decreases with station remoteness from the main region of microseism sources – North Atlantics;</a:t>
            </a:r>
            <a:endParaRPr lang="ru-RU"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all stations, the noise level in day time is higher than at night time. </a:t>
            </a:r>
            <a:endParaRPr lang="ru-RU" dirty="0">
              <a:latin typeface="Arial" panose="020B0604020202020204" pitchFamily="34" charset="0"/>
              <a:cs typeface="Arial" panose="020B0604020202020204" pitchFamily="34" charset="0"/>
            </a:endParaRPr>
          </a:p>
        </p:txBody>
      </p:sp>
      <p:sp>
        <p:nvSpPr>
          <p:cNvPr id="11" name="TextBox 10"/>
          <p:cNvSpPr txBox="1"/>
          <p:nvPr/>
        </p:nvSpPr>
        <p:spPr>
          <a:xfrm>
            <a:off x="120650" y="4560345"/>
            <a:ext cx="4807966"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cumulative graph of noise spectra medians for all seismic stations by the waveforms obtained for day time from 01 to 13 GMT hour. Black dashed lines show the low-noise (</a:t>
            </a:r>
            <a:r>
              <a:rPr lang="en-US" dirty="0" err="1">
                <a:latin typeface="Arial" panose="020B0604020202020204" pitchFamily="34" charset="0"/>
                <a:cs typeface="Arial" panose="020B0604020202020204" pitchFamily="34" charset="0"/>
              </a:rPr>
              <a:t>NLNM</a:t>
            </a:r>
            <a:r>
              <a:rPr lang="en-US" dirty="0">
                <a:latin typeface="Arial" panose="020B0604020202020204" pitchFamily="34" charset="0"/>
                <a:cs typeface="Arial" panose="020B0604020202020204" pitchFamily="34" charset="0"/>
              </a:rPr>
              <a:t>) and high-noise </a:t>
            </a:r>
            <a:r>
              <a:rPr lang="ru-RU"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NHNM</a:t>
            </a:r>
            <a:r>
              <a:rPr lang="ru-RU"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Peterson models.  </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2689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Results</a:t>
            </a:r>
            <a:endParaRPr kumimoji="0" lang="x-none" sz="2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Place your QR Code here after removing this text box!</a:t>
            </a:r>
            <a:endParaRPr kumimoji="0" lang="x-none"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Px.x</a:t>
            </a: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-xxx</a:t>
            </a:r>
            <a:endParaRPr kumimoji="0" lang="x-none"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9" name="Рисунок 8">
            <a:extLst>
              <a:ext uri="{FF2B5EF4-FFF2-40B4-BE49-F238E27FC236}">
                <a16:creationId xmlns:a16="http://schemas.microsoft.com/office/drawing/2014/main" id="{711BE04E-B09F-6E61-CEEC-C4A59F2D5723}"/>
              </a:ext>
            </a:extLst>
          </p:cNvPr>
          <p:cNvPicPr>
            <a:picLocks noChangeAspect="1"/>
          </p:cNvPicPr>
          <p:nvPr/>
        </p:nvPicPr>
        <p:blipFill>
          <a:blip r:embed="rId2"/>
          <a:stretch>
            <a:fillRect/>
          </a:stretch>
        </p:blipFill>
        <p:spPr>
          <a:xfrm>
            <a:off x="10909883" y="122508"/>
            <a:ext cx="1233521" cy="1233521"/>
          </a:xfrm>
          <a:prstGeom prst="rect">
            <a:avLst/>
          </a:prstGeom>
        </p:spPr>
      </p:pic>
      <p:pic>
        <p:nvPicPr>
          <p:cNvPr id="8" name="Рисунок 7"/>
          <p:cNvPicPr/>
          <p:nvPr/>
        </p:nvPicPr>
        <p:blipFill rotWithShape="1">
          <a:blip r:embed="rId3" cstate="print">
            <a:extLst>
              <a:ext uri="{28A0092B-C50C-407E-A947-70E740481C1C}">
                <a14:useLocalDpi xmlns:a14="http://schemas.microsoft.com/office/drawing/2010/main" val="0"/>
              </a:ext>
            </a:extLst>
          </a:blip>
          <a:srcRect r="6915" b="9871"/>
          <a:stretch/>
        </p:blipFill>
        <p:spPr bwMode="auto">
          <a:xfrm>
            <a:off x="114236" y="1194245"/>
            <a:ext cx="4849495" cy="3518535"/>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92024" y="5038343"/>
            <a:ext cx="4771707" cy="707886"/>
          </a:xfrm>
          <a:prstGeom prst="rect">
            <a:avLst/>
          </a:prstGeom>
          <a:noFill/>
        </p:spPr>
        <p:txBody>
          <a:bodyPr wrap="square" rtlCol="0">
            <a:spAutoFit/>
          </a:bodyPr>
          <a:lstStyle/>
          <a:p>
            <a:r>
              <a:rPr lang="en-US" sz="2000" dirty="0"/>
              <a:t>The Figure shows median spectra of noise for all infrasound arrays</a:t>
            </a:r>
            <a:endParaRPr lang="ru-RU" sz="2000" dirty="0"/>
          </a:p>
        </p:txBody>
      </p:sp>
      <p:sp>
        <p:nvSpPr>
          <p:cNvPr id="10" name="TextBox 9"/>
          <p:cNvSpPr txBox="1"/>
          <p:nvPr/>
        </p:nvSpPr>
        <p:spPr>
          <a:xfrm>
            <a:off x="5193792" y="1194245"/>
            <a:ext cx="5577086" cy="369331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calculation of spectral curves of infrasound noise was the same as for the seismic stations. As </a:t>
            </a:r>
            <a:r>
              <a:rPr lang="en-US" dirty="0" err="1">
                <a:latin typeface="Arial" panose="020B0604020202020204" pitchFamily="34" charset="0"/>
                <a:cs typeface="Arial" panose="020B0604020202020204" pitchFamily="34" charset="0"/>
              </a:rPr>
              <a:t>PQLX</a:t>
            </a:r>
            <a:r>
              <a:rPr lang="en-US" dirty="0">
                <a:latin typeface="Arial" panose="020B0604020202020204" pitchFamily="34" charset="0"/>
                <a:cs typeface="Arial" panose="020B0604020202020204" pitchFamily="34" charset="0"/>
              </a:rPr>
              <a:t> software is not suitable for infrasound records processing, it was adapted for infrasound processing. Instead of the Peterson models inherent to the software, the Brown infrasound noise models were used (dashed lines). Spectral curves were constructed by infrasound arrays IS31, </a:t>
            </a:r>
            <a:r>
              <a:rPr lang="en-US" dirty="0" err="1">
                <a:latin typeface="Arial" panose="020B0604020202020204" pitchFamily="34" charset="0"/>
                <a:cs typeface="Arial" panose="020B0604020202020204" pitchFamily="34" charset="0"/>
              </a:rPr>
              <a:t>Kurchatov</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Makanchi</a:t>
            </a:r>
            <a:r>
              <a:rPr lang="en-US" dirty="0">
                <a:latin typeface="Arial" panose="020B0604020202020204" pitchFamily="34" charset="0"/>
                <a:cs typeface="Arial" panose="020B0604020202020204" pitchFamily="34" charset="0"/>
              </a:rPr>
              <a:t> for one summer and one winter months of 2017. To represent infrasound noise in the </a:t>
            </a:r>
            <a:r>
              <a:rPr lang="en-US" dirty="0" err="1">
                <a:latin typeface="Arial" panose="020B0604020202020204" pitchFamily="34" charset="0"/>
                <a:cs typeface="Arial" panose="020B0604020202020204" pitchFamily="34" charset="0"/>
              </a:rPr>
              <a:t>PSD</a:t>
            </a:r>
            <a:r>
              <a:rPr lang="ru-RU"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form of infrasound noise, the set of spectral density curves were calculated for a month in the window of 1 hour length, and 50 percent lap. </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2362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711BE04E-B09F-6E61-CEEC-C4A59F2D5723}"/>
              </a:ext>
            </a:extLst>
          </p:cNvPr>
          <p:cNvPicPr>
            <a:picLocks noChangeAspect="1"/>
          </p:cNvPicPr>
          <p:nvPr/>
        </p:nvPicPr>
        <p:blipFill>
          <a:blip r:embed="rId2"/>
          <a:stretch>
            <a:fillRect/>
          </a:stretch>
        </p:blipFill>
        <p:spPr>
          <a:xfrm>
            <a:off x="10807057" y="159084"/>
            <a:ext cx="1233521" cy="1233521"/>
          </a:xfrm>
          <a:prstGeom prst="rect">
            <a:avLst/>
          </a:prstGeom>
        </p:spPr>
      </p:pic>
      <p:sp>
        <p:nvSpPr>
          <p:cNvPr id="2" name="Прямоугольник 1"/>
          <p:cNvSpPr/>
          <p:nvPr/>
        </p:nvSpPr>
        <p:spPr>
          <a:xfrm>
            <a:off x="338328" y="2392959"/>
            <a:ext cx="10104120" cy="2944524"/>
          </a:xfrm>
          <a:prstGeom prst="rect">
            <a:avLst/>
          </a:prstGeom>
        </p:spPr>
        <p:txBody>
          <a:bodyPr wrap="square">
            <a:spAutoFit/>
          </a:bodyPr>
          <a:lstStyle/>
          <a:p>
            <a:pPr indent="228600">
              <a:lnSpc>
                <a:spcPct val="107000"/>
              </a:lnSpc>
            </a:pPr>
            <a:r>
              <a:rPr lang="en-US" dirty="0">
                <a:latin typeface="Arial" panose="020B0604020202020204" pitchFamily="34" charset="0"/>
                <a:ea typeface="Calibri" panose="020F0502020204030204" pitchFamily="34" charset="0"/>
                <a:cs typeface="Arial" panose="020B0604020202020204" pitchFamily="34" charset="0"/>
              </a:rPr>
              <a:t>The comparison of </a:t>
            </a:r>
            <a:r>
              <a:rPr lang="en-US" b="1" dirty="0">
                <a:latin typeface="Arial" panose="020B0604020202020204" pitchFamily="34" charset="0"/>
                <a:ea typeface="Calibri" panose="020F0502020204030204" pitchFamily="34" charset="0"/>
                <a:cs typeface="Arial" panose="020B0604020202020204" pitchFamily="34" charset="0"/>
              </a:rPr>
              <a:t>infrasound noise </a:t>
            </a:r>
            <a:r>
              <a:rPr lang="en-US" dirty="0">
                <a:latin typeface="Arial" panose="020B0604020202020204" pitchFamily="34" charset="0"/>
                <a:ea typeface="Calibri" panose="020F0502020204030204" pitchFamily="34" charset="0"/>
                <a:cs typeface="Arial" panose="020B0604020202020204" pitchFamily="34" charset="0"/>
              </a:rPr>
              <a:t>characteristics showed that there is a range of common features in spectral characteristics for all infrasound arrays.</a:t>
            </a:r>
            <a:endParaRPr lang="ru-RU" dirty="0">
              <a:latin typeface="Arial" panose="020B0604020202020204" pitchFamily="34" charset="0"/>
              <a:ea typeface="Calibri" panose="020F050202020403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 For all stations, in summer time, microbarom peak at ~5 s period is not clear;</a:t>
            </a:r>
            <a:endParaRPr lang="ru-RU"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 For all stations, in winter time, microbarom peak is quite clear;</a:t>
            </a:r>
            <a:endParaRPr lang="ru-RU" dirty="0">
              <a:latin typeface="Arial" panose="020B0604020202020204" pitchFamily="34" charset="0"/>
              <a:cs typeface="Arial" panose="020B0604020202020204" pitchFamily="34" charset="0"/>
            </a:endParaRPr>
          </a:p>
          <a:p>
            <a:pPr lvl="0">
              <a:lnSpc>
                <a:spcPct val="107000"/>
              </a:lnSpc>
            </a:pPr>
            <a:r>
              <a:rPr lang="en-US" dirty="0">
                <a:latin typeface="Arial" panose="020B0604020202020204" pitchFamily="34" charset="0"/>
                <a:ea typeface="Calibri" panose="020F0502020204030204" pitchFamily="34" charset="0"/>
                <a:cs typeface="Arial" panose="020B0604020202020204" pitchFamily="34" charset="0"/>
              </a:rPr>
              <a:t> - For all stations, in winter time, the noise level at microseism peak is higher than summer noise level;</a:t>
            </a:r>
            <a:endParaRPr lang="ru-RU" dirty="0">
              <a:latin typeface="Arial" panose="020B0604020202020204" pitchFamily="34" charset="0"/>
              <a:ea typeface="Calibri" panose="020F050202020403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The absolute level of infrasound noise in microbarom frequency band (0.1 – 0.4 Hz) decreases with station remoteness from the main region of microseism sources – North Atlantics;</a:t>
            </a:r>
            <a:endParaRPr lang="ru-RU"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 For all stations the noise level in day time is higher than at night. </a:t>
            </a:r>
            <a:endParaRPr lang="ru-RU" dirty="0">
              <a:latin typeface="Arial" panose="020B0604020202020204" pitchFamily="34" charset="0"/>
              <a:cs typeface="Arial" panose="020B0604020202020204" pitchFamily="34" charset="0"/>
            </a:endParaRPr>
          </a:p>
          <a:p>
            <a:pPr algn="ctr">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Results</a:t>
            </a:r>
            <a:endParaRPr kumimoji="0" lang="x-none" sz="2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303880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85885" y="1648552"/>
            <a:ext cx="9628632"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joint consideration of calculation results of noise spectral curves by seismic and infrasound stations of the NNC RK network stations shows that the observed change of absolute values of microseismic noise level from  summer to winter through Kazakhstan territory corresponds completely to the results of observation and modeling of microseism and microbarom. At the same time, at short periods, each station shows the individual peculiarities.</a:t>
            </a:r>
            <a:endParaRPr kumimoji="0" lang="ru-RU"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fact that the infrasound arrays of the NNC RK network are located close to seismic arrays (IS31 and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Akbulak</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ABKAR) or near them (KURIS and </a:t>
            </a:r>
            <a:r>
              <a:rPr lang="en-US" dirty="0" err="1">
                <a:solidFill>
                  <a:prstClr val="black"/>
                </a:solidFill>
                <a:latin typeface="Arial" panose="020B0604020202020204" pitchFamily="34" charset="0"/>
                <a:ea typeface="Calibri" panose="020F0502020204030204" pitchFamily="34" charset="0"/>
                <a:cs typeface="Arial" panose="020B0604020202020204" pitchFamily="34" charset="0"/>
              </a:rPr>
              <a:t>Kurchatov</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-Cross, MKIAR and </a:t>
            </a:r>
            <a:r>
              <a:rPr lang="en-US" dirty="0" err="1">
                <a:solidFill>
                  <a:prstClr val="black"/>
                </a:solidFill>
                <a:latin typeface="Arial" panose="020B0604020202020204" pitchFamily="34" charset="0"/>
                <a:ea typeface="Calibri" panose="020F0502020204030204" pitchFamily="34" charset="0"/>
                <a:cs typeface="Arial" panose="020B0604020202020204" pitchFamily="34" charset="0"/>
              </a:rPr>
              <a:t>Makanchi</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 MKAR) allowed for studying temporary variations of back-azimuths and amplitudes by detections at seismic and infrasound stations, conclude on mainly common sources of microseism and microbarom, and determine the location of these sources. </a:t>
            </a:r>
            <a:endParaRPr kumimoji="0" lang="ru-R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711BE04E-B09F-6E61-CEEC-C4A59F2D5723}"/>
              </a:ext>
            </a:extLst>
          </p:cNvPr>
          <p:cNvPicPr>
            <a:picLocks noChangeAspect="1"/>
          </p:cNvPicPr>
          <p:nvPr/>
        </p:nvPicPr>
        <p:blipFill>
          <a:blip r:embed="rId2"/>
          <a:stretch>
            <a:fillRect/>
          </a:stretch>
        </p:blipFill>
        <p:spPr>
          <a:xfrm>
            <a:off x="10871065" y="177372"/>
            <a:ext cx="1233521" cy="1233521"/>
          </a:xfrm>
          <a:prstGeom prst="rect">
            <a:avLst/>
          </a:prstGeom>
        </p:spPr>
      </p:pic>
      <p:sp>
        <p:nvSpPr>
          <p:cNvPr id="4"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Results</a:t>
            </a:r>
            <a:endParaRPr kumimoji="0" lang="x-none" sz="2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71951404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3537</TotalTime>
  <Words>1402</Words>
  <Application>Microsoft Office PowerPoint</Application>
  <PresentationFormat>Широкоэкранный</PresentationFormat>
  <Paragraphs>60</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3</vt:i4>
      </vt:variant>
      <vt:variant>
        <vt:lpstr>Заголовки слайдов</vt:lpstr>
      </vt:variant>
      <vt:variant>
        <vt:i4>11</vt:i4>
      </vt:variant>
    </vt:vector>
  </HeadingPairs>
  <TitlesOfParts>
    <vt:vector size="18" baseType="lpstr">
      <vt:lpstr>Arial</vt:lpstr>
      <vt:lpstr>Calibri</vt:lpstr>
      <vt:lpstr>Calibri Light</vt:lpstr>
      <vt:lpstr>Times New Roman</vt:lpstr>
      <vt:lpstr>Custom Design</vt:lpstr>
      <vt:lpstr>Office Theme</vt:lpstr>
      <vt:lpstr>1_Office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Dilyara</cp:lastModifiedBy>
  <cp:revision>85</cp:revision>
  <dcterms:created xsi:type="dcterms:W3CDTF">2023-04-18T13:25:54Z</dcterms:created>
  <dcterms:modified xsi:type="dcterms:W3CDTF">2023-06-08T04:49:32Z</dcterms:modified>
</cp:coreProperties>
</file>