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111" d="100"/>
          <a:sy n="111" d="100"/>
        </p:scale>
        <p:origin x="-10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=""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15.06.2023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=""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=""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=""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=""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=""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=""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=""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=""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=""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=""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=""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=""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=""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=""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=""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nhapnews.co.k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VNIIA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leading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Atomic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Corporation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CTBT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implementation</a:t>
            </a:r>
            <a:endParaRPr lang="ru-RU" sz="12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VNIIA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develops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methodical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hardware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software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CTBT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on-site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inspection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activities</a:t>
            </a:r>
            <a:endParaRPr lang="ru-RU" sz="12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600" dirty="0" smtClean="0"/>
              <a:t>VNIIA </a:t>
            </a:r>
            <a:r>
              <a:rPr lang="ru-RU" sz="1600" dirty="0" err="1" smtClean="0"/>
              <a:t>has</a:t>
            </a:r>
            <a:r>
              <a:rPr lang="ru-RU" sz="1600" dirty="0" smtClean="0"/>
              <a:t> </a:t>
            </a:r>
            <a:r>
              <a:rPr lang="ru-RU" sz="1600" dirty="0" err="1" smtClean="0"/>
              <a:t>develop</a:t>
            </a:r>
            <a:r>
              <a:rPr lang="en-US" sz="1600" dirty="0" err="1" smtClean="0"/>
              <a:t>ed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short-period</a:t>
            </a:r>
            <a:r>
              <a:rPr lang="ru-RU" sz="1600" dirty="0" smtClean="0"/>
              <a:t> </a:t>
            </a:r>
            <a:r>
              <a:rPr lang="ru-RU" sz="1600" dirty="0" err="1" smtClean="0"/>
              <a:t>vertical</a:t>
            </a:r>
            <a:r>
              <a:rPr lang="ru-RU" sz="1600" dirty="0" smtClean="0"/>
              <a:t> </a:t>
            </a:r>
            <a:r>
              <a:rPr lang="ru-RU" sz="1600" dirty="0" err="1" smtClean="0"/>
              <a:t>seismometer</a:t>
            </a:r>
            <a:r>
              <a:rPr lang="ru-RU" sz="1600" dirty="0" smtClean="0"/>
              <a:t> </a:t>
            </a:r>
            <a:r>
              <a:rPr lang="ru-RU" sz="1600" dirty="0" err="1" smtClean="0"/>
              <a:t>and</a:t>
            </a:r>
            <a:r>
              <a:rPr lang="ru-RU" sz="1600" dirty="0" smtClean="0"/>
              <a:t> </a:t>
            </a:r>
            <a:r>
              <a:rPr lang="ru-RU" sz="1600" dirty="0" err="1" smtClean="0"/>
              <a:t>three-component</a:t>
            </a:r>
            <a:r>
              <a:rPr lang="ru-RU" sz="1600" dirty="0" smtClean="0"/>
              <a:t> </a:t>
            </a:r>
            <a:r>
              <a:rPr lang="ru-RU" sz="1600" dirty="0" err="1" smtClean="0"/>
              <a:t>broad-band</a:t>
            </a:r>
            <a:r>
              <a:rPr lang="ru-RU" sz="1600" dirty="0" smtClean="0"/>
              <a:t> </a:t>
            </a:r>
            <a:r>
              <a:rPr lang="ru-RU" sz="1600" dirty="0" err="1" smtClean="0"/>
              <a:t>seismometers</a:t>
            </a:r>
            <a:r>
              <a:rPr lang="ru-RU" sz="1600" dirty="0" smtClean="0"/>
              <a:t> </a:t>
            </a: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seismic</a:t>
            </a:r>
            <a:r>
              <a:rPr lang="ru-RU" sz="1600" dirty="0" smtClean="0"/>
              <a:t> </a:t>
            </a:r>
            <a:r>
              <a:rPr lang="ru-RU" sz="1600" dirty="0" err="1" smtClean="0"/>
              <a:t>monitoring</a:t>
            </a:r>
            <a:r>
              <a:rPr lang="ru-RU" sz="1600" dirty="0" smtClean="0"/>
              <a:t> </a:t>
            </a:r>
            <a:r>
              <a:rPr lang="ru-RU" sz="1600" dirty="0" err="1" smtClean="0"/>
              <a:t>systems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VNIIA </a:t>
            </a:r>
            <a:r>
              <a:rPr lang="ru-RU" sz="1600" dirty="0" err="1" smtClean="0"/>
              <a:t>has</a:t>
            </a:r>
            <a:r>
              <a:rPr lang="ru-RU" sz="1600" dirty="0" smtClean="0"/>
              <a:t> </a:t>
            </a:r>
            <a:r>
              <a:rPr lang="ru-RU" sz="1600" dirty="0" err="1" smtClean="0"/>
              <a:t>generated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protective</a:t>
            </a:r>
            <a:r>
              <a:rPr lang="ru-RU" sz="1600" dirty="0" smtClean="0"/>
              <a:t> </a:t>
            </a:r>
            <a:r>
              <a:rPr lang="ru-RU" sz="1600" dirty="0" err="1" smtClean="0"/>
              <a:t>coating</a:t>
            </a:r>
            <a:r>
              <a:rPr lang="ru-RU" sz="1600" dirty="0" smtClean="0"/>
              <a:t> </a:t>
            </a: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scintillation</a:t>
            </a:r>
            <a:r>
              <a:rPr lang="ru-RU" sz="1600" dirty="0" smtClean="0"/>
              <a:t> </a:t>
            </a:r>
            <a:r>
              <a:rPr lang="ru-RU" sz="1600" dirty="0" err="1" smtClean="0"/>
              <a:t>beta</a:t>
            </a:r>
            <a:r>
              <a:rPr lang="ru-RU" sz="1600" dirty="0" smtClean="0"/>
              <a:t> </a:t>
            </a:r>
            <a:r>
              <a:rPr lang="ru-RU" sz="1600" dirty="0" err="1" smtClean="0"/>
              <a:t>detector</a:t>
            </a:r>
            <a:r>
              <a:rPr lang="ru-RU" sz="1600" dirty="0" smtClean="0"/>
              <a:t> </a:t>
            </a:r>
            <a:r>
              <a:rPr lang="ru-RU" sz="1600" dirty="0" err="1" smtClean="0"/>
              <a:t>to</a:t>
            </a:r>
            <a:r>
              <a:rPr lang="ru-RU" sz="1600" dirty="0" smtClean="0"/>
              <a:t> </a:t>
            </a:r>
            <a:r>
              <a:rPr lang="ru-RU" sz="1600" dirty="0" err="1" smtClean="0"/>
              <a:t>reduce</a:t>
            </a:r>
            <a:r>
              <a:rPr lang="ru-RU" sz="1600" dirty="0" smtClean="0"/>
              <a:t> </a:t>
            </a:r>
            <a:r>
              <a:rPr lang="ru-RU" sz="1600" dirty="0" err="1" smtClean="0"/>
              <a:t>diffusion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analyzed</a:t>
            </a:r>
            <a:r>
              <a:rPr lang="ru-RU" sz="1600" dirty="0" smtClean="0"/>
              <a:t> </a:t>
            </a:r>
            <a:r>
              <a:rPr lang="ru-RU" sz="1600" dirty="0" err="1" smtClean="0"/>
              <a:t>radioactive</a:t>
            </a:r>
            <a:r>
              <a:rPr lang="ru-RU" sz="1600" dirty="0" smtClean="0"/>
              <a:t> </a:t>
            </a:r>
            <a:r>
              <a:rPr lang="ru-RU" sz="1600" dirty="0" err="1" smtClean="0"/>
              <a:t>gas</a:t>
            </a:r>
            <a:r>
              <a:rPr lang="ru-RU" sz="1600" dirty="0" smtClean="0"/>
              <a:t> (</a:t>
            </a:r>
            <a:r>
              <a:rPr lang="ru-RU" sz="1600" dirty="0" err="1" smtClean="0"/>
              <a:t>memory</a:t>
            </a:r>
            <a:r>
              <a:rPr lang="ru-RU" sz="1600" dirty="0" smtClean="0"/>
              <a:t> </a:t>
            </a:r>
            <a:r>
              <a:rPr lang="ru-RU" sz="1600" dirty="0" err="1" smtClean="0"/>
              <a:t>effect</a:t>
            </a:r>
            <a:r>
              <a:rPr lang="ru-RU" sz="1600" dirty="0" smtClean="0"/>
              <a:t>) </a:t>
            </a:r>
            <a:r>
              <a:rPr lang="ru-RU" sz="1600" dirty="0" err="1" smtClean="0"/>
              <a:t>into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material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detector</a:t>
            </a:r>
            <a:r>
              <a:rPr lang="ru-RU" sz="1600" dirty="0" smtClean="0"/>
              <a:t> </a:t>
            </a:r>
            <a:r>
              <a:rPr lang="ru-RU" sz="1600" dirty="0" err="1" smtClean="0"/>
              <a:t>cell</a:t>
            </a:r>
            <a:endParaRPr lang="ru-RU" sz="1600" spc="-1" dirty="0"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VNIIA </a:t>
            </a:r>
            <a:r>
              <a:rPr lang="ru-RU" sz="1200" dirty="0" err="1" smtClean="0"/>
              <a:t>participates</a:t>
            </a:r>
            <a:r>
              <a:rPr lang="ru-RU" sz="1200" dirty="0" smtClean="0"/>
              <a:t> </a:t>
            </a:r>
            <a:r>
              <a:rPr lang="ru-RU" sz="1200" dirty="0" err="1" smtClean="0"/>
              <a:t>in</a:t>
            </a:r>
            <a:r>
              <a:rPr lang="ru-RU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analysis</a:t>
            </a:r>
            <a:r>
              <a:rPr lang="ru-RU" sz="1200" dirty="0" smtClean="0"/>
              <a:t> </a:t>
            </a:r>
            <a:r>
              <a:rPr lang="ru-RU" sz="1200" dirty="0" err="1" smtClean="0"/>
              <a:t>of</a:t>
            </a:r>
            <a:r>
              <a:rPr lang="ru-RU" sz="1200" dirty="0" smtClean="0"/>
              <a:t> </a:t>
            </a:r>
            <a:r>
              <a:rPr lang="ru-RU" sz="1200" dirty="0" err="1" smtClean="0"/>
              <a:t>events</a:t>
            </a:r>
            <a:r>
              <a:rPr lang="ru-RU" sz="1200" dirty="0" smtClean="0"/>
              <a:t> </a:t>
            </a:r>
            <a:r>
              <a:rPr lang="ru-RU" sz="1200" dirty="0" err="1" smtClean="0"/>
              <a:t>which</a:t>
            </a:r>
            <a:r>
              <a:rPr lang="ru-RU" sz="1200" dirty="0" smtClean="0"/>
              <a:t> </a:t>
            </a:r>
            <a:r>
              <a:rPr lang="ru-RU" sz="1200" dirty="0" err="1" smtClean="0"/>
              <a:t>reveal</a:t>
            </a:r>
            <a:r>
              <a:rPr lang="ru-RU" sz="1200" dirty="0" smtClean="0"/>
              <a:t> </a:t>
            </a:r>
            <a:r>
              <a:rPr lang="ru-RU" sz="1200" dirty="0" err="1" smtClean="0"/>
              <a:t>a</a:t>
            </a:r>
            <a:r>
              <a:rPr lang="ru-RU" sz="1200" dirty="0" smtClean="0"/>
              <a:t> </a:t>
            </a:r>
            <a:r>
              <a:rPr lang="ru-RU" sz="1200" dirty="0" err="1" smtClean="0"/>
              <a:t>possible</a:t>
            </a:r>
            <a:r>
              <a:rPr lang="ru-RU" sz="1200" dirty="0" smtClean="0"/>
              <a:t> </a:t>
            </a:r>
            <a:r>
              <a:rPr lang="ru-RU" sz="1200" dirty="0" err="1" smtClean="0"/>
              <a:t>non-compliance</a:t>
            </a:r>
            <a:r>
              <a:rPr lang="ru-RU" sz="1200" dirty="0" smtClean="0"/>
              <a:t> </a:t>
            </a:r>
            <a:r>
              <a:rPr lang="ru-RU" sz="1200" dirty="0" err="1" smtClean="0"/>
              <a:t>with</a:t>
            </a:r>
            <a:r>
              <a:rPr lang="ru-RU" sz="1200" dirty="0" smtClean="0"/>
              <a:t> CTBT </a:t>
            </a:r>
            <a:r>
              <a:rPr lang="ru-RU" sz="1200" dirty="0" err="1" smtClean="0"/>
              <a:t>on</a:t>
            </a:r>
            <a:r>
              <a:rPr lang="ru-RU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part</a:t>
            </a:r>
            <a:r>
              <a:rPr lang="ru-RU" sz="1200" dirty="0" smtClean="0"/>
              <a:t> </a:t>
            </a:r>
            <a:r>
              <a:rPr lang="ru-RU" sz="1200" dirty="0" err="1" smtClean="0"/>
              <a:t>of</a:t>
            </a:r>
            <a:r>
              <a:rPr lang="ru-RU" sz="1200" dirty="0" smtClean="0"/>
              <a:t> </a:t>
            </a:r>
            <a:r>
              <a:rPr lang="ru-RU" sz="1200" dirty="0" err="1" smtClean="0"/>
              <a:t>other</a:t>
            </a:r>
            <a:r>
              <a:rPr lang="ru-RU" sz="1200" dirty="0" smtClean="0"/>
              <a:t> </a:t>
            </a:r>
            <a:r>
              <a:rPr lang="ru-RU" sz="1200" dirty="0" err="1" smtClean="0"/>
              <a:t>State</a:t>
            </a:r>
            <a:r>
              <a:rPr lang="ru-RU" sz="1200" dirty="0" smtClean="0"/>
              <a:t> </a:t>
            </a:r>
            <a:r>
              <a:rPr lang="ru-RU" sz="1200" dirty="0" err="1" smtClean="0"/>
              <a:t>Parties</a:t>
            </a:r>
            <a:r>
              <a:rPr lang="ru-RU" sz="1200" dirty="0" smtClean="0"/>
              <a:t>, </a:t>
            </a:r>
            <a:r>
              <a:rPr lang="ru-RU" sz="1200" dirty="0" err="1" smtClean="0"/>
              <a:t>collects</a:t>
            </a:r>
            <a:r>
              <a:rPr lang="ru-RU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geophysical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radionuclide</a:t>
            </a:r>
            <a:r>
              <a:rPr lang="ru-RU" sz="1200" dirty="0" smtClean="0"/>
              <a:t> </a:t>
            </a:r>
            <a:r>
              <a:rPr lang="ru-RU" sz="1200" dirty="0" err="1" smtClean="0"/>
              <a:t>information</a:t>
            </a:r>
            <a:r>
              <a:rPr lang="ru-RU" sz="1200" dirty="0" smtClean="0"/>
              <a:t> </a:t>
            </a:r>
            <a:endParaRPr lang="ru-RU" sz="1200" spc="-1" dirty="0"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2A0112A-DD74-C918-5EE9-E39D97B30798}"/>
              </a:ext>
            </a:extLst>
          </p:cNvPr>
          <p:cNvSpPr txBox="1">
            <a:spLocks/>
          </p:cNvSpPr>
          <p:nvPr/>
        </p:nvSpPr>
        <p:spPr>
          <a:xfrm>
            <a:off x="10162829" y="520534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</a:t>
            </a:r>
          </a:p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(remove this text box)</a:t>
            </a:r>
            <a:endParaRPr lang="x-non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2683080" y="278280"/>
            <a:ext cx="6825600" cy="1414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VNIIA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CTBT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Technologies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O.A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Gerasimchyk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A.V.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Sokovishin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E.O.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Kremenetskaya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G.S.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Zasimov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E.G.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Zhagrin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S.A.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Piskarev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I.A.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Kryuchkov</a:t>
            </a:r>
            <a:r>
              <a:rPr lang="x-none" sz="1800" b="0" strike="noStrike" spc="-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US" sz="1800" b="0" strike="noStrike" spc="-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FSUE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VNIIA, ROSATOM</a:t>
            </a:r>
            <a:endParaRPr lang="ru-RU" sz="1400" b="0" strike="noStrike" spc="-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18160"/>
            <a:ext cx="1728192" cy="67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Abstract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344" y="1094006"/>
            <a:ext cx="105131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1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VNIIA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leading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company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Atomic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Corporation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implementation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currently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scientific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methodical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hardware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on-site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assessment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efficiency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published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(IDC);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participates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reveal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non-compliance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collects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geophysical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radionuclide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(IDC);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analytics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compliance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investigates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ways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checking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procedure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on-site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framework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field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compliance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evaluate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on-site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(OSI)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short-period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vertical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seismometer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three-component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broad-band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seismometers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coating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scintillation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detector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reduce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diffusion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analyzed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radioactive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memory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detector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7046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Methodical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Hardware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CTBT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On-site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Inspection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9336" y="1052736"/>
            <a:ext cx="47525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VNIIA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executes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ensure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methodical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negotiation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Russian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Federation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field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frames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these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Analytical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(IAS)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upgraded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ensure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implementation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Corporation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assigned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284984"/>
            <a:ext cx="4871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Investigation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Ways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Purposes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33057"/>
            <a:ext cx="4871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VNIIA </a:t>
            </a:r>
            <a:r>
              <a:rPr lang="ru-RU" sz="1400" dirty="0" err="1"/>
              <a:t>is</a:t>
            </a:r>
            <a:r>
              <a:rPr lang="ru-RU" sz="1400" dirty="0"/>
              <a:t> </a:t>
            </a:r>
            <a:r>
              <a:rPr lang="ru-RU" sz="1400" dirty="0" err="1"/>
              <a:t>looking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a</a:t>
            </a:r>
            <a:r>
              <a:rPr lang="ru-RU" sz="1400" dirty="0"/>
              <a:t> </a:t>
            </a:r>
            <a:r>
              <a:rPr lang="ru-RU" sz="1400" dirty="0" err="1"/>
              <a:t>way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develop</a:t>
            </a:r>
            <a:r>
              <a:rPr lang="ru-RU" sz="1400" dirty="0"/>
              <a:t> </a:t>
            </a:r>
            <a:r>
              <a:rPr lang="ru-RU" sz="1400" dirty="0" err="1"/>
              <a:t>an</a:t>
            </a:r>
            <a:r>
              <a:rPr lang="ru-RU" sz="1400" dirty="0"/>
              <a:t> </a:t>
            </a:r>
            <a:r>
              <a:rPr lang="ru-RU" sz="1400" dirty="0" err="1"/>
              <a:t>expert</a:t>
            </a:r>
            <a:r>
              <a:rPr lang="ru-RU" sz="1400" dirty="0"/>
              <a:t> </a:t>
            </a:r>
            <a:r>
              <a:rPr lang="ru-RU" sz="1400" dirty="0" err="1"/>
              <a:t>system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order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control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procedure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on-site</a:t>
            </a:r>
            <a:r>
              <a:rPr lang="ru-RU" sz="1400" dirty="0"/>
              <a:t> </a:t>
            </a:r>
            <a:r>
              <a:rPr lang="ru-RU" sz="1400" dirty="0" err="1"/>
              <a:t>inspection</a:t>
            </a:r>
            <a:r>
              <a:rPr lang="ru-RU" sz="1400" dirty="0"/>
              <a:t>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CTBT. </a:t>
            </a:r>
            <a:r>
              <a:rPr lang="ru-RU" sz="1400" dirty="0" err="1"/>
              <a:t>As</a:t>
            </a:r>
            <a:r>
              <a:rPr lang="ru-RU" sz="1400" dirty="0"/>
              <a:t> </a:t>
            </a:r>
            <a:r>
              <a:rPr lang="ru-RU" sz="1400" dirty="0" err="1"/>
              <a:t>part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work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OSI </a:t>
            </a:r>
            <a:r>
              <a:rPr lang="ru-RU" sz="1400" dirty="0" err="1"/>
              <a:t>expert</a:t>
            </a:r>
            <a:r>
              <a:rPr lang="ru-RU" sz="1400" dirty="0"/>
              <a:t> </a:t>
            </a:r>
            <a:r>
              <a:rPr lang="ru-RU" sz="1400" dirty="0" err="1"/>
              <a:t>support</a:t>
            </a:r>
            <a:r>
              <a:rPr lang="ru-RU" sz="1400" dirty="0"/>
              <a:t> </a:t>
            </a:r>
            <a:r>
              <a:rPr lang="ru-RU" sz="1400" dirty="0" err="1"/>
              <a:t>system</a:t>
            </a:r>
            <a:r>
              <a:rPr lang="ru-RU" sz="1400" dirty="0"/>
              <a:t> </a:t>
            </a:r>
            <a:r>
              <a:rPr lang="ru-RU" sz="1400" dirty="0" err="1"/>
              <a:t>software</a:t>
            </a:r>
            <a:r>
              <a:rPr lang="ru-RU" sz="1400" dirty="0"/>
              <a:t> </a:t>
            </a:r>
            <a:r>
              <a:rPr lang="ru-RU" sz="1400" dirty="0" err="1"/>
              <a:t>package</a:t>
            </a:r>
            <a:r>
              <a:rPr lang="ru-RU" sz="1400" dirty="0"/>
              <a:t> (EX SP) </a:t>
            </a:r>
            <a:r>
              <a:rPr lang="ru-RU" sz="1400" dirty="0" err="1"/>
              <a:t>has</a:t>
            </a:r>
            <a:r>
              <a:rPr lang="ru-RU" sz="1400" dirty="0"/>
              <a:t> </a:t>
            </a:r>
            <a:r>
              <a:rPr lang="ru-RU" sz="1400" dirty="0" err="1"/>
              <a:t>been</a:t>
            </a:r>
            <a:r>
              <a:rPr lang="ru-RU" sz="1400" dirty="0"/>
              <a:t> </a:t>
            </a:r>
            <a:r>
              <a:rPr lang="ru-RU" sz="1400" dirty="0" err="1"/>
              <a:t>developed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" y="4922579"/>
            <a:ext cx="75885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 SP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following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interpretation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on-screen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visualization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obtained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forecasting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environmental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forecasting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probable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request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decision-making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solving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typical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arising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rendering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planning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according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Treaty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43872" y="1124744"/>
          <a:ext cx="5688632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952328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1196752"/>
            <a:ext cx="2686050" cy="1400175"/>
          </a:xfrm>
          <a:prstGeom prst="rect">
            <a:avLst/>
          </a:prstGeom>
          <a:noFill/>
        </p:spPr>
      </p:pic>
      <p:pic>
        <p:nvPicPr>
          <p:cNvPr id="14" name="image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84" y="1196752"/>
            <a:ext cx="2724150" cy="1495425"/>
          </a:xfrm>
          <a:prstGeom prst="rect">
            <a:avLst/>
          </a:prstGeom>
          <a:noFill/>
        </p:spPr>
      </p:pic>
      <p:pic>
        <p:nvPicPr>
          <p:cNvPr id="15" name="image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5880" y="2780928"/>
            <a:ext cx="2592288" cy="1296143"/>
          </a:xfrm>
          <a:prstGeom prst="rect">
            <a:avLst/>
          </a:prstGeom>
        </p:spPr>
      </p:pic>
      <p:pic>
        <p:nvPicPr>
          <p:cNvPr id="16" name="image4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2184" y="2780928"/>
            <a:ext cx="2808312" cy="1368152"/>
          </a:xfrm>
          <a:prstGeom prst="rect">
            <a:avLst/>
          </a:prstGeom>
        </p:spPr>
      </p:pic>
      <p:pic>
        <p:nvPicPr>
          <p:cNvPr id="17" name="image14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510257" y="4149080"/>
            <a:ext cx="3180521" cy="2592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IMS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9336" y="1052736"/>
            <a:ext cx="5328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VNIIA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carries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(IMS)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aimed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seismic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infrasound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interest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well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terrestrial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interest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submitted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Corporation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archived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IAS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database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2780928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Events</a:t>
            </a:r>
            <a:r>
              <a:rPr lang="ru-RU" b="1" dirty="0"/>
              <a:t> </a:t>
            </a:r>
            <a:r>
              <a:rPr lang="ru-RU" b="1" dirty="0" err="1"/>
              <a:t>at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DPRK </a:t>
            </a:r>
            <a:r>
              <a:rPr lang="ru-RU" b="1" dirty="0" err="1"/>
              <a:t>test</a:t>
            </a:r>
            <a:r>
              <a:rPr lang="ru-RU" b="1" dirty="0"/>
              <a:t> </a:t>
            </a:r>
            <a:r>
              <a:rPr lang="ru-RU" b="1" dirty="0" err="1"/>
              <a:t>site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336" y="3140968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February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March</a:t>
            </a:r>
            <a:r>
              <a:rPr lang="ru-RU" sz="1400" dirty="0"/>
              <a:t> 2022, </a:t>
            </a:r>
            <a:r>
              <a:rPr lang="ru-RU" sz="1400" dirty="0" err="1"/>
              <a:t>high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acoustic</a:t>
            </a:r>
            <a:r>
              <a:rPr lang="ru-RU" sz="1400" dirty="0"/>
              <a:t> </a:t>
            </a:r>
            <a:r>
              <a:rPr lang="ru-RU" sz="1400" dirty="0" err="1"/>
              <a:t>activity</a:t>
            </a:r>
            <a:r>
              <a:rPr lang="ru-RU" sz="1400" dirty="0"/>
              <a:t>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recorded</a:t>
            </a:r>
            <a:r>
              <a:rPr lang="ru-RU" sz="1400" dirty="0"/>
              <a:t> </a:t>
            </a:r>
            <a:r>
              <a:rPr lang="ru-RU" sz="1400" dirty="0" err="1"/>
              <a:t>at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DPRK </a:t>
            </a:r>
            <a:r>
              <a:rPr lang="ru-RU" sz="1400" dirty="0" err="1"/>
              <a:t>test</a:t>
            </a:r>
            <a:r>
              <a:rPr lang="ru-RU" sz="1400" dirty="0"/>
              <a:t> </a:t>
            </a:r>
            <a:r>
              <a:rPr lang="ru-RU" sz="1400" dirty="0" err="1"/>
              <a:t>site</a:t>
            </a:r>
            <a:r>
              <a:rPr lang="ru-RU" sz="1400" dirty="0"/>
              <a:t>. </a:t>
            </a:r>
            <a:r>
              <a:rPr lang="ru-RU" sz="1400" dirty="0" err="1"/>
              <a:t>Five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three</a:t>
            </a:r>
            <a:r>
              <a:rPr lang="ru-RU" sz="1400" dirty="0"/>
              <a:t> </a:t>
            </a:r>
            <a:r>
              <a:rPr lang="ru-RU" sz="1400" dirty="0" err="1"/>
              <a:t>acoustic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were</a:t>
            </a:r>
            <a:r>
              <a:rPr lang="ru-RU" sz="1400" dirty="0"/>
              <a:t> </a:t>
            </a:r>
            <a:r>
              <a:rPr lang="ru-RU" sz="1400" dirty="0" err="1"/>
              <a:t>recorded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area</a:t>
            </a:r>
            <a:r>
              <a:rPr lang="ru-RU" sz="1400" dirty="0"/>
              <a:t>. </a:t>
            </a:r>
            <a:r>
              <a:rPr lang="ru-RU" sz="1400" dirty="0" err="1"/>
              <a:t>Table</a:t>
            </a:r>
            <a:r>
              <a:rPr lang="ru-RU" sz="1400" dirty="0"/>
              <a:t> 1 </a:t>
            </a:r>
            <a:r>
              <a:rPr lang="ru-RU" sz="1400" dirty="0" err="1"/>
              <a:t>shows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results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registration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these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IMS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stations</a:t>
            </a:r>
            <a:r>
              <a:rPr lang="ru-RU" sz="1400" dirty="0"/>
              <a:t> </a:t>
            </a:r>
            <a:r>
              <a:rPr lang="ru-RU" sz="1400" dirty="0" err="1"/>
              <a:t>network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South</a:t>
            </a:r>
            <a:r>
              <a:rPr lang="ru-RU" sz="1400" dirty="0"/>
              <a:t> </a:t>
            </a:r>
            <a:r>
              <a:rPr lang="ru-RU" sz="1400" dirty="0" err="1"/>
              <a:t>Korea</a:t>
            </a:r>
            <a:r>
              <a:rPr lang="ru-RU" sz="1400" dirty="0"/>
              <a:t> (KMA), </a:t>
            </a:r>
            <a:r>
              <a:rPr lang="ru-RU" sz="1400" dirty="0" err="1"/>
              <a:t>which</a:t>
            </a:r>
            <a:r>
              <a:rPr lang="ru-RU" sz="1400" dirty="0"/>
              <a:t> </a:t>
            </a:r>
            <a:r>
              <a:rPr lang="ru-RU" sz="1400" dirty="0" err="1"/>
              <a:t>includes</a:t>
            </a:r>
            <a:r>
              <a:rPr lang="ru-RU" sz="1400" dirty="0"/>
              <a:t> </a:t>
            </a:r>
            <a:r>
              <a:rPr lang="ru-RU" sz="1400" dirty="0" err="1"/>
              <a:t>about</a:t>
            </a:r>
            <a:r>
              <a:rPr lang="ru-RU" sz="1400" dirty="0"/>
              <a:t> 300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stations</a:t>
            </a:r>
            <a:r>
              <a:rPr lang="ru-RU" sz="1400" dirty="0"/>
              <a:t>. </a:t>
            </a:r>
            <a:r>
              <a:rPr lang="ru-RU" sz="1400" dirty="0" err="1"/>
              <a:t>Locations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are</a:t>
            </a:r>
            <a:r>
              <a:rPr lang="ru-RU" sz="1400" dirty="0"/>
              <a:t> </a:t>
            </a:r>
            <a:r>
              <a:rPr lang="ru-RU" sz="1400" dirty="0" err="1"/>
              <a:t>shown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Figure</a:t>
            </a:r>
            <a:r>
              <a:rPr lang="ru-RU" sz="1400" dirty="0"/>
              <a:t> 7. </a:t>
            </a:r>
            <a:r>
              <a:rPr lang="ru-RU" sz="1400" dirty="0" err="1"/>
              <a:t>Figure</a:t>
            </a:r>
            <a:r>
              <a:rPr lang="ru-RU" sz="1400" dirty="0"/>
              <a:t> 8 </a:t>
            </a:r>
            <a:r>
              <a:rPr lang="ru-RU" sz="1400" dirty="0" err="1"/>
              <a:t>shows</a:t>
            </a:r>
            <a:r>
              <a:rPr lang="ru-RU" sz="1400" dirty="0"/>
              <a:t> </a:t>
            </a:r>
            <a:r>
              <a:rPr lang="ru-RU" sz="1400" dirty="0" err="1"/>
              <a:t>a</a:t>
            </a:r>
            <a:r>
              <a:rPr lang="ru-RU" sz="1400" dirty="0"/>
              <a:t> </a:t>
            </a:r>
            <a:r>
              <a:rPr lang="ru-RU" sz="1400" dirty="0" err="1"/>
              <a:t>record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event</a:t>
            </a:r>
            <a:r>
              <a:rPr lang="ru-RU" sz="1400" dirty="0"/>
              <a:t> </a:t>
            </a:r>
            <a:r>
              <a:rPr lang="ru-RU" sz="1400" dirty="0" err="1"/>
              <a:t>dated</a:t>
            </a:r>
            <a:r>
              <a:rPr lang="ru-RU" sz="1400" dirty="0"/>
              <a:t> </a:t>
            </a:r>
            <a:r>
              <a:rPr lang="ru-RU" sz="1400" dirty="0" err="1"/>
              <a:t>February</a:t>
            </a:r>
            <a:r>
              <a:rPr lang="ru-RU" sz="1400" dirty="0"/>
              <a:t> 11, 2022 </a:t>
            </a:r>
            <a:r>
              <a:rPr lang="ru-RU" sz="1400" dirty="0" err="1"/>
              <a:t>at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IMS </a:t>
            </a:r>
            <a:r>
              <a:rPr lang="ru-RU" sz="1400" dirty="0" err="1"/>
              <a:t>station</a:t>
            </a:r>
            <a:r>
              <a:rPr lang="ru-RU" sz="1400" dirty="0"/>
              <a:t> USRK.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confirmed</a:t>
            </a:r>
            <a:r>
              <a:rPr lang="ru-RU" sz="1400" dirty="0"/>
              <a:t> </a:t>
            </a:r>
            <a:r>
              <a:rPr lang="ru-RU" sz="1400" dirty="0" err="1"/>
              <a:t>by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DPRK [1],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acoustic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represented</a:t>
            </a:r>
            <a:r>
              <a:rPr lang="ru-RU" sz="1400" dirty="0"/>
              <a:t> </a:t>
            </a:r>
            <a:r>
              <a:rPr lang="ru-RU" sz="1400" dirty="0" err="1"/>
              <a:t>launches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</a:t>
            </a:r>
            <a:r>
              <a:rPr lang="ru-RU" sz="1400" dirty="0"/>
              <a:t> </a:t>
            </a:r>
            <a:r>
              <a:rPr lang="ru-RU" sz="1400" dirty="0" err="1"/>
              <a:t>new</a:t>
            </a:r>
            <a:r>
              <a:rPr lang="ru-RU" sz="1400" dirty="0"/>
              <a:t> </a:t>
            </a:r>
            <a:r>
              <a:rPr lang="ru-RU" sz="1400" dirty="0" err="1"/>
              <a:t>system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intercontinental</a:t>
            </a:r>
            <a:r>
              <a:rPr lang="ru-RU" sz="1400" dirty="0"/>
              <a:t> </a:t>
            </a:r>
            <a:r>
              <a:rPr lang="ru-RU" sz="1400" dirty="0" err="1"/>
              <a:t>ballistic</a:t>
            </a:r>
            <a:r>
              <a:rPr lang="ru-RU" sz="1400" dirty="0"/>
              <a:t> </a:t>
            </a:r>
            <a:r>
              <a:rPr lang="ru-RU" sz="1400" dirty="0" err="1"/>
              <a:t>missiles</a:t>
            </a:r>
            <a:endParaRPr lang="ru-RU" sz="1400" dirty="0"/>
          </a:p>
        </p:txBody>
      </p:sp>
      <p:pic>
        <p:nvPicPr>
          <p:cNvPr id="11" name="image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1268760"/>
            <a:ext cx="3019425" cy="1457325"/>
          </a:xfrm>
          <a:prstGeom prst="rect">
            <a:avLst/>
          </a:prstGeom>
          <a:noFill/>
        </p:spPr>
      </p:pic>
      <p:pic>
        <p:nvPicPr>
          <p:cNvPr id="12" name="image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1268760"/>
            <a:ext cx="2152650" cy="1495425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99856" y="2852936"/>
          <a:ext cx="5936615" cy="3118485"/>
        </p:xfrm>
        <a:graphic>
          <a:graphicData uri="http://schemas.openxmlformats.org/drawingml/2006/table">
            <a:tbl>
              <a:tblPr/>
              <a:tblGrid>
                <a:gridCol w="425450"/>
                <a:gridCol w="1280795"/>
                <a:gridCol w="989965"/>
                <a:gridCol w="990600"/>
                <a:gridCol w="899795"/>
                <a:gridCol w="1350010"/>
              </a:tblGrid>
              <a:tr h="438150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No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Date, time of the event (UTC)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Latitude, </a:t>
                      </a:r>
                      <a:r>
                        <a:rPr lang="ru-RU" sz="1000" baseline="300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 N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Longitude, </a:t>
                      </a:r>
                      <a:r>
                        <a:rPr lang="ru-RU" sz="1000" baseline="300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 E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Magnitude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Source of information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11.02.2022 01: 35:26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11.02.2022 01: 35:25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3.7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 02.2022 05:33:22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 02.2022 05:33:30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41.44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14.02.2022 10:47:27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14.02.2022 10:47:32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40.99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14.02.2022 21:52:28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26.02.2022 23:05:29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40.16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129.38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air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03.03.2022 17:15:37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05.03.2022 00:02:22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40.57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130.06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air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24.03.2022 05:30:41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39.16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126.72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air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28561" y="6021288"/>
            <a:ext cx="6147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1Seismic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acoustic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DPRK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February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March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Short-Period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Broadband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Three-Component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Seismometers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Seismic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48" y="1055801"/>
            <a:ext cx="1061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VNIIA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more</a:t>
            </a:r>
            <a:r>
              <a:rPr lang="ru-RU" dirty="0" smtClean="0"/>
              <a:t> </a:t>
            </a:r>
            <a:r>
              <a:rPr lang="ru-RU" dirty="0" err="1" smtClean="0"/>
              <a:t>than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40-year </a:t>
            </a:r>
            <a:r>
              <a:rPr lang="ru-RU" dirty="0" err="1" smtClean="0"/>
              <a:t>experience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research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development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seismic</a:t>
            </a:r>
            <a:r>
              <a:rPr lang="ru-RU" dirty="0" smtClean="0"/>
              <a:t> </a:t>
            </a:r>
            <a:r>
              <a:rPr lang="ru-RU" dirty="0" err="1" smtClean="0"/>
              <a:t>instrumentation</a:t>
            </a:r>
            <a:r>
              <a:rPr lang="ru-RU" dirty="0" smtClean="0"/>
              <a:t> </a:t>
            </a:r>
            <a:r>
              <a:rPr lang="ru-RU" dirty="0" err="1" smtClean="0"/>
              <a:t>field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VNIIA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successfully</a:t>
            </a:r>
            <a:r>
              <a:rPr lang="ru-RU" dirty="0" smtClean="0"/>
              <a:t> </a:t>
            </a:r>
            <a:r>
              <a:rPr lang="ru-RU" dirty="0" err="1" smtClean="0"/>
              <a:t>developed</a:t>
            </a:r>
            <a:r>
              <a:rPr lang="ru-RU" dirty="0" smtClean="0"/>
              <a:t> </a:t>
            </a:r>
            <a:r>
              <a:rPr lang="ru-RU" dirty="0" err="1" smtClean="0"/>
              <a:t>vertical</a:t>
            </a:r>
            <a:r>
              <a:rPr lang="ru-RU" dirty="0" smtClean="0"/>
              <a:t> </a:t>
            </a:r>
            <a:r>
              <a:rPr lang="ru-RU" dirty="0" err="1" smtClean="0"/>
              <a:t>short-period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broadband</a:t>
            </a:r>
            <a:r>
              <a:rPr lang="ru-RU" dirty="0" smtClean="0"/>
              <a:t> </a:t>
            </a:r>
            <a:r>
              <a:rPr lang="ru-RU" dirty="0" err="1" smtClean="0"/>
              <a:t>three-component</a:t>
            </a:r>
            <a:r>
              <a:rPr lang="ru-RU" dirty="0" smtClean="0"/>
              <a:t> </a:t>
            </a:r>
            <a:r>
              <a:rPr lang="ru-RU" dirty="0" err="1" smtClean="0"/>
              <a:t>seismometers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associated</a:t>
            </a:r>
            <a:r>
              <a:rPr lang="ru-RU" dirty="0" smtClean="0"/>
              <a:t> </a:t>
            </a:r>
            <a:r>
              <a:rPr lang="ru-RU" dirty="0" err="1" smtClean="0"/>
              <a:t>digital</a:t>
            </a:r>
            <a:r>
              <a:rPr lang="ru-RU" dirty="0" smtClean="0"/>
              <a:t> </a:t>
            </a:r>
            <a:r>
              <a:rPr lang="ru-RU" dirty="0" err="1" smtClean="0"/>
              <a:t>recorders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seismic</a:t>
            </a:r>
            <a:r>
              <a:rPr lang="ru-RU" dirty="0" smtClean="0"/>
              <a:t> </a:t>
            </a:r>
            <a:r>
              <a:rPr lang="ru-RU" dirty="0" err="1" smtClean="0"/>
              <a:t>monitoring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23176" y="1659118"/>
            <a:ext cx="4898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Seismometers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ТБСЦ5 - </a:t>
            </a:r>
            <a:r>
              <a:rPr lang="ru-RU" dirty="0" err="1" smtClean="0"/>
              <a:t>pedestal</a:t>
            </a:r>
            <a:r>
              <a:rPr lang="ru-RU" dirty="0" smtClean="0"/>
              <a:t> </a:t>
            </a:r>
            <a:r>
              <a:rPr lang="ru-RU" dirty="0" err="1" smtClean="0"/>
              <a:t>broadband</a:t>
            </a:r>
            <a:r>
              <a:rPr lang="ru-RU" dirty="0" smtClean="0"/>
              <a:t> </a:t>
            </a:r>
            <a:r>
              <a:rPr lang="ru-RU" dirty="0" err="1" smtClean="0"/>
              <a:t>three-component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ТБСЦ7, ТБСЦ8 - </a:t>
            </a:r>
            <a:r>
              <a:rPr lang="ru-RU" dirty="0" err="1" smtClean="0"/>
              <a:t>borehole</a:t>
            </a:r>
            <a:r>
              <a:rPr lang="ru-RU" dirty="0" smtClean="0"/>
              <a:t> </a:t>
            </a:r>
            <a:r>
              <a:rPr lang="ru-RU" dirty="0" err="1" smtClean="0"/>
              <a:t>broadband</a:t>
            </a:r>
            <a:r>
              <a:rPr lang="ru-RU" dirty="0" smtClean="0"/>
              <a:t> </a:t>
            </a:r>
            <a:r>
              <a:rPr lang="ru-RU" dirty="0" err="1" smtClean="0"/>
              <a:t>three-component</a:t>
            </a:r>
            <a:r>
              <a:rPr lang="ru-RU" dirty="0" smtClean="0"/>
              <a:t> (</a:t>
            </a:r>
            <a:r>
              <a:rPr lang="ru-RU" dirty="0" err="1" smtClean="0"/>
              <a:t>for</a:t>
            </a:r>
            <a:r>
              <a:rPr lang="ru-RU" dirty="0" smtClean="0"/>
              <a:t> 140-160 </a:t>
            </a:r>
            <a:r>
              <a:rPr lang="ru-RU" dirty="0" err="1" smtClean="0"/>
              <a:t>mm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300-320 </a:t>
            </a:r>
            <a:r>
              <a:rPr lang="ru-RU" dirty="0" err="1" smtClean="0"/>
              <a:t>mm</a:t>
            </a:r>
            <a:r>
              <a:rPr lang="ru-RU" dirty="0" smtClean="0"/>
              <a:t> </a:t>
            </a:r>
            <a:r>
              <a:rPr lang="ru-RU" dirty="0" err="1" smtClean="0"/>
              <a:t>diameter</a:t>
            </a:r>
            <a:r>
              <a:rPr lang="ru-RU" dirty="0" smtClean="0"/>
              <a:t> </a:t>
            </a:r>
            <a:r>
              <a:rPr lang="ru-RU" dirty="0" err="1" smtClean="0"/>
              <a:t>boreholes</a:t>
            </a:r>
            <a:r>
              <a:rPr lang="ru-RU" dirty="0" smtClean="0"/>
              <a:t>, </a:t>
            </a:r>
            <a:r>
              <a:rPr lang="ru-RU" dirty="0" err="1" smtClean="0"/>
              <a:t>respectively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ТБСЦ</a:t>
            </a:r>
            <a:r>
              <a:rPr lang="en-US" dirty="0" smtClean="0"/>
              <a:t>6 - single-component short-period (vertical) borehole (for 140-160 mm diameter boreholes).</a:t>
            </a:r>
            <a:endParaRPr lang="ru-RU" dirty="0" smtClean="0"/>
          </a:p>
          <a:p>
            <a:r>
              <a:rPr lang="ru-RU" b="1" dirty="0" err="1" smtClean="0"/>
              <a:t>Digital</a:t>
            </a:r>
            <a:r>
              <a:rPr lang="ru-RU" b="1" dirty="0" smtClean="0"/>
              <a:t> </a:t>
            </a:r>
            <a:r>
              <a:rPr lang="ru-RU" b="1" dirty="0" err="1" smtClean="0"/>
              <a:t>recorders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ТВР35 - 4-channel; ТВР35-01 - 8-channel.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830" y="1828800"/>
            <a:ext cx="44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b="1" dirty="0" smtClean="0"/>
              <a:t>SEISMOMETERS BASIC CHARACTERISTICS</a:t>
            </a:r>
            <a:endParaRPr lang="ru-RU" dirty="0" smtClean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1889" y="2186140"/>
          <a:ext cx="5673876" cy="2963799"/>
        </p:xfrm>
        <a:graphic>
          <a:graphicData uri="http://schemas.openxmlformats.org/drawingml/2006/table">
            <a:tbl>
              <a:tblPr/>
              <a:tblGrid>
                <a:gridCol w="1797261"/>
                <a:gridCol w="1891959"/>
                <a:gridCol w="1984656"/>
              </a:tblGrid>
              <a:tr h="325120">
                <a:tc>
                  <a:txBody>
                    <a:bodyPr/>
                    <a:lstStyle/>
                    <a:p>
                      <a:pPr marL="54038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Parameter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ТБСЦ6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ТБСЦ7, ТБСЦ8, ТБСЦ5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Converter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type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magnetoelectric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capacitance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102679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Operating frequency range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0.5 – 100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Hz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0.02 – 50 Hz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Conversion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factor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RMS value of intrinsic noise in operating frequency band relative to the minimum seismic noise (LNM)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by 10 dB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below the LNM level (LNM = 2 nm/s)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by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10-20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dB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below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LNM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level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(LNM = 20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nm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Dynamic range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±5 mm/s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(more than 136 dB)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±5 mm/s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(more than 130 dB)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Conversion non-linearity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not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0.01 %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not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0.1 %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863473" y="4213781"/>
          <a:ext cx="4826524" cy="2340028"/>
        </p:xfrm>
        <a:graphic>
          <a:graphicData uri="http://schemas.openxmlformats.org/drawingml/2006/table">
            <a:tbl>
              <a:tblPr/>
              <a:tblGrid>
                <a:gridCol w="1404593"/>
                <a:gridCol w="1139044"/>
                <a:gridCol w="1099554"/>
                <a:gridCol w="1183333"/>
              </a:tblGrid>
              <a:tr h="180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On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vibration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test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stands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IDG RAS</a:t>
                      </a:r>
                      <a:endParaRPr lang="ru-RU" sz="105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Fixing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device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In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adit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GS RAS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0" name="image25.jpeg" descr="DSC06584 ТБСЦ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4837" y="4289196"/>
            <a:ext cx="1059344" cy="1701538"/>
          </a:xfrm>
          <a:prstGeom prst="rect">
            <a:avLst/>
          </a:prstGeom>
          <a:noFill/>
        </p:spPr>
      </p:pic>
      <p:pic>
        <p:nvPicPr>
          <p:cNvPr id="3079" name="image26.jpeg" descr="IMG_20210416_095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7562" y="4279769"/>
            <a:ext cx="996731" cy="1710965"/>
          </a:xfrm>
          <a:prstGeom prst="rect">
            <a:avLst/>
          </a:prstGeom>
          <a:noFill/>
        </p:spPr>
      </p:pic>
      <p:pic>
        <p:nvPicPr>
          <p:cNvPr id="3078" name="image27.jpeg" descr="IMG_20210820_12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7059" y="4289197"/>
            <a:ext cx="923827" cy="1701538"/>
          </a:xfrm>
          <a:prstGeom prst="rect">
            <a:avLst/>
          </a:prstGeom>
          <a:noFill/>
        </p:spPr>
      </p:pic>
      <p:pic>
        <p:nvPicPr>
          <p:cNvPr id="25" name="image21.jpeg" descr="IMG_20210518_1350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0614" y="4279770"/>
            <a:ext cx="754145" cy="1715678"/>
          </a:xfrm>
          <a:prstGeom prst="rect">
            <a:avLst/>
          </a:prstGeom>
        </p:spPr>
      </p:pic>
      <p:pic>
        <p:nvPicPr>
          <p:cNvPr id="26" name="Picture 2" descr="C:\Users\INPlekhanov\Desktop\ТВ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6839" y="5362329"/>
            <a:ext cx="1759538" cy="1080000"/>
          </a:xfrm>
          <a:prstGeom prst="rect">
            <a:avLst/>
          </a:prstGeom>
          <a:noFill/>
        </p:spPr>
      </p:pic>
      <p:sp>
        <p:nvSpPr>
          <p:cNvPr id="27" name="Прямоугольная выноска 26"/>
          <p:cNvSpPr/>
          <p:nvPr/>
        </p:nvSpPr>
        <p:spPr>
          <a:xfrm>
            <a:off x="4492448" y="6262837"/>
            <a:ext cx="720000" cy="252000"/>
          </a:xfrm>
          <a:prstGeom prst="wedgeRectCallout">
            <a:avLst>
              <a:gd name="adj1" fmla="val -18955"/>
              <a:gd name="adj2" fmla="val -8382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ТВР35 (ТВР35-01)</a:t>
            </a:r>
            <a:endParaRPr lang="ru-RU" dirty="0"/>
          </a:p>
        </p:txBody>
      </p:sp>
      <p:pic>
        <p:nvPicPr>
          <p:cNvPr id="28" name="Picture 1" descr="DSC06588">
            <a:extLst>
              <a:ext uri="{FF2B5EF4-FFF2-40B4-BE49-F238E27FC236}">
                <a16:creationId xmlns="" xmlns:a16="http://schemas.microsoft.com/office/drawing/2014/main" id="{E57024E8-78D2-4042-A24E-63C1A33B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39272" t="26428" r="45860" b="31693"/>
          <a:stretch>
            <a:fillRect/>
          </a:stretch>
        </p:blipFill>
        <p:spPr bwMode="auto">
          <a:xfrm>
            <a:off x="1912565" y="5156462"/>
            <a:ext cx="755453" cy="16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ая выноска 28"/>
          <p:cNvSpPr/>
          <p:nvPr/>
        </p:nvSpPr>
        <p:spPr>
          <a:xfrm>
            <a:off x="1206303" y="5248226"/>
            <a:ext cx="540000" cy="252000"/>
          </a:xfrm>
          <a:prstGeom prst="wedgeRectCallout">
            <a:avLst>
              <a:gd name="adj1" fmla="val 86781"/>
              <a:gd name="adj2" fmla="val 4723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ТБСЦ</a:t>
            </a:r>
            <a:r>
              <a:rPr lang="en-US" sz="800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lang="ru-RU" dirty="0"/>
          </a:p>
        </p:txBody>
      </p:sp>
      <p:pic>
        <p:nvPicPr>
          <p:cNvPr id="30" name="Рисунок 29" descr="Описание: Полноцвет анг гориз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Digital recorders</a:t>
            </a: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51572" y="1757102"/>
            <a:ext cx="3016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Digital recorders: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 – 4-channel;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35-01 – 8-channel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5352" y="1475840"/>
            <a:ext cx="3855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DIGITAL RECORDERS BASIC CHARACTERISTICS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4636" y="1837162"/>
          <a:ext cx="6063916" cy="4256298"/>
        </p:xfrm>
        <a:graphic>
          <a:graphicData uri="http://schemas.openxmlformats.org/drawingml/2006/table">
            <a:tbl>
              <a:tblPr/>
              <a:tblGrid>
                <a:gridCol w="2531444"/>
                <a:gridCol w="1480900"/>
                <a:gridCol w="2051572"/>
              </a:tblGrid>
              <a:tr h="374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Parameter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ТВР35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ТВР35-01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 of channels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21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Smallest digit value of digit code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1.7-1.9 </a:t>
                      </a:r>
                      <a:r>
                        <a:rPr lang="ru-RU" sz="1400" b="0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(from 0.04 to 0.05 nm/s for seismometer conversion factor </a:t>
                      </a:r>
                      <a:r>
                        <a:rPr lang="en-US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20000 V∙s/m and gain factor </a:t>
                      </a:r>
                      <a:r>
                        <a:rPr lang="en-US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  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1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Sample rates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250 s</a:t>
                      </a:r>
                      <a:r>
                        <a:rPr lang="ru-RU" sz="1400" b="0" baseline="3000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603">
                <a:tc>
                  <a:txBody>
                    <a:bodyPr/>
                    <a:lstStyle/>
                    <a:p>
                      <a:pPr marL="6350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RMS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intrinsic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noise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sample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 s</a:t>
                      </a:r>
                      <a:r>
                        <a:rPr lang="ru-RU" sz="1400" b="0" baseline="3000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6675" algn="ctr">
                        <a:lnSpc>
                          <a:spcPct val="107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bit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ADC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 range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6675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140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6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Deviation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UTS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reference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Deviation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UTS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reference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695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</a:t>
                      </a:r>
                      <a:r>
                        <a:rPr lang="ru-RU" sz="1400" b="0" dirty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consumption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 marR="66675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1" name="Picture 2" descr="C:\Users\INPlekhanov\Desktop\ТВ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0849" y="3195587"/>
            <a:ext cx="2932437" cy="1799925"/>
          </a:xfrm>
          <a:prstGeom prst="rect">
            <a:avLst/>
          </a:prstGeom>
          <a:noFill/>
        </p:spPr>
      </p:pic>
      <p:pic>
        <p:nvPicPr>
          <p:cNvPr id="12" name="Рисунок 11" descr="Описание: Полноцвет анг гориз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Protective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Coating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Scintillation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Detector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Cell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754" y="5349563"/>
            <a:ext cx="9346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Yonhap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URL: </a:t>
            </a:r>
            <a:r>
              <a:rPr lang="en-US" sz="1200" u="sng" dirty="0" smtClean="0">
                <a:latin typeface="Arial" pitchFamily="34" charset="0"/>
                <a:cs typeface="Arial" pitchFamily="34" charset="0"/>
                <a:hlinkClick r:id="rId2"/>
              </a:rPr>
              <a:t>http://www.yonhapnews.co.kr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Expert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Peter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Jackson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Moscow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Williams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2001, 393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Blackberg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Ringbom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H.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Sjostrand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Klintenberg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B 82 (2010) 195434.</a:t>
            </a:r>
          </a:p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D.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Stolfi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K.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Neville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Polymers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Moscow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1972, 280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I.E.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Kardash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A.V.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Pebalk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A.V.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Pravednikov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Poly-n-xylylenes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book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Science and Technology Results. Series: Chemistry and Technology of Macromolecular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Compounds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Moscow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VINITI, 1984, V.19.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Описание: Полноцвет анг гориз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5129" y="1434164"/>
            <a:ext cx="10558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/>
            <a:r>
              <a:rPr lang="en-US" dirty="0" smtClean="0"/>
              <a:t>VNIIA has developed a method of using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(</a:t>
            </a:r>
            <a:r>
              <a:rPr lang="en-US" dirty="0" err="1" smtClean="0"/>
              <a:t>Parylene</a:t>
            </a:r>
            <a:r>
              <a:rPr lang="en-US" dirty="0" smtClean="0"/>
              <a:t> C) as a protective coating of the internal surface of the plastic </a:t>
            </a:r>
            <a:r>
              <a:rPr lang="en-US" dirty="0" err="1" smtClean="0"/>
              <a:t>scintillator</a:t>
            </a:r>
            <a:r>
              <a:rPr lang="en-US" dirty="0" smtClean="0"/>
              <a:t>. Poly-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are uniform in thickness and act as a good gas barrier [4]. The least gas permeation is characteristic of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studied in detail in [5]. In a wide range of wavelengths, poly-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are consistent with the emission spectrum of a plastic </a:t>
            </a:r>
            <a:r>
              <a:rPr lang="en-US" dirty="0" err="1" smtClean="0"/>
              <a:t>scintillator</a:t>
            </a:r>
            <a:r>
              <a:rPr lang="en-US" dirty="0" smtClean="0"/>
              <a:t>, they practically do not absorb X-rays in a vacuum, and are resistant to high-level UV radiation. Their physical, mechanical and electrical properties do not change when irradiated with </a:t>
            </a:r>
            <a:r>
              <a:rPr lang="ru-RU" dirty="0" err="1" smtClean="0"/>
              <a:t>γ</a:t>
            </a:r>
            <a:r>
              <a:rPr lang="en-US" dirty="0" smtClean="0"/>
              <a:t>-rays at a dose of 10 </a:t>
            </a:r>
            <a:r>
              <a:rPr lang="en-US" dirty="0" err="1" smtClean="0"/>
              <a:t>Mrad</a:t>
            </a:r>
            <a:r>
              <a:rPr lang="en-US" dirty="0" smtClean="0"/>
              <a:t>.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are characterized by high elasticity at low temperatures, so that they can be used in a wide temperature range. Close refractive indices of the beta-detector cell material and the protective coating ensure good light collection in the detector without significant deterioration in resolution and detection efficiency. For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, the refractive index is 1.59 at a wavelength of 632.8 nm, it is close to the refractive index of the basic PVT polymer used for plastic </a:t>
            </a:r>
            <a:r>
              <a:rPr lang="en-US" dirty="0" err="1" smtClean="0"/>
              <a:t>scintillators</a:t>
            </a:r>
            <a:r>
              <a:rPr lang="en-US" dirty="0" smtClean="0"/>
              <a:t> which is 1.58.</a:t>
            </a:r>
            <a:endParaRPr lang="ru-RU" dirty="0" smtClean="0"/>
          </a:p>
          <a:p>
            <a:pPr indent="452438"/>
            <a:r>
              <a:rPr lang="en-US" dirty="0" smtClean="0"/>
              <a:t>Obtained by </a:t>
            </a:r>
            <a:r>
              <a:rPr lang="en-US" dirty="0" err="1" smtClean="0"/>
              <a:t>pyrolytic</a:t>
            </a:r>
            <a:r>
              <a:rPr lang="en-US" dirty="0" smtClean="0"/>
              <a:t> polymerization, poly-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 with a thickness of 4-5 </a:t>
            </a:r>
            <a:r>
              <a:rPr lang="ru-RU" dirty="0" err="1" smtClean="0"/>
              <a:t>μ</a:t>
            </a:r>
            <a:r>
              <a:rPr lang="en-US" dirty="0" smtClean="0"/>
              <a:t>m allows to achieve a stable memory effect of the plastic </a:t>
            </a:r>
            <a:r>
              <a:rPr lang="en-US" dirty="0" err="1" smtClean="0"/>
              <a:t>scintillator</a:t>
            </a:r>
            <a:r>
              <a:rPr lang="en-US" dirty="0" smtClean="0"/>
              <a:t> at the level of 1-3%.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1757</Words>
  <Application>Microsoft Office PowerPoint</Application>
  <PresentationFormat>Произвольный</PresentationFormat>
  <Paragraphs>200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533-zgs</cp:lastModifiedBy>
  <cp:revision>40</cp:revision>
  <dcterms:created xsi:type="dcterms:W3CDTF">2023-04-18T13:25:54Z</dcterms:created>
  <dcterms:modified xsi:type="dcterms:W3CDTF">2023-06-15T11:25:19Z</dcterms:modified>
</cp:coreProperties>
</file>