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2" r:id="rId5"/>
    <p:sldId id="263" r:id="rId6"/>
    <p:sldId id="264" r:id="rId7"/>
    <p:sldId id="265" r:id="rId8"/>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49" autoAdjust="0"/>
    <p:restoredTop sz="94685"/>
  </p:normalViewPr>
  <p:slideViewPr>
    <p:cSldViewPr snapToGrid="0">
      <p:cViewPr varScale="1">
        <p:scale>
          <a:sx n="80" d="100"/>
          <a:sy n="80" d="100"/>
        </p:scale>
        <p:origin x="4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ustomXml" Target="../customXml/item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 Id="rId14"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500052" y="43708"/>
            <a:ext cx="6826135" cy="1908215"/>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A truly Very Broad Band (VBB) borehole seismometer </a:t>
            </a:r>
          </a:p>
          <a:p>
            <a:pPr algn="ctr"/>
            <a:r>
              <a:rPr lang="en-US" b="1" dirty="0">
                <a:solidFill>
                  <a:schemeClr val="bg1"/>
                </a:solidFill>
                <a:latin typeface="Arial" panose="020B0604020202020204" pitchFamily="34" charset="0"/>
                <a:cs typeface="Arial" panose="020B0604020202020204" pitchFamily="34" charset="0"/>
              </a:rPr>
              <a:t>with flat response over 5 decades of frequency </a:t>
            </a:r>
          </a:p>
          <a:p>
            <a:pPr algn="ctr"/>
            <a:endParaRPr lang="en-AT" b="1" dirty="0">
              <a:solidFill>
                <a:schemeClr val="bg1"/>
              </a:solidFill>
              <a:latin typeface="Arial" panose="020B0604020202020204" pitchFamily="34" charset="0"/>
              <a:cs typeface="Arial" panose="020B0604020202020204" pitchFamily="34" charset="0"/>
            </a:endParaRPr>
          </a:p>
          <a:p>
            <a:pPr algn="ctr"/>
            <a:r>
              <a:rPr lang="en-US" u="sng" dirty="0" err="1">
                <a:solidFill>
                  <a:schemeClr val="bg1"/>
                </a:solidFill>
                <a:latin typeface="Arial" panose="020B0604020202020204" pitchFamily="34" charset="0"/>
                <a:cs typeface="Arial" panose="020B0604020202020204" pitchFamily="34" charset="0"/>
              </a:rPr>
              <a:t>Güralp</a:t>
            </a:r>
            <a:r>
              <a:rPr lang="en-US" u="sng" dirty="0">
                <a:solidFill>
                  <a:schemeClr val="bg1"/>
                </a:solidFill>
                <a:latin typeface="Arial" panose="020B0604020202020204" pitchFamily="34" charset="0"/>
                <a:cs typeface="Arial" panose="020B0604020202020204" pitchFamily="34" charset="0"/>
              </a:rPr>
              <a:t> CM</a:t>
            </a:r>
            <a:r>
              <a:rPr lang="en-US" u="sng" baseline="30000" dirty="0">
                <a:solidFill>
                  <a:schemeClr val="bg1"/>
                </a:solidFill>
                <a:latin typeface="Arial" panose="020B0604020202020204" pitchFamily="34" charset="0"/>
                <a:cs typeface="Arial" panose="020B0604020202020204" pitchFamily="34" charset="0"/>
              </a:rPr>
              <a:t>1</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Minchinton</a:t>
            </a:r>
            <a:r>
              <a:rPr lang="en-US" dirty="0">
                <a:solidFill>
                  <a:schemeClr val="bg1"/>
                </a:solidFill>
                <a:latin typeface="Arial" panose="020B0604020202020204" pitchFamily="34" charset="0"/>
                <a:cs typeface="Arial" panose="020B0604020202020204" pitchFamily="34" charset="0"/>
              </a:rPr>
              <a:t> P</a:t>
            </a:r>
            <a:r>
              <a:rPr lang="en-US" baseline="30000" dirty="0">
                <a:solidFill>
                  <a:schemeClr val="bg1"/>
                </a:solidFill>
                <a:latin typeface="Arial" panose="020B0604020202020204" pitchFamily="34" charset="0"/>
                <a:cs typeface="Arial" panose="020B0604020202020204" pitchFamily="34" charset="0"/>
              </a:rPr>
              <a:t>1</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Kirrage</a:t>
            </a:r>
            <a:r>
              <a:rPr lang="en-US" dirty="0">
                <a:solidFill>
                  <a:schemeClr val="bg1"/>
                </a:solidFill>
                <a:latin typeface="Arial" panose="020B0604020202020204" pitchFamily="34" charset="0"/>
                <a:cs typeface="Arial" panose="020B0604020202020204" pitchFamily="34" charset="0"/>
              </a:rPr>
              <a:t> R</a:t>
            </a:r>
            <a:r>
              <a:rPr lang="en-US" baseline="30000" dirty="0">
                <a:solidFill>
                  <a:schemeClr val="bg1"/>
                </a:solidFill>
                <a:latin typeface="Arial" panose="020B0604020202020204" pitchFamily="34" charset="0"/>
                <a:cs typeface="Arial" panose="020B0604020202020204" pitchFamily="34" charset="0"/>
              </a:rPr>
              <a:t>1</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Alimov</a:t>
            </a:r>
            <a:r>
              <a:rPr lang="en-US" dirty="0">
                <a:solidFill>
                  <a:schemeClr val="bg1"/>
                </a:solidFill>
                <a:latin typeface="Arial" panose="020B0604020202020204" pitchFamily="34" charset="0"/>
                <a:cs typeface="Arial" panose="020B0604020202020204" pitchFamily="34" charset="0"/>
              </a:rPr>
              <a:t> M</a:t>
            </a:r>
            <a:r>
              <a:rPr lang="en-US" baseline="30000" dirty="0">
                <a:solidFill>
                  <a:schemeClr val="bg1"/>
                </a:solidFill>
                <a:latin typeface="Arial" panose="020B0604020202020204" pitchFamily="34" charset="0"/>
                <a:cs typeface="Arial" panose="020B0604020202020204" pitchFamily="34" charset="0"/>
              </a:rPr>
              <a:t>1</a:t>
            </a:r>
            <a:r>
              <a:rPr lang="en-US" dirty="0">
                <a:solidFill>
                  <a:schemeClr val="bg1"/>
                </a:solidFill>
                <a:latin typeface="Arial" panose="020B0604020202020204" pitchFamily="34" charset="0"/>
                <a:cs typeface="Arial" panose="020B0604020202020204" pitchFamily="34" charset="0"/>
              </a:rPr>
              <a:t>, Jones R</a:t>
            </a:r>
            <a:r>
              <a:rPr lang="en-US" baseline="30000" dirty="0">
                <a:solidFill>
                  <a:schemeClr val="bg1"/>
                </a:solidFill>
                <a:latin typeface="Arial" panose="020B0604020202020204" pitchFamily="34" charset="0"/>
                <a:cs typeface="Arial" panose="020B0604020202020204" pitchFamily="34" charset="0"/>
              </a:rPr>
              <a:t>1</a:t>
            </a:r>
            <a:r>
              <a:rPr lang="en-US" dirty="0">
                <a:solidFill>
                  <a:schemeClr val="bg1"/>
                </a:solidFill>
                <a:latin typeface="Arial" panose="020B0604020202020204" pitchFamily="34" charset="0"/>
                <a:cs typeface="Arial" panose="020B0604020202020204" pitchFamily="34" charset="0"/>
              </a:rPr>
              <a:t>, Boustead N</a:t>
            </a:r>
            <a:r>
              <a:rPr lang="en-US" baseline="30000" dirty="0">
                <a:solidFill>
                  <a:schemeClr val="bg1"/>
                </a:solidFill>
                <a:latin typeface="Arial" panose="020B0604020202020204" pitchFamily="34" charset="0"/>
                <a:cs typeface="Arial" panose="020B0604020202020204" pitchFamily="34" charset="0"/>
              </a:rPr>
              <a:t>1</a:t>
            </a:r>
            <a:r>
              <a:rPr lang="en-US" dirty="0">
                <a:solidFill>
                  <a:schemeClr val="bg1"/>
                </a:solidFill>
                <a:latin typeface="Arial" panose="020B0604020202020204" pitchFamily="34" charset="0"/>
                <a:cs typeface="Arial" panose="020B0604020202020204" pitchFamily="34" charset="0"/>
              </a:rPr>
              <a:t>, Rademacher H</a:t>
            </a:r>
            <a:r>
              <a:rPr lang="en-US" baseline="30000" dirty="0">
                <a:solidFill>
                  <a:schemeClr val="bg1"/>
                </a:solidFill>
                <a:latin typeface="Arial" panose="020B0604020202020204" pitchFamily="34" charset="0"/>
                <a:cs typeface="Arial" panose="020B0604020202020204" pitchFamily="34" charset="0"/>
              </a:rPr>
              <a:t>1,2</a:t>
            </a:r>
            <a:endParaRPr lang="en-US" dirty="0">
              <a:solidFill>
                <a:schemeClr val="bg1"/>
              </a:solidFill>
              <a:latin typeface="Arial" panose="020B0604020202020204" pitchFamily="34" charset="0"/>
              <a:cs typeface="Arial" panose="020B0604020202020204" pitchFamily="34" charset="0"/>
            </a:endParaRPr>
          </a:p>
          <a:p>
            <a:pPr algn="ctr"/>
            <a:r>
              <a:rPr lang="en-US" sz="1400" dirty="0">
                <a:solidFill>
                  <a:schemeClr val="bg1"/>
                </a:solidFill>
                <a:latin typeface="Arial" panose="020B0604020202020204" pitchFamily="34" charset="0"/>
                <a:cs typeface="Arial" panose="020B0604020202020204" pitchFamily="34" charset="0"/>
              </a:rPr>
              <a:t>1: </a:t>
            </a:r>
            <a:r>
              <a:rPr lang="en-US" sz="1400" dirty="0" err="1">
                <a:solidFill>
                  <a:schemeClr val="bg1"/>
                </a:solidFill>
                <a:latin typeface="Arial" panose="020B0604020202020204" pitchFamily="34" charset="0"/>
                <a:cs typeface="Arial" panose="020B0604020202020204" pitchFamily="34" charset="0"/>
              </a:rPr>
              <a:t>Gaiacode</a:t>
            </a:r>
            <a:r>
              <a:rPr lang="en-US" sz="1400" dirty="0">
                <a:solidFill>
                  <a:schemeClr val="bg1"/>
                </a:solidFill>
                <a:latin typeface="Arial" panose="020B0604020202020204" pitchFamily="34" charset="0"/>
                <a:cs typeface="Arial" panose="020B0604020202020204" pitchFamily="34" charset="0"/>
              </a:rPr>
              <a:t> Ltd, Dickers Farm, </a:t>
            </a:r>
            <a:r>
              <a:rPr lang="en-US" sz="1400" dirty="0" err="1">
                <a:solidFill>
                  <a:schemeClr val="bg1"/>
                </a:solidFill>
                <a:latin typeface="Arial" panose="020B0604020202020204" pitchFamily="34" charset="0"/>
                <a:cs typeface="Arial" panose="020B0604020202020204" pitchFamily="34" charset="0"/>
              </a:rPr>
              <a:t>Bramley</a:t>
            </a:r>
            <a:r>
              <a:rPr lang="en-US" sz="1400" dirty="0">
                <a:solidFill>
                  <a:schemeClr val="bg1"/>
                </a:solidFill>
                <a:latin typeface="Arial" panose="020B0604020202020204" pitchFamily="34" charset="0"/>
                <a:cs typeface="Arial" panose="020B0604020202020204" pitchFamily="34" charset="0"/>
              </a:rPr>
              <a:t> Road, </a:t>
            </a:r>
            <a:r>
              <a:rPr lang="en-US" sz="1400" dirty="0" err="1">
                <a:solidFill>
                  <a:schemeClr val="bg1"/>
                </a:solidFill>
                <a:latin typeface="Arial" panose="020B0604020202020204" pitchFamily="34" charset="0"/>
                <a:cs typeface="Arial" panose="020B0604020202020204" pitchFamily="34" charset="0"/>
              </a:rPr>
              <a:t>Silchester</a:t>
            </a:r>
            <a:r>
              <a:rPr lang="en-US" sz="1400" dirty="0">
                <a:solidFill>
                  <a:schemeClr val="bg1"/>
                </a:solidFill>
                <a:latin typeface="Arial" panose="020B0604020202020204" pitchFamily="34" charset="0"/>
                <a:cs typeface="Arial" panose="020B0604020202020204" pitchFamily="34" charset="0"/>
              </a:rPr>
              <a:t>, RG7 2LU </a:t>
            </a:r>
            <a:r>
              <a:rPr lang="en-US" sz="1400" dirty="0" smtClean="0">
                <a:solidFill>
                  <a:schemeClr val="bg1"/>
                </a:solidFill>
                <a:latin typeface="Arial" panose="020B0604020202020204" pitchFamily="34" charset="0"/>
                <a:cs typeface="Arial" panose="020B0604020202020204" pitchFamily="34" charset="0"/>
              </a:rPr>
              <a:t>UK</a:t>
            </a:r>
            <a:endParaRPr lang="en-US" sz="1400" dirty="0">
              <a:solidFill>
                <a:schemeClr val="bg1"/>
              </a:solidFill>
              <a:latin typeface="Arial" panose="020B0604020202020204" pitchFamily="34" charset="0"/>
              <a:cs typeface="Arial" panose="020B0604020202020204" pitchFamily="34" charset="0"/>
            </a:endParaRPr>
          </a:p>
          <a:p>
            <a:pPr algn="ctr"/>
            <a:r>
              <a:rPr lang="en-US" sz="1400" dirty="0">
                <a:solidFill>
                  <a:schemeClr val="bg1"/>
                </a:solidFill>
                <a:latin typeface="Arial" panose="020B0604020202020204" pitchFamily="34" charset="0"/>
                <a:cs typeface="Arial" panose="020B0604020202020204" pitchFamily="34" charset="0"/>
              </a:rPr>
              <a:t>2: Berkeley Seismology Lab, UC Berkeley, USA (retired)</a:t>
            </a: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6" y="2958858"/>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1200" dirty="0" smtClean="0">
                <a:latin typeface="Arial" panose="020B0604020202020204" pitchFamily="34" charset="0"/>
                <a:cs typeface="Arial" panose="020B0604020202020204" pitchFamily="34" charset="0"/>
              </a:rPr>
              <a:t>Since the introduction of the first broadband seismic sensors </a:t>
            </a:r>
            <a:r>
              <a:rPr lang="en-US" sz="1200" dirty="0">
                <a:latin typeface="Arial" panose="020B0604020202020204" pitchFamily="34" charset="0"/>
                <a:cs typeface="Arial" panose="020B0604020202020204" pitchFamily="34" charset="0"/>
              </a:rPr>
              <a:t>m</a:t>
            </a:r>
            <a:r>
              <a:rPr lang="en-US" sz="1200" dirty="0" smtClean="0">
                <a:latin typeface="Arial" panose="020B0604020202020204" pitchFamily="34" charset="0"/>
                <a:cs typeface="Arial" panose="020B0604020202020204" pitchFamily="34" charset="0"/>
              </a:rPr>
              <a:t>ore than 40 years ago, their response on the high frequency side (&gt;100 Hz) of the seismic spectrum has been neglected in instrument design.</a:t>
            </a:r>
            <a:endParaRPr lang="en-US" sz="120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smtClean="0">
                <a:solidFill>
                  <a:schemeClr val="bg1"/>
                </a:solidFill>
                <a:latin typeface="Arial" panose="020B0604020202020204" pitchFamily="34" charset="0"/>
                <a:cs typeface="Arial" panose="020B0604020202020204" pitchFamily="34" charset="0"/>
              </a:rPr>
              <a:t>P3.1-595</a:t>
            </a:r>
            <a:endParaRPr lang="en-AT"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1200" dirty="0" smtClean="0">
                <a:latin typeface="Arial" panose="020B0604020202020204" pitchFamily="34" charset="0"/>
                <a:cs typeface="Arial" panose="020B0604020202020204" pitchFamily="34" charset="0"/>
              </a:rPr>
              <a:t>We drastically changed details in the design of the ALPHA Family of </a:t>
            </a:r>
            <a:r>
              <a:rPr lang="en-US" sz="1200" dirty="0" err="1" smtClean="0">
                <a:latin typeface="Arial" panose="020B0604020202020204" pitchFamily="34" charset="0"/>
                <a:cs typeface="Arial" panose="020B0604020202020204" pitchFamily="34" charset="0"/>
              </a:rPr>
              <a:t>Gaiacode’s</a:t>
            </a:r>
            <a:r>
              <a:rPr lang="en-US" sz="1200" dirty="0" smtClean="0">
                <a:latin typeface="Arial" panose="020B0604020202020204" pitchFamily="34" charset="0"/>
                <a:cs typeface="Arial" panose="020B0604020202020204" pitchFamily="34" charset="0"/>
              </a:rPr>
              <a:t> Seismic Broadband Sensors to significantly broaden their frequency responses. </a:t>
            </a:r>
            <a:endParaRPr lang="en-US" sz="12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1"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1200" dirty="0" smtClean="0">
                <a:latin typeface="Arial" panose="020B0604020202020204" pitchFamily="34" charset="0"/>
                <a:cs typeface="Arial" panose="020B0604020202020204" pitchFamily="34" charset="0"/>
              </a:rPr>
              <a:t>With our changes we achieved a flat frequency response of our flagship ALPHA sensor over more than five decades, from 2.7 </a:t>
            </a:r>
            <a:r>
              <a:rPr lang="en-US" sz="1200" dirty="0" err="1" smtClean="0">
                <a:latin typeface="Arial" panose="020B0604020202020204" pitchFamily="34" charset="0"/>
                <a:cs typeface="Arial" panose="020B0604020202020204" pitchFamily="34" charset="0"/>
              </a:rPr>
              <a:t>mHz</a:t>
            </a:r>
            <a:r>
              <a:rPr lang="en-US" sz="1200" dirty="0" smtClean="0">
                <a:latin typeface="Arial" panose="020B0604020202020204" pitchFamily="34" charset="0"/>
                <a:cs typeface="Arial" panose="020B0604020202020204" pitchFamily="34" charset="0"/>
              </a:rPr>
              <a:t> to 270 Hz and beyond </a:t>
            </a:r>
            <a:endParaRPr lang="en-US" sz="12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1200" dirty="0" smtClean="0">
                <a:latin typeface="Arial" panose="020B0604020202020204" pitchFamily="34" charset="0"/>
                <a:cs typeface="Arial" panose="020B0604020202020204" pitchFamily="34" charset="0"/>
              </a:rPr>
              <a:t>The new truly very broad band sensors will be available as either vault/surface instruments or in a slim borehole package, which can be augmented with accelerometers of the SIGMA family of sensors.</a:t>
            </a:r>
            <a:endParaRPr lang="en-US" sz="120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2"/>
          <a:stretch>
            <a:fillRect/>
          </a:stretch>
        </p:blipFill>
        <p:spPr>
          <a:xfrm>
            <a:off x="9593532" y="381564"/>
            <a:ext cx="2347912" cy="783591"/>
          </a:xfrm>
          <a:prstGeom prst="rect">
            <a:avLst/>
          </a:prstGeom>
        </p:spPr>
      </p:pic>
    </p:spTree>
    <p:extLst>
      <p:ext uri="{BB962C8B-B14F-4D97-AF65-F5344CB8AC3E}">
        <p14:creationId xmlns:p14="http://schemas.microsoft.com/office/powerpoint/2010/main" val="2536716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smtClean="0">
                <a:solidFill>
                  <a:schemeClr val="bg1"/>
                </a:solidFill>
                <a:latin typeface="Arial" panose="020B0604020202020204" pitchFamily="34" charset="0"/>
                <a:cs typeface="Arial" panose="020B0604020202020204" pitchFamily="34" charset="0"/>
              </a:rPr>
              <a:t>Introduction</a:t>
            </a:r>
            <a:endParaRPr lang="en-AT" sz="3200" b="1"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P3.1-595</a:t>
            </a:r>
            <a:endParaRPr lang="en-AT" sz="10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814360" y="13843016"/>
            <a:ext cx="11903529" cy="13447656"/>
          </a:xfrm>
          <a:prstGeom prst="rect">
            <a:avLst/>
          </a:prstGeom>
          <a:noFill/>
        </p:spPr>
        <p:txBody>
          <a:bodyPr wrap="square" rtlCol="0">
            <a:spAutoFit/>
          </a:bodyPr>
          <a:lstStyle/>
          <a:p>
            <a:pPr algn="just"/>
            <a:r>
              <a:rPr lang="en-US" sz="3086" b="1" dirty="0"/>
              <a:t>Introduction</a:t>
            </a:r>
            <a:endParaRPr lang="en-US" sz="3086" dirty="0"/>
          </a:p>
          <a:p>
            <a:pPr algn="just"/>
            <a:r>
              <a:rPr lang="en-US" sz="2700" dirty="0"/>
              <a:t/>
            </a:r>
            <a:br>
              <a:rPr lang="en-US" sz="2700" dirty="0"/>
            </a:br>
            <a:r>
              <a:rPr lang="en-US" sz="2700" dirty="0"/>
              <a:t>   None of the inertial broadband seismometers based on the forced feedback principle, which are currently offered by any manufacturer, is designed to cover ground motions at high frequencies. The important criterion is the upper frequency limit of the flat amplitude response of the instrument. It is commonly defined as the point, where the amplitude response of the sensor has dropped by 3 dB with respect to the flat section at lower frequencies of the seismic band. Most broadband sensors offered today have their upper 3dB point either at 50 or 100 Hz, with two exceptions, where it lies at 150 Hz. Even in overviews of the performance of seismometers with regard to the seismic spectrum, ground motion frequencies above this range are rarely discussed (see fig. 1).</a:t>
            </a:r>
          </a:p>
          <a:p>
            <a:pPr algn="just"/>
            <a:r>
              <a:rPr lang="en-US" sz="2700" dirty="0"/>
              <a:t>   There are several reasons why the higher frequency band in the spectrum is not covered by broadband seismometers. The most important of them is the fact that the current mechanical design of such sensors invariably leads to parasitic resonances at higher frequencies. Because these undesirable modes cannot be controlled by the feedback system the transfer function of such sensors becomes non-linear and is full of spikes at frequencies above 100 Hz.</a:t>
            </a:r>
          </a:p>
          <a:p>
            <a:pPr algn="just"/>
            <a:r>
              <a:rPr lang="en-US" sz="2700" dirty="0"/>
              <a:t>   Because of this mechanical limitation, the development of sensors covering higher frequencies was neglected for decades. Instead instrument designers focused on extending the low frequency (long period) responses of feedback seismometers. This lead to the development of “Very Broad Band” sensors which have their lower 3 dB point at 360 sec or more, allowing high quality recordings of normal modes, Earth tides and other very long period ground motions – if the natural signal-to-noise-ratio (SNR) in this frequency range is favorable. </a:t>
            </a:r>
          </a:p>
          <a:p>
            <a:pPr algn="just"/>
            <a:r>
              <a:rPr lang="en-US" sz="2700" dirty="0"/>
              <a:t>   Nevertheless, the Earth produces many forms of ground motion in the high frequency range of the seismic spectrum above 100 Hz. These can be caused for example by </a:t>
            </a:r>
            <a:r>
              <a:rPr lang="en-US" sz="2700" dirty="0" err="1"/>
              <a:t>microearthquakes</a:t>
            </a:r>
            <a:r>
              <a:rPr lang="en-US" sz="2700" dirty="0"/>
              <a:t>, </a:t>
            </a:r>
            <a:r>
              <a:rPr lang="en-US" sz="2700" dirty="0" err="1"/>
              <a:t>hydromechanical</a:t>
            </a:r>
            <a:r>
              <a:rPr lang="en-US" sz="2700" dirty="0"/>
              <a:t> rumblings inside a volcanoes' plumbing system, glacial movements and many more. Therefore it is desirable to design and offer a seismic sensor, which can cover a broader frequency range than the current generation of VBB instruments, particularly at very high frequencies (short periods). </a:t>
            </a:r>
          </a:p>
        </p:txBody>
      </p:sp>
      <p:pic>
        <p:nvPicPr>
          <p:cNvPr id="8" name="Picture 7"/>
          <p:cNvPicPr>
            <a:picLocks noChangeAspect="1"/>
          </p:cNvPicPr>
          <p:nvPr/>
        </p:nvPicPr>
        <p:blipFill>
          <a:blip r:embed="rId2"/>
          <a:stretch>
            <a:fillRect/>
          </a:stretch>
        </p:blipFill>
        <p:spPr>
          <a:xfrm>
            <a:off x="-1" y="1242427"/>
            <a:ext cx="4947769" cy="5231852"/>
          </a:xfrm>
          <a:prstGeom prst="rect">
            <a:avLst/>
          </a:prstGeom>
        </p:spPr>
      </p:pic>
      <p:pic>
        <p:nvPicPr>
          <p:cNvPr id="9" name="Picture 8"/>
          <p:cNvPicPr>
            <a:picLocks noChangeAspect="1"/>
          </p:cNvPicPr>
          <p:nvPr/>
        </p:nvPicPr>
        <p:blipFill>
          <a:blip r:embed="rId3"/>
          <a:stretch>
            <a:fillRect/>
          </a:stretch>
        </p:blipFill>
        <p:spPr>
          <a:xfrm>
            <a:off x="4995374" y="1561466"/>
            <a:ext cx="5732497" cy="4593773"/>
          </a:xfrm>
          <a:prstGeom prst="rect">
            <a:avLst/>
          </a:prstGeom>
        </p:spPr>
      </p:pic>
      <p:pic>
        <p:nvPicPr>
          <p:cNvPr id="10" name="Picture 9"/>
          <p:cNvPicPr>
            <a:picLocks noChangeAspect="1"/>
          </p:cNvPicPr>
          <p:nvPr/>
        </p:nvPicPr>
        <p:blipFill>
          <a:blip r:embed="rId4"/>
          <a:stretch>
            <a:fillRect/>
          </a:stretch>
        </p:blipFill>
        <p:spPr>
          <a:xfrm>
            <a:off x="9732325" y="193785"/>
            <a:ext cx="2347912" cy="783591"/>
          </a:xfrm>
          <a:prstGeom prst="rect">
            <a:avLst/>
          </a:prstGeom>
        </p:spPr>
      </p:pic>
    </p:spTree>
    <p:extLst>
      <p:ext uri="{BB962C8B-B14F-4D97-AF65-F5344CB8AC3E}">
        <p14:creationId xmlns:p14="http://schemas.microsoft.com/office/powerpoint/2010/main" val="607453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smtClean="0">
                <a:solidFill>
                  <a:schemeClr val="bg1"/>
                </a:solidFill>
                <a:latin typeface="Arial" panose="020B0604020202020204" pitchFamily="34" charset="0"/>
                <a:cs typeface="Arial" panose="020B0604020202020204" pitchFamily="34" charset="0"/>
              </a:rPr>
              <a:t>Realization</a:t>
            </a:r>
            <a:endParaRPr lang="en-AT" sz="32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P3.1-595</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397566" y="1288045"/>
            <a:ext cx="9362660" cy="5470468"/>
          </a:xfrm>
          <a:prstGeom prst="rect">
            <a:avLst/>
          </a:prstGeom>
        </p:spPr>
      </p:pic>
      <p:pic>
        <p:nvPicPr>
          <p:cNvPr id="7" name="Picture 6"/>
          <p:cNvPicPr>
            <a:picLocks noChangeAspect="1"/>
          </p:cNvPicPr>
          <p:nvPr/>
        </p:nvPicPr>
        <p:blipFill>
          <a:blip r:embed="rId3"/>
          <a:stretch>
            <a:fillRect/>
          </a:stretch>
        </p:blipFill>
        <p:spPr>
          <a:xfrm>
            <a:off x="9760226" y="154180"/>
            <a:ext cx="2347912" cy="783591"/>
          </a:xfrm>
          <a:prstGeom prst="rect">
            <a:avLst/>
          </a:prstGeom>
        </p:spPr>
      </p:pic>
    </p:spTree>
    <p:extLst>
      <p:ext uri="{BB962C8B-B14F-4D97-AF65-F5344CB8AC3E}">
        <p14:creationId xmlns:p14="http://schemas.microsoft.com/office/powerpoint/2010/main" val="2229705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smtClean="0">
                <a:solidFill>
                  <a:schemeClr val="bg1"/>
                </a:solidFill>
                <a:latin typeface="Arial" panose="020B0604020202020204" pitchFamily="34" charset="0"/>
                <a:cs typeface="Arial" panose="020B0604020202020204" pitchFamily="34" charset="0"/>
              </a:rPr>
              <a:t>Testing and Results</a:t>
            </a:r>
            <a:endParaRPr lang="en-AT" sz="36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rgbClr val="FF0000"/>
                </a:solidFill>
                <a:latin typeface="Arial" panose="020B0604020202020204" pitchFamily="34" charset="0"/>
                <a:cs typeface="Arial" panose="020B0604020202020204" pitchFamily="34" charset="0"/>
              </a:rPr>
              <a:t>Place your institution logo here after removing this text box!</a:t>
            </a:r>
            <a:endParaRPr lang="en-AT" sz="1000"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P3.1-595</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20236" y="1179741"/>
            <a:ext cx="10420986" cy="1718579"/>
          </a:xfrm>
          <a:prstGeom prst="rect">
            <a:avLst/>
          </a:prstGeom>
        </p:spPr>
      </p:pic>
      <p:pic>
        <p:nvPicPr>
          <p:cNvPr id="8" name="Picture 7"/>
          <p:cNvPicPr>
            <a:picLocks noChangeAspect="1"/>
          </p:cNvPicPr>
          <p:nvPr/>
        </p:nvPicPr>
        <p:blipFill>
          <a:blip r:embed="rId3"/>
          <a:stretch>
            <a:fillRect/>
          </a:stretch>
        </p:blipFill>
        <p:spPr>
          <a:xfrm>
            <a:off x="6540164" y="3097310"/>
            <a:ext cx="4001058" cy="3597404"/>
          </a:xfrm>
          <a:prstGeom prst="rect">
            <a:avLst/>
          </a:prstGeom>
        </p:spPr>
      </p:pic>
      <p:pic>
        <p:nvPicPr>
          <p:cNvPr id="9" name="Picture 8"/>
          <p:cNvPicPr>
            <a:picLocks noChangeAspect="1"/>
          </p:cNvPicPr>
          <p:nvPr/>
        </p:nvPicPr>
        <p:blipFill>
          <a:blip r:embed="rId4"/>
          <a:stretch>
            <a:fillRect/>
          </a:stretch>
        </p:blipFill>
        <p:spPr>
          <a:xfrm>
            <a:off x="120236" y="3097310"/>
            <a:ext cx="6419928" cy="3597404"/>
          </a:xfrm>
          <a:prstGeom prst="rect">
            <a:avLst/>
          </a:prstGeom>
        </p:spPr>
      </p:pic>
      <p:pic>
        <p:nvPicPr>
          <p:cNvPr id="10" name="Picture 9"/>
          <p:cNvPicPr>
            <a:picLocks noChangeAspect="1"/>
          </p:cNvPicPr>
          <p:nvPr/>
        </p:nvPicPr>
        <p:blipFill>
          <a:blip r:embed="rId5"/>
          <a:stretch>
            <a:fillRect/>
          </a:stretch>
        </p:blipFill>
        <p:spPr>
          <a:xfrm>
            <a:off x="9760226" y="154180"/>
            <a:ext cx="2347912" cy="783591"/>
          </a:xfrm>
          <a:prstGeom prst="rect">
            <a:avLst/>
          </a:prstGeom>
        </p:spPr>
      </p:pic>
    </p:spTree>
    <p:extLst>
      <p:ext uri="{BB962C8B-B14F-4D97-AF65-F5344CB8AC3E}">
        <p14:creationId xmlns:p14="http://schemas.microsoft.com/office/powerpoint/2010/main" val="732286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smtClean="0">
                <a:solidFill>
                  <a:schemeClr val="bg1"/>
                </a:solidFill>
                <a:latin typeface="Arial" panose="020B0604020202020204" pitchFamily="34" charset="0"/>
                <a:cs typeface="Arial" panose="020B0604020202020204" pitchFamily="34" charset="0"/>
              </a:rPr>
              <a:t>Upcoming Products</a:t>
            </a:r>
            <a:endParaRPr lang="en-AT" sz="36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rgbClr val="FF0000"/>
                </a:solidFill>
                <a:latin typeface="Arial" panose="020B0604020202020204" pitchFamily="34" charset="0"/>
                <a:cs typeface="Arial" panose="020B0604020202020204" pitchFamily="34" charset="0"/>
              </a:rPr>
              <a:t>Place your institution logo here after removing this text box!</a:t>
            </a:r>
            <a:endParaRPr lang="en-AT" sz="1000"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P3.1-595</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4943708" y="1131883"/>
            <a:ext cx="4395100" cy="5786514"/>
          </a:xfrm>
          <a:prstGeom prst="rect">
            <a:avLst/>
          </a:prstGeom>
        </p:spPr>
      </p:pic>
      <p:pic>
        <p:nvPicPr>
          <p:cNvPr id="7" name="Picture 6"/>
          <p:cNvPicPr>
            <a:picLocks noChangeAspect="1"/>
          </p:cNvPicPr>
          <p:nvPr/>
        </p:nvPicPr>
        <p:blipFill>
          <a:blip r:embed="rId3"/>
          <a:stretch>
            <a:fillRect/>
          </a:stretch>
        </p:blipFill>
        <p:spPr>
          <a:xfrm>
            <a:off x="196557" y="1256307"/>
            <a:ext cx="2835341" cy="4055164"/>
          </a:xfrm>
          <a:prstGeom prst="rect">
            <a:avLst/>
          </a:prstGeom>
        </p:spPr>
      </p:pic>
      <p:sp>
        <p:nvSpPr>
          <p:cNvPr id="8" name="TextBox 7"/>
          <p:cNvSpPr txBox="1"/>
          <p:nvPr/>
        </p:nvSpPr>
        <p:spPr>
          <a:xfrm>
            <a:off x="0" y="5453065"/>
            <a:ext cx="4782710" cy="1323439"/>
          </a:xfrm>
          <a:prstGeom prst="rect">
            <a:avLst/>
          </a:prstGeom>
          <a:noFill/>
        </p:spPr>
        <p:txBody>
          <a:bodyPr wrap="square" rtlCol="0">
            <a:spAutoFit/>
          </a:bodyPr>
          <a:lstStyle/>
          <a:p>
            <a:pPr algn="just"/>
            <a:r>
              <a:rPr lang="en-US" sz="1600" dirty="0" smtClean="0"/>
              <a:t>Fig. 6: Three component truly broadband instrument with a flat frequency response between 2.7 </a:t>
            </a:r>
            <a:r>
              <a:rPr lang="en-US" sz="1600" dirty="0" err="1" smtClean="0"/>
              <a:t>mHz</a:t>
            </a:r>
            <a:r>
              <a:rPr lang="en-US" sz="1600" dirty="0" smtClean="0"/>
              <a:t> and 270 Hz will also be offered as a vault/surface instrument (left) or a posthole instrument with water tight connectors and an orientation mechanism (right).</a:t>
            </a:r>
            <a:endParaRPr lang="en-US" sz="1600" dirty="0"/>
          </a:p>
        </p:txBody>
      </p:sp>
      <p:pic>
        <p:nvPicPr>
          <p:cNvPr id="9" name="Picture 8"/>
          <p:cNvPicPr>
            <a:picLocks noChangeAspect="1"/>
          </p:cNvPicPr>
          <p:nvPr/>
        </p:nvPicPr>
        <p:blipFill>
          <a:blip r:embed="rId4"/>
          <a:stretch>
            <a:fillRect/>
          </a:stretch>
        </p:blipFill>
        <p:spPr>
          <a:xfrm>
            <a:off x="9760226" y="154180"/>
            <a:ext cx="2347912" cy="783591"/>
          </a:xfrm>
          <a:prstGeom prst="rect">
            <a:avLst/>
          </a:prstGeom>
        </p:spPr>
      </p:pic>
      <p:pic>
        <p:nvPicPr>
          <p:cNvPr id="13" name="Picture 12"/>
          <p:cNvPicPr>
            <a:picLocks noChangeAspect="1"/>
          </p:cNvPicPr>
          <p:nvPr/>
        </p:nvPicPr>
        <p:blipFill>
          <a:blip r:embed="rId5"/>
          <a:stretch>
            <a:fillRect/>
          </a:stretch>
        </p:blipFill>
        <p:spPr>
          <a:xfrm>
            <a:off x="2631716" y="2882596"/>
            <a:ext cx="1943100" cy="2428875"/>
          </a:xfrm>
          <a:prstGeom prst="rect">
            <a:avLst/>
          </a:prstGeom>
        </p:spPr>
      </p:pic>
    </p:spTree>
    <p:extLst>
      <p:ext uri="{BB962C8B-B14F-4D97-AF65-F5344CB8AC3E}">
        <p14:creationId xmlns:p14="http://schemas.microsoft.com/office/powerpoint/2010/main" val="1598445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smtClean="0">
                <a:solidFill>
                  <a:schemeClr val="bg1"/>
                </a:solidFill>
                <a:latin typeface="Arial" panose="020B0604020202020204" pitchFamily="34" charset="0"/>
                <a:cs typeface="Arial" panose="020B0604020202020204" pitchFamily="34" charset="0"/>
              </a:rPr>
              <a:t>Conclusions</a:t>
            </a:r>
            <a:endParaRPr lang="en-AT" sz="36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rgbClr val="FF0000"/>
                </a:solidFill>
                <a:latin typeface="Arial" panose="020B0604020202020204" pitchFamily="34" charset="0"/>
                <a:cs typeface="Arial" panose="020B0604020202020204" pitchFamily="34" charset="0"/>
              </a:rPr>
              <a:t>Place your institution logo here after removing this text box!</a:t>
            </a:r>
            <a:endParaRPr lang="en-AT" sz="1000"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P3.1-595</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9760226" y="154180"/>
            <a:ext cx="2347912" cy="783591"/>
          </a:xfrm>
          <a:prstGeom prst="rect">
            <a:avLst/>
          </a:prstGeom>
        </p:spPr>
      </p:pic>
      <p:sp>
        <p:nvSpPr>
          <p:cNvPr id="4" name="TextBox 3"/>
          <p:cNvSpPr txBox="1"/>
          <p:nvPr/>
        </p:nvSpPr>
        <p:spPr>
          <a:xfrm>
            <a:off x="476548" y="1718635"/>
            <a:ext cx="9775183" cy="2246769"/>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With our </a:t>
            </a:r>
            <a:r>
              <a:rPr lang="en-US" sz="2800" b="1" dirty="0" smtClean="0">
                <a:latin typeface="Arial" panose="020B0604020202020204" pitchFamily="34" charset="0"/>
                <a:cs typeface="Arial" panose="020B0604020202020204" pitchFamily="34" charset="0"/>
              </a:rPr>
              <a:t>design changes </a:t>
            </a:r>
            <a:r>
              <a:rPr lang="en-US" sz="2800" b="1" dirty="0">
                <a:latin typeface="Arial" panose="020B0604020202020204" pitchFamily="34" charset="0"/>
                <a:cs typeface="Arial" panose="020B0604020202020204" pitchFamily="34" charset="0"/>
              </a:rPr>
              <a:t>we achieved a flat frequency response of our flagship ALPHA sensor over more than five decades, </a:t>
            </a:r>
            <a:endParaRPr lang="en-US" sz="2800" b="1" dirty="0" smtClean="0">
              <a:latin typeface="Arial" panose="020B0604020202020204" pitchFamily="34" charset="0"/>
              <a:cs typeface="Arial" panose="020B0604020202020204" pitchFamily="34" charset="0"/>
            </a:endParaRPr>
          </a:p>
          <a:p>
            <a:pPr algn="ctr"/>
            <a:r>
              <a:rPr lang="en-US" sz="2800" b="1" dirty="0" smtClean="0">
                <a:latin typeface="Arial" panose="020B0604020202020204" pitchFamily="34" charset="0"/>
                <a:cs typeface="Arial" panose="020B0604020202020204" pitchFamily="34" charset="0"/>
              </a:rPr>
              <a:t>from </a:t>
            </a:r>
            <a:r>
              <a:rPr lang="en-US" sz="2800" b="1" dirty="0">
                <a:latin typeface="Arial" panose="020B0604020202020204" pitchFamily="34" charset="0"/>
                <a:cs typeface="Arial" panose="020B0604020202020204" pitchFamily="34" charset="0"/>
              </a:rPr>
              <a:t>2.7 </a:t>
            </a:r>
            <a:r>
              <a:rPr lang="en-US" sz="2800" b="1" dirty="0" err="1">
                <a:latin typeface="Arial" panose="020B0604020202020204" pitchFamily="34" charset="0"/>
                <a:cs typeface="Arial" panose="020B0604020202020204" pitchFamily="34" charset="0"/>
              </a:rPr>
              <a:t>mHz</a:t>
            </a:r>
            <a:r>
              <a:rPr lang="en-US" sz="2800" b="1" dirty="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(360 sec) to </a:t>
            </a:r>
            <a:r>
              <a:rPr lang="en-US" sz="2800" b="1" dirty="0">
                <a:latin typeface="Arial" panose="020B0604020202020204" pitchFamily="34" charset="0"/>
                <a:cs typeface="Arial" panose="020B0604020202020204" pitchFamily="34" charset="0"/>
              </a:rPr>
              <a:t>270 Hz and beyond </a:t>
            </a:r>
          </a:p>
          <a:p>
            <a:endParaRPr lang="en-US" sz="2800" b="1" dirty="0"/>
          </a:p>
        </p:txBody>
      </p:sp>
      <p:sp>
        <p:nvSpPr>
          <p:cNvPr id="8" name="TextBox 7"/>
          <p:cNvSpPr txBox="1"/>
          <p:nvPr/>
        </p:nvSpPr>
        <p:spPr>
          <a:xfrm>
            <a:off x="964918" y="4529735"/>
            <a:ext cx="8724013" cy="2246769"/>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These </a:t>
            </a:r>
            <a:r>
              <a:rPr lang="en-US" sz="2800" b="1" dirty="0">
                <a:latin typeface="Arial" panose="020B0604020202020204" pitchFamily="34" charset="0"/>
                <a:cs typeface="Arial" panose="020B0604020202020204" pitchFamily="34" charset="0"/>
              </a:rPr>
              <a:t>new truly very broad band sensors will be available as either vault/surface </a:t>
            </a:r>
            <a:r>
              <a:rPr lang="en-US" sz="2800" b="1" dirty="0" smtClean="0">
                <a:latin typeface="Arial" panose="020B0604020202020204" pitchFamily="34" charset="0"/>
                <a:cs typeface="Arial" panose="020B0604020202020204" pitchFamily="34" charset="0"/>
              </a:rPr>
              <a:t>instruments, in a posthole version </a:t>
            </a:r>
            <a:r>
              <a:rPr lang="en-US" sz="2800" b="1" dirty="0">
                <a:latin typeface="Arial" panose="020B0604020202020204" pitchFamily="34" charset="0"/>
                <a:cs typeface="Arial" panose="020B0604020202020204" pitchFamily="34" charset="0"/>
              </a:rPr>
              <a:t>or in a slim borehole package, which can be augmented with accelerometers of the SIGMA family of sensors</a:t>
            </a:r>
            <a:endParaRPr lang="en-US" sz="2800" b="1" dirty="0"/>
          </a:p>
        </p:txBody>
      </p:sp>
    </p:spTree>
    <p:extLst>
      <p:ext uri="{BB962C8B-B14F-4D97-AF65-F5344CB8AC3E}">
        <p14:creationId xmlns:p14="http://schemas.microsoft.com/office/powerpoint/2010/main" val="632205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B2486AA05EB042AA00B9F6C603F4FF" ma:contentTypeVersion="8" ma:contentTypeDescription="Create a new document." ma:contentTypeScope="" ma:versionID="95dff5f27ba6ee552bc73a3a1679b172">
  <xsd:schema xmlns:xsd="http://www.w3.org/2001/XMLSchema" xmlns:xs="http://www.w3.org/2001/XMLSchema" xmlns:p="http://schemas.microsoft.com/office/2006/metadata/properties" xmlns:ns2="493139a5-eb52-460e-a12e-2dab090f5f1d" targetNamespace="http://schemas.microsoft.com/office/2006/metadata/properties" ma:root="true" ma:fieldsID="0a401969a8233a5cccd7c9bc9bcb2d93" ns2:_="">
    <xsd:import namespace="493139a5-eb52-460e-a12e-2dab090f5f1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bjectDetectorVersion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3139a5-eb52-460e-a12e-2dab090f5f1d"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0B2B12-347B-42D5-B404-AC23302D0AD9}"/>
</file>

<file path=customXml/itemProps2.xml><?xml version="1.0" encoding="utf-8"?>
<ds:datastoreItem xmlns:ds="http://schemas.openxmlformats.org/officeDocument/2006/customXml" ds:itemID="{8E8940A6-7810-4D25-98B4-E897BB819896}"/>
</file>

<file path=docProps/app.xml><?xml version="1.0" encoding="utf-8"?>
<Properties xmlns="http://schemas.openxmlformats.org/officeDocument/2006/extended-properties" xmlns:vt="http://schemas.openxmlformats.org/officeDocument/2006/docPropsVTypes">
  <TotalTime>3059</TotalTime>
  <Words>438</Words>
  <Application>Microsoft Office PowerPoint</Application>
  <PresentationFormat>Widescreen</PresentationFormat>
  <Paragraphs>39</Paragraphs>
  <Slides>6</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Arial</vt:lpstr>
      <vt:lpstr>Calibri</vt:lpstr>
      <vt:lpstr>Calibri Light</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Horst Rademacher</cp:lastModifiedBy>
  <cp:revision>50</cp:revision>
  <dcterms:created xsi:type="dcterms:W3CDTF">2023-04-18T13:25:54Z</dcterms:created>
  <dcterms:modified xsi:type="dcterms:W3CDTF">2023-06-09T12:16:35Z</dcterms:modified>
</cp:coreProperties>
</file>