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9"/>
    <p:restoredTop sz="94685"/>
  </p:normalViewPr>
  <p:slideViewPr>
    <p:cSldViewPr snapToGrid="0">
      <p:cViewPr varScale="1">
        <p:scale>
          <a:sx n="67" d="100"/>
          <a:sy n="67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ckerle\Documents\studies\Yellowknife\calibration\broadband\temperature\calibration_analyz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Data!$AE$2</c:f>
              <c:strCache>
                <c:ptCount val="1"/>
                <c:pt idx="0">
                  <c:v>freq01_hz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1973670479121635E-2"/>
                  <c:y val="-5.4584619283367504E-2"/>
                </c:manualLayout>
              </c:layout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Data!$D$3:$D$23</c:f>
              <c:numCache>
                <c:formatCode>0.0</c:formatCode>
                <c:ptCount val="21"/>
                <c:pt idx="0">
                  <c:v>-36</c:v>
                </c:pt>
                <c:pt idx="1">
                  <c:v>-35.69</c:v>
                </c:pt>
                <c:pt idx="2">
                  <c:v>-34.44</c:v>
                </c:pt>
                <c:pt idx="3">
                  <c:v>-34.119999999999997</c:v>
                </c:pt>
                <c:pt idx="4">
                  <c:v>-33.81</c:v>
                </c:pt>
                <c:pt idx="5">
                  <c:v>-33.5</c:v>
                </c:pt>
                <c:pt idx="6">
                  <c:v>-33.19</c:v>
                </c:pt>
                <c:pt idx="7">
                  <c:v>-32.25</c:v>
                </c:pt>
                <c:pt idx="8">
                  <c:v>-31.62</c:v>
                </c:pt>
                <c:pt idx="9">
                  <c:v>-31</c:v>
                </c:pt>
                <c:pt idx="10">
                  <c:v>-28.81</c:v>
                </c:pt>
                <c:pt idx="11">
                  <c:v>-25.69</c:v>
                </c:pt>
                <c:pt idx="12">
                  <c:v>-21.31</c:v>
                </c:pt>
                <c:pt idx="13">
                  <c:v>-20.059999999999999</c:v>
                </c:pt>
                <c:pt idx="14">
                  <c:v>-15.69</c:v>
                </c:pt>
                <c:pt idx="15">
                  <c:v>5</c:v>
                </c:pt>
                <c:pt idx="16">
                  <c:v>10.56</c:v>
                </c:pt>
                <c:pt idx="17">
                  <c:v>17.440000000000001</c:v>
                </c:pt>
                <c:pt idx="18">
                  <c:v>26</c:v>
                </c:pt>
                <c:pt idx="19">
                  <c:v>28.62</c:v>
                </c:pt>
                <c:pt idx="20">
                  <c:v>30.19</c:v>
                </c:pt>
              </c:numCache>
            </c:numRef>
          </c:xVal>
          <c:yVal>
            <c:numRef>
              <c:f>Data!$AE$3:$AE$23</c:f>
              <c:numCache>
                <c:formatCode>0.0</c:formatCode>
                <c:ptCount val="21"/>
                <c:pt idx="0">
                  <c:v>-1.9802801971980255</c:v>
                </c:pt>
                <c:pt idx="1">
                  <c:v>-1.9635803641963712</c:v>
                </c:pt>
                <c:pt idx="2">
                  <c:v>-2.0769792302077095</c:v>
                </c:pt>
                <c:pt idx="3">
                  <c:v>-2.114978850211513</c:v>
                </c:pt>
                <c:pt idx="4">
                  <c:v>-2.08867911320888</c:v>
                </c:pt>
                <c:pt idx="5">
                  <c:v>-2.0905790942090663</c:v>
                </c:pt>
                <c:pt idx="6">
                  <c:v>-2.1334786652133619</c:v>
                </c:pt>
                <c:pt idx="7">
                  <c:v>-2.2292777072229431</c:v>
                </c:pt>
                <c:pt idx="8">
                  <c:v>-2.1942780572194343</c:v>
                </c:pt>
                <c:pt idx="9">
                  <c:v>-2.2011779882201155</c:v>
                </c:pt>
                <c:pt idx="10">
                  <c:v>-2.5163748362516447</c:v>
                </c:pt>
                <c:pt idx="11">
                  <c:v>-2.0438795612043981</c:v>
                </c:pt>
                <c:pt idx="12">
                  <c:v>-1.058189418105826</c:v>
                </c:pt>
                <c:pt idx="13">
                  <c:v>-1.0243897561024395</c:v>
                </c:pt>
                <c:pt idx="14">
                  <c:v>-1.0998890011099993</c:v>
                </c:pt>
                <c:pt idx="15">
                  <c:v>-0.64599354006460441</c:v>
                </c:pt>
                <c:pt idx="16">
                  <c:v>-0.69749302506975086</c:v>
                </c:pt>
                <c:pt idx="17">
                  <c:v>-1.0824891751082588</c:v>
                </c:pt>
                <c:pt idx="18">
                  <c:v>-0.96999030009700116</c:v>
                </c:pt>
                <c:pt idx="19">
                  <c:v>-0.89129108708912996</c:v>
                </c:pt>
                <c:pt idx="20">
                  <c:v>-0.91419085809142375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8B-40D7-9DD4-2C23E7A37655}"/>
            </c:ext>
          </c:extLst>
        </c:ser>
        <c:ser>
          <c:idx val="1"/>
          <c:order val="1"/>
          <c:tx>
            <c:strRef>
              <c:f>Data!$AF$2</c:f>
              <c:strCache>
                <c:ptCount val="1"/>
                <c:pt idx="0">
                  <c:v>damping01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8286063908773106"/>
                  <c:y val="-0.31002542883272738"/>
                </c:manualLayout>
              </c:layout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Data!$D$3:$D$23</c:f>
              <c:numCache>
                <c:formatCode>0.0</c:formatCode>
                <c:ptCount val="21"/>
                <c:pt idx="0">
                  <c:v>-36</c:v>
                </c:pt>
                <c:pt idx="1">
                  <c:v>-35.69</c:v>
                </c:pt>
                <c:pt idx="2">
                  <c:v>-34.44</c:v>
                </c:pt>
                <c:pt idx="3">
                  <c:v>-34.119999999999997</c:v>
                </c:pt>
                <c:pt idx="4">
                  <c:v>-33.81</c:v>
                </c:pt>
                <c:pt idx="5">
                  <c:v>-33.5</c:v>
                </c:pt>
                <c:pt idx="6">
                  <c:v>-33.19</c:v>
                </c:pt>
                <c:pt idx="7">
                  <c:v>-32.25</c:v>
                </c:pt>
                <c:pt idx="8">
                  <c:v>-31.62</c:v>
                </c:pt>
                <c:pt idx="9">
                  <c:v>-31</c:v>
                </c:pt>
                <c:pt idx="10">
                  <c:v>-28.81</c:v>
                </c:pt>
                <c:pt idx="11">
                  <c:v>-25.69</c:v>
                </c:pt>
                <c:pt idx="12">
                  <c:v>-21.31</c:v>
                </c:pt>
                <c:pt idx="13">
                  <c:v>-20.059999999999999</c:v>
                </c:pt>
                <c:pt idx="14">
                  <c:v>-15.69</c:v>
                </c:pt>
                <c:pt idx="15">
                  <c:v>5</c:v>
                </c:pt>
                <c:pt idx="16">
                  <c:v>10.56</c:v>
                </c:pt>
                <c:pt idx="17">
                  <c:v>17.440000000000001</c:v>
                </c:pt>
                <c:pt idx="18">
                  <c:v>26</c:v>
                </c:pt>
                <c:pt idx="19">
                  <c:v>28.62</c:v>
                </c:pt>
                <c:pt idx="20">
                  <c:v>30.19</c:v>
                </c:pt>
              </c:numCache>
            </c:numRef>
          </c:xVal>
          <c:yVal>
            <c:numRef>
              <c:f>Data!$AF$3:$AF$23</c:f>
              <c:numCache>
                <c:formatCode>0.0</c:formatCode>
                <c:ptCount val="21"/>
                <c:pt idx="0">
                  <c:v>19.282140777656753</c:v>
                </c:pt>
                <c:pt idx="1">
                  <c:v>19.375654637116501</c:v>
                </c:pt>
                <c:pt idx="2">
                  <c:v>19.535253762609518</c:v>
                </c:pt>
                <c:pt idx="3">
                  <c:v>19.380306269919799</c:v>
                </c:pt>
                <c:pt idx="4">
                  <c:v>19.34020598713262</c:v>
                </c:pt>
                <c:pt idx="5">
                  <c:v>19.500607118281387</c:v>
                </c:pt>
                <c:pt idx="6">
                  <c:v>19.496917892264975</c:v>
                </c:pt>
                <c:pt idx="7">
                  <c:v>19.551935480249007</c:v>
                </c:pt>
                <c:pt idx="8">
                  <c:v>19.387845123083803</c:v>
                </c:pt>
                <c:pt idx="9">
                  <c:v>19.221669551213672</c:v>
                </c:pt>
                <c:pt idx="10">
                  <c:v>18.623212930897594</c:v>
                </c:pt>
                <c:pt idx="11">
                  <c:v>17.617177036332453</c:v>
                </c:pt>
                <c:pt idx="12">
                  <c:v>15.752353485596782</c:v>
                </c:pt>
                <c:pt idx="13">
                  <c:v>15.749787067498389</c:v>
                </c:pt>
                <c:pt idx="14">
                  <c:v>14.798447958654993</c:v>
                </c:pt>
                <c:pt idx="15">
                  <c:v>10.354534620178146</c:v>
                </c:pt>
                <c:pt idx="16">
                  <c:v>9.8818324866826845</c:v>
                </c:pt>
                <c:pt idx="17">
                  <c:v>8.9550347509050674</c:v>
                </c:pt>
                <c:pt idx="18">
                  <c:v>7.5253794689760012</c:v>
                </c:pt>
                <c:pt idx="19">
                  <c:v>6.2347919677529395</c:v>
                </c:pt>
                <c:pt idx="20">
                  <c:v>6.5952133094442589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8B-40D7-9DD4-2C23E7A37655}"/>
            </c:ext>
          </c:extLst>
        </c:ser>
        <c:ser>
          <c:idx val="2"/>
          <c:order val="2"/>
          <c:tx>
            <c:strRef>
              <c:f>Data!$AG$2</c:f>
              <c:strCache>
                <c:ptCount val="1"/>
                <c:pt idx="0">
                  <c:v>freq2_hz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3228980470628453"/>
                  <c:y val="-0.1656560192723785"/>
                </c:manualLayout>
              </c:layout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Data!$D$3:$D$23</c:f>
              <c:numCache>
                <c:formatCode>0.0</c:formatCode>
                <c:ptCount val="21"/>
                <c:pt idx="0">
                  <c:v>-36</c:v>
                </c:pt>
                <c:pt idx="1">
                  <c:v>-35.69</c:v>
                </c:pt>
                <c:pt idx="2">
                  <c:v>-34.44</c:v>
                </c:pt>
                <c:pt idx="3">
                  <c:v>-34.119999999999997</c:v>
                </c:pt>
                <c:pt idx="4">
                  <c:v>-33.81</c:v>
                </c:pt>
                <c:pt idx="5">
                  <c:v>-33.5</c:v>
                </c:pt>
                <c:pt idx="6">
                  <c:v>-33.19</c:v>
                </c:pt>
                <c:pt idx="7">
                  <c:v>-32.25</c:v>
                </c:pt>
                <c:pt idx="8">
                  <c:v>-31.62</c:v>
                </c:pt>
                <c:pt idx="9">
                  <c:v>-31</c:v>
                </c:pt>
                <c:pt idx="10">
                  <c:v>-28.81</c:v>
                </c:pt>
                <c:pt idx="11">
                  <c:v>-25.69</c:v>
                </c:pt>
                <c:pt idx="12">
                  <c:v>-21.31</c:v>
                </c:pt>
                <c:pt idx="13">
                  <c:v>-20.059999999999999</c:v>
                </c:pt>
                <c:pt idx="14">
                  <c:v>-15.69</c:v>
                </c:pt>
                <c:pt idx="15">
                  <c:v>5</c:v>
                </c:pt>
                <c:pt idx="16">
                  <c:v>10.56</c:v>
                </c:pt>
                <c:pt idx="17">
                  <c:v>17.440000000000001</c:v>
                </c:pt>
                <c:pt idx="18">
                  <c:v>26</c:v>
                </c:pt>
                <c:pt idx="19">
                  <c:v>28.62</c:v>
                </c:pt>
                <c:pt idx="20">
                  <c:v>30.19</c:v>
                </c:pt>
              </c:numCache>
            </c:numRef>
          </c:xVal>
          <c:yVal>
            <c:numRef>
              <c:f>Data!$AG$3:$AG$23</c:f>
              <c:numCache>
                <c:formatCode>0.0</c:formatCode>
                <c:ptCount val="21"/>
                <c:pt idx="0">
                  <c:v>0.32880842394347187</c:v>
                </c:pt>
                <c:pt idx="1">
                  <c:v>0.31462921365086327</c:v>
                </c:pt>
                <c:pt idx="2">
                  <c:v>-0.23343457786997313</c:v>
                </c:pt>
                <c:pt idx="3">
                  <c:v>4.2985395413408511E-2</c:v>
                </c:pt>
                <c:pt idx="4">
                  <c:v>9.895596235791615E-2</c:v>
                </c:pt>
                <c:pt idx="5">
                  <c:v>-0.21492697706697594</c:v>
                </c:pt>
                <c:pt idx="6">
                  <c:v>-7.1493070843808848E-2</c:v>
                </c:pt>
                <c:pt idx="7">
                  <c:v>-0.20522541212995016</c:v>
                </c:pt>
                <c:pt idx="8">
                  <c:v>-8.2537929387538345E-2</c:v>
                </c:pt>
                <c:pt idx="9">
                  <c:v>-0.24716602362704343</c:v>
                </c:pt>
                <c:pt idx="10">
                  <c:v>-0.33298755960865511</c:v>
                </c:pt>
                <c:pt idx="11">
                  <c:v>-0.46179449100366421</c:v>
                </c:pt>
                <c:pt idx="12">
                  <c:v>-0.87493190247687203</c:v>
                </c:pt>
                <c:pt idx="13">
                  <c:v>-1.1094112642631493</c:v>
                </c:pt>
                <c:pt idx="14">
                  <c:v>-1.1706057507891887</c:v>
                </c:pt>
                <c:pt idx="15">
                  <c:v>-2.161956432510681</c:v>
                </c:pt>
                <c:pt idx="16">
                  <c:v>-2.2446436167434136</c:v>
                </c:pt>
                <c:pt idx="17">
                  <c:v>-2.4610631422622542</c:v>
                </c:pt>
                <c:pt idx="18">
                  <c:v>-3.1331577101321617</c:v>
                </c:pt>
                <c:pt idx="19">
                  <c:v>-2.7991253666072136</c:v>
                </c:pt>
                <c:pt idx="20">
                  <c:v>-2.9242009268725777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F8B-40D7-9DD4-2C23E7A37655}"/>
            </c:ext>
          </c:extLst>
        </c:ser>
        <c:ser>
          <c:idx val="3"/>
          <c:order val="3"/>
          <c:tx>
            <c:strRef>
              <c:f>Data!$AH$2</c:f>
              <c:strCache>
                <c:ptCount val="1"/>
                <c:pt idx="0">
                  <c:v>gain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3526207545658112"/>
                  <c:y val="-0.35466455503260391"/>
                </c:manualLayout>
              </c:layout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Data!$D$3:$D$23</c:f>
              <c:numCache>
                <c:formatCode>0.0</c:formatCode>
                <c:ptCount val="21"/>
                <c:pt idx="0">
                  <c:v>-36</c:v>
                </c:pt>
                <c:pt idx="1">
                  <c:v>-35.69</c:v>
                </c:pt>
                <c:pt idx="2">
                  <c:v>-34.44</c:v>
                </c:pt>
                <c:pt idx="3">
                  <c:v>-34.119999999999997</c:v>
                </c:pt>
                <c:pt idx="4">
                  <c:v>-33.81</c:v>
                </c:pt>
                <c:pt idx="5">
                  <c:v>-33.5</c:v>
                </c:pt>
                <c:pt idx="6">
                  <c:v>-33.19</c:v>
                </c:pt>
                <c:pt idx="7">
                  <c:v>-32.25</c:v>
                </c:pt>
                <c:pt idx="8">
                  <c:v>-31.62</c:v>
                </c:pt>
                <c:pt idx="9">
                  <c:v>-31</c:v>
                </c:pt>
                <c:pt idx="10">
                  <c:v>-28.81</c:v>
                </c:pt>
                <c:pt idx="11">
                  <c:v>-25.69</c:v>
                </c:pt>
                <c:pt idx="12">
                  <c:v>-21.31</c:v>
                </c:pt>
                <c:pt idx="13">
                  <c:v>-20.059999999999999</c:v>
                </c:pt>
                <c:pt idx="14">
                  <c:v>-15.69</c:v>
                </c:pt>
                <c:pt idx="15">
                  <c:v>5</c:v>
                </c:pt>
                <c:pt idx="16">
                  <c:v>10.56</c:v>
                </c:pt>
                <c:pt idx="17">
                  <c:v>17.440000000000001</c:v>
                </c:pt>
                <c:pt idx="18">
                  <c:v>26</c:v>
                </c:pt>
                <c:pt idx="19">
                  <c:v>28.62</c:v>
                </c:pt>
                <c:pt idx="20">
                  <c:v>30.19</c:v>
                </c:pt>
              </c:numCache>
            </c:numRef>
          </c:xVal>
          <c:yVal>
            <c:numRef>
              <c:f>Data!$AH$3:$AH$23</c:f>
              <c:numCache>
                <c:formatCode>0.0</c:formatCode>
                <c:ptCount val="21"/>
                <c:pt idx="0">
                  <c:v>11.106992439396945</c:v>
                </c:pt>
                <c:pt idx="1">
                  <c:v>11.161955403306735</c:v>
                </c:pt>
                <c:pt idx="2">
                  <c:v>10.851350746793287</c:v>
                </c:pt>
                <c:pt idx="3">
                  <c:v>10.782327489790312</c:v>
                </c:pt>
                <c:pt idx="4">
                  <c:v>10.894809834535902</c:v>
                </c:pt>
                <c:pt idx="5">
                  <c:v>10.842403287552171</c:v>
                </c:pt>
                <c:pt idx="6">
                  <c:v>10.765710779771087</c:v>
                </c:pt>
                <c:pt idx="7">
                  <c:v>10.637889933469257</c:v>
                </c:pt>
                <c:pt idx="8">
                  <c:v>10.550971757984007</c:v>
                </c:pt>
                <c:pt idx="9">
                  <c:v>10.308751254242065</c:v>
                </c:pt>
                <c:pt idx="10">
                  <c:v>9.1781758687024215</c:v>
                </c:pt>
                <c:pt idx="11">
                  <c:v>8.6739226300417194</c:v>
                </c:pt>
                <c:pt idx="12">
                  <c:v>7.8207184809770514</c:v>
                </c:pt>
                <c:pt idx="13">
                  <c:v>7.6417692961544992</c:v>
                </c:pt>
                <c:pt idx="14">
                  <c:v>6.5252542037080863</c:v>
                </c:pt>
                <c:pt idx="15">
                  <c:v>1.7070474023608506</c:v>
                </c:pt>
                <c:pt idx="16">
                  <c:v>1.2366666879701338</c:v>
                </c:pt>
                <c:pt idx="17">
                  <c:v>-0.14635486901558581</c:v>
                </c:pt>
                <c:pt idx="18">
                  <c:v>-2.5538605091104283</c:v>
                </c:pt>
                <c:pt idx="19">
                  <c:v>-3.4850353744192097</c:v>
                </c:pt>
                <c:pt idx="20">
                  <c:v>-3.1367235682467354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F8B-40D7-9DD4-2C23E7A37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847032"/>
        <c:axId val="97846376"/>
      </c:scatterChart>
      <c:valAx>
        <c:axId val="97847032"/>
        <c:scaling>
          <c:orientation val="minMax"/>
          <c:max val="40"/>
          <c:min val="-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Temperature [°C]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46376"/>
        <c:crossesAt val="-100"/>
        <c:crossBetween val="midCat"/>
      </c:valAx>
      <c:valAx>
        <c:axId val="97846376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Deviation wrt Nominal [%]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47032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95/29384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Dependence of Frequency Response 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Short Period Seismometers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 Ackerley and Ziad Gias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Hazards Information Service, Natural Resources Canada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Ambient temperature variations make it impossible to reliably meet a ±5% gain specification at the Yellowknife Seismograph Array (YKA).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P3.1-860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detailed model of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effects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predicts an equally strong effect on seismometer damping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Pole-zero fitting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broadband calibrations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(and careful measurement of temperature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were used to verify the model.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between measured and modeled temperature coefficients: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Gain: excellent              (-0.22%/°C)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Resonant frequency: poor but confirmed low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Damping: good but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(-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0.14%/°C) &lt; predicted (-0.21%/°C).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Broadband calibration and pole-zero-gain fitting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routine, and can be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be used to detect subtle instrumentation effects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More work needed to explain pole in the YKA response near 65 Hz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70" y="576582"/>
            <a:ext cx="26670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P3.1-860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70" y="119382"/>
            <a:ext cx="2667000" cy="819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10230"/>
            <a:ext cx="540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/>
              <a:t>Yellowknife Seismograph Array</a:t>
            </a:r>
          </a:p>
          <a:p>
            <a:endParaRPr lang="en-CA" dirty="0" smtClean="0"/>
          </a:p>
          <a:p>
            <a:r>
              <a:rPr lang="en-CA" dirty="0" smtClean="0"/>
              <a:t>Upgrade of YKA in </a:t>
            </a:r>
            <a:r>
              <a:rPr lang="en-CA" dirty="0"/>
              <a:t>2013 first major since </a:t>
            </a:r>
            <a:r>
              <a:rPr lang="en-CA" dirty="0" smtClean="0"/>
              <a:t>1989.</a:t>
            </a:r>
          </a:p>
          <a:p>
            <a:endParaRPr lang="en-CA" dirty="0"/>
          </a:p>
          <a:p>
            <a:r>
              <a:rPr lang="en-CA" dirty="0"/>
              <a:t>Old </a:t>
            </a:r>
            <a:r>
              <a:rPr lang="en-CA" dirty="0" smtClean="0"/>
              <a:t>system: 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Digitizers: </a:t>
            </a:r>
            <a:r>
              <a:rPr lang="en-CA" dirty="0" err="1"/>
              <a:t>Nanometrics</a:t>
            </a:r>
            <a:r>
              <a:rPr lang="en-CA" dirty="0"/>
              <a:t> RD-3, </a:t>
            </a:r>
            <a:r>
              <a:rPr lang="en-CA" dirty="0" smtClean="0"/>
              <a:t>16-bit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Sensors: </a:t>
            </a:r>
            <a:r>
              <a:rPr lang="en-CA" dirty="0"/>
              <a:t>S-13 short-period sensors </a:t>
            </a:r>
          </a:p>
          <a:p>
            <a:endParaRPr lang="en-CA" dirty="0" smtClean="0"/>
          </a:p>
          <a:p>
            <a:r>
              <a:rPr lang="en-CA" dirty="0" smtClean="0"/>
              <a:t>New system: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Digitizers: </a:t>
            </a:r>
            <a:r>
              <a:rPr lang="en-CA" dirty="0" err="1"/>
              <a:t>Guralp</a:t>
            </a:r>
            <a:r>
              <a:rPr lang="en-CA" dirty="0"/>
              <a:t> </a:t>
            </a:r>
            <a:r>
              <a:rPr lang="en-CA" dirty="0" smtClean="0"/>
              <a:t>CMG-DM24S3EAM, 24-bit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Sensors: Unchanged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Preamps: added to match old system gain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Short-period </a:t>
            </a:r>
            <a:r>
              <a:rPr lang="en-CA" dirty="0"/>
              <a:t>sensors </a:t>
            </a:r>
            <a:r>
              <a:rPr lang="en-CA" dirty="0" smtClean="0"/>
              <a:t>unchanged since </a:t>
            </a:r>
            <a:r>
              <a:rPr lang="en-CA" dirty="0"/>
              <a:t>1980s, with a few </a:t>
            </a:r>
            <a:r>
              <a:rPr lang="en-CA" dirty="0" smtClean="0"/>
              <a:t>exceptions.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5400000" y="1110230"/>
            <a:ext cx="540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/>
              <a:t>Long-standing calibration issues</a:t>
            </a:r>
          </a:p>
          <a:p>
            <a:endParaRPr lang="en-CA" dirty="0" smtClean="0"/>
          </a:p>
          <a:p>
            <a:r>
              <a:rPr lang="en-CA" dirty="0" smtClean="0"/>
              <a:t>Some years, most stations failed the ±5% specification on calibration gain, using a sinusoidal calibration. Other years, all stations passed.</a:t>
            </a:r>
          </a:p>
          <a:p>
            <a:endParaRPr lang="en-CA" dirty="0" smtClean="0"/>
          </a:p>
          <a:p>
            <a:r>
              <a:rPr lang="en-CA" dirty="0" smtClean="0"/>
              <a:t>A previous investigation concluded that to achieve calibration within this specification required: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frequency-domain analysis (rather than use of naïve peak-to-peak amplitude estimates),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correction for temperature effects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E4345-6952-AA04-95F4-3E1D3FB03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40" y="4404481"/>
            <a:ext cx="2453519" cy="245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lang="en-A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detailed model of temperature effects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P3.1-860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70" y="134622"/>
            <a:ext cx="2667000" cy="819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CAB9777-1E33-CB81-5AD3-C79482E041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2689" y="1099405"/>
                <a:ext cx="5400000" cy="575859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CA" sz="1800" dirty="0" smtClean="0"/>
                  <a:t>Temperature coefficient of sensitivity:</a:t>
                </a: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CA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TCR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Cu</m:t>
                          </m:r>
                        </m:sub>
                      </m:sSub>
                      <m:d>
                        <m:dPr>
                          <m:ctrlPr>
                            <a:rPr lang="en-CA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Alnico</m:t>
                          </m:r>
                        </m:sub>
                      </m:sSub>
                      <m:d>
                        <m:dPr>
                          <m:ctrlPr>
                            <a:rPr lang="en-CA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0.163 %/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CA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CA" sz="1800" dirty="0"/>
                  <a:t>Temperature coefficient of calibration gain :</a:t>
                </a: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400"/>
                            <m:t>TCR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/>
                            <m:t>Cu</m:t>
                          </m:r>
                        </m:sub>
                      </m:sSub>
                      <m:d>
                        <m:d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/>
                            <m:t>Alnico</m:t>
                          </m:r>
                        </m:sub>
                      </m:sSub>
                      <m:d>
                        <m:d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1400"/>
                        <m:t>0.223 %/°</m:t>
                      </m:r>
                      <m:r>
                        <m:rPr>
                          <m:nor/>
                        </m:rPr>
                        <a:rPr lang="en-US" sz="1400"/>
                        <m:t>C</m:t>
                      </m:r>
                    </m:oMath>
                  </m:oMathPara>
                </a14:m>
                <a:endParaRPr lang="en-CA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Temperature coefficient of resonant frequency, neglecting effects due to thermal expansion:</a:t>
                </a:r>
                <a:endParaRPr lang="en-CA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𝐵𝑒𝐶𝑢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=−0.017%/°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CA" sz="1400" dirty="0"/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Temperature coefficient of damping:</a:t>
                </a: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ζ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CA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TCR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Cu</m:t>
                          </m:r>
                        </m:sub>
                      </m:sSub>
                      <m:d>
                        <m:dPr>
                          <m:ctrlPr>
                            <a:rPr lang="en-CA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CA" sz="1400" smtClean="0"/>
                        <m:t>0.143</m:t>
                      </m:r>
                      <m:r>
                        <m:rPr>
                          <m:nor/>
                        </m:rPr>
                        <a:rPr lang="en-US" sz="1400"/>
                        <m:t> %/°</m:t>
                      </m:r>
                      <m:r>
                        <m:rPr>
                          <m:nor/>
                        </m:rPr>
                        <a:rPr lang="en-US" sz="1400"/>
                        <m:t>C</m:t>
                      </m:r>
                    </m:oMath>
                  </m:oMathPara>
                </a14:m>
                <a:endParaRPr lang="en-CA" sz="9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endParaRPr lang="en-CA" dirty="0" smtClean="0"/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CA" dirty="0" smtClean="0"/>
                  <a:t>Can </a:t>
                </a:r>
                <a:r>
                  <a:rPr lang="en-CA" dirty="0"/>
                  <a:t>this model be verified experimentally?</a:t>
                </a:r>
                <a:endParaRPr lang="en-US" dirty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endParaRPr lang="en-CA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CAB9777-1E33-CB81-5AD3-C79482E0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689" y="1099405"/>
                <a:ext cx="5400000" cy="5758595"/>
              </a:xfrm>
              <a:prstGeom prst="rect">
                <a:avLst/>
              </a:prstGeom>
              <a:blipFill>
                <a:blip r:embed="rId3"/>
                <a:stretch>
                  <a:fillRect l="-1016" t="-5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B8411BEC-B766-4878-9373-D3C033A5B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47" y="1122466"/>
            <a:ext cx="4209685" cy="25892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CAB9777-1E33-CB81-5AD3-C79482E041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89" y="1099405"/>
                <a:ext cx="5400000" cy="6244771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CA" sz="3200" dirty="0" smtClean="0"/>
              </a:p>
              <a:p>
                <a:pPr algn="l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CA" sz="3200" dirty="0"/>
              </a:p>
              <a:p>
                <a:pPr algn="l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CA" sz="3200" dirty="0" smtClean="0"/>
              </a:p>
              <a:p>
                <a:pPr algn="l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CA" sz="3200" dirty="0"/>
              </a:p>
              <a:p>
                <a:pPr algn="l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CA" sz="3200" dirty="0" smtClean="0"/>
              </a:p>
              <a:p>
                <a:pPr algn="l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CA" sz="3200" dirty="0"/>
              </a:p>
              <a:p>
                <a:pPr algn="l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CA" sz="3200" dirty="0" smtClean="0"/>
              </a:p>
              <a:p>
                <a:pPr algn="l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CA" sz="3200" dirty="0"/>
              </a:p>
              <a:p>
                <a:pPr algn="l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CA" sz="3200" dirty="0" smtClean="0"/>
                  <a:t>Seismometer </a:t>
                </a:r>
                <a:r>
                  <a:rPr lang="en-CA" sz="3200" dirty="0"/>
                  <a:t>response from acceleration to velocity: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2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CA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CA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CA" sz="2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natural frequency depends only on spring constant </a:t>
                </a:r>
                <a:r>
                  <a:rPr lang="en-US" sz="3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mass </a:t>
                </a:r>
                <a:r>
                  <a:rPr lang="en-US" sz="3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CA" sz="32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CA" sz="22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CA" sz="19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damping depends on the natural frequency, air density and viscosity but also external resistors: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𝐶𝐷𝑅</m:t>
                          </m:r>
                        </m:num>
                        <m:den>
                          <m:sSub>
                            <m:sSub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sz="18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A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CAB9777-1E33-CB81-5AD3-C79482E0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9" y="1099405"/>
                <a:ext cx="5400000" cy="6244771"/>
              </a:xfrm>
              <a:prstGeom prst="rect">
                <a:avLst/>
              </a:prstGeom>
              <a:blipFill>
                <a:blip r:embed="rId5"/>
                <a:stretch>
                  <a:fillRect l="-903" r="-1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Methods/Data:</a:t>
            </a:r>
          </a:p>
          <a:p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Pole-Zero Fitting of Broadband Calibrations</a:t>
            </a:r>
          </a:p>
          <a:p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careful measurement of temperature)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P3.1-860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70" y="119382"/>
            <a:ext cx="2667000" cy="819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A38D531-AB10-ED8F-A4B3-2CADCEBADE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30" y="1235242"/>
                <a:ext cx="5400000" cy="46672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CA" sz="1800" dirty="0" smtClean="0"/>
                  <a:t>Broadband calibration gives you estimates of relative transfer function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CA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 Unicode MS"/>
                            <a:cs typeface="Tahoma" panose="020B0604030504040204" pitchFamily="34" charset="0"/>
                          </a:rPr>
                          <m:t>𝐻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Arial Unicode MS"/>
                        <a:cs typeface="Tahoma" panose="020B060403050404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 Unicode MS"/>
                        <a:cs typeface="Tahoma" panose="020B0604030504040204" pitchFamily="34" charset="0"/>
                      </a:rPr>
                      <m:t>𝑗</m:t>
                    </m:r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 Unicode MS"/>
                            <a:cs typeface="Tahoma" panose="020B060403050404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Arial Unicode MS"/>
                            <a:cs typeface="Tahoma" panose="020B0604030504040204" pitchFamily="34" charset="0"/>
                          </a:rPr>
                          <m:t>𝑘</m:t>
                        </m:r>
                      </m:sub>
                    </m:sSub>
                    <m:r>
                      <a:rPr lang="en-CA" sz="1800" i="1" smtClean="0">
                        <a:latin typeface="Cambria Math" panose="02040503050406030204" pitchFamily="18" charset="0"/>
                        <a:ea typeface="Arial Unicode MS"/>
                        <a:cs typeface="Tahoma" panose="020B0604030504040204" pitchFamily="34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 Unicode MS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CA" sz="1800" dirty="0"/>
                  <a:t>at thousands of frequencies – how to make meaning of this?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CA" sz="1800" dirty="0"/>
                  <a:t>Keep zeros at zero frequency fixed (Don’t fit them).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CA" sz="1800" dirty="0"/>
                  <a:t>Weight by coherence.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CA" sz="1800" dirty="0"/>
                  <a:t>Compute </a:t>
                </a:r>
                <a:r>
                  <a:rPr lang="en-CA" sz="1800" dirty="0" smtClean="0"/>
                  <a:t>Jacobian</a:t>
                </a:r>
                <a:r>
                  <a:rPr lang="en-CA" sz="1800" dirty="0"/>
                  <a:t>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CA" sz="1800" dirty="0"/>
                  <a:t>Express least-squares problem in matrix notation.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CA" sz="1800" dirty="0" err="1"/>
                  <a:t>numpy</a:t>
                </a:r>
                <a:r>
                  <a:rPr lang="en-CA" sz="1800" dirty="0"/>
                  <a:t>/</a:t>
                </a:r>
                <a:r>
                  <a:rPr lang="en-CA" sz="1800" dirty="0" err="1"/>
                  <a:t>scipy</a:t>
                </a:r>
                <a:r>
                  <a:rPr lang="en-CA" sz="1800" dirty="0"/>
                  <a:t> readily solves these problems, fast!</a:t>
                </a: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A38D531-AB10-ED8F-A4B3-2CADCEBAD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0" y="1235242"/>
                <a:ext cx="5400000" cy="4667250"/>
              </a:xfrm>
              <a:prstGeom prst="rect">
                <a:avLst/>
              </a:prstGeom>
              <a:blipFill>
                <a:blip r:embed="rId3"/>
                <a:stretch>
                  <a:fillRect l="-1017" t="-13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3">
                <a:extLst>
                  <a:ext uri="{FF2B5EF4-FFF2-40B4-BE49-F238E27FC236}">
                    <a16:creationId xmlns:a16="http://schemas.microsoft.com/office/drawing/2014/main" id="{0862B9FA-A968-238F-3F10-0C149439EC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2230" y="1235242"/>
                <a:ext cx="5400000" cy="562275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CA" sz="1800" kern="150" dirty="0" smtClean="0">
                    <a:ea typeface="Arial Unicode MS"/>
                    <a:cs typeface="Tahoma" panose="020B0604030504040204" pitchFamily="34" charset="0"/>
                  </a:rPr>
                  <a:t>Pole-zero representation: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CA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CA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1400" b="1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𝒛</m:t>
                          </m:r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1400" b="1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𝒑</m:t>
                          </m:r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𝜅</m:t>
                          </m:r>
                        </m:e>
                      </m:d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𝜅</m:t>
                      </m:r>
                      <m:f>
                        <m:fPr>
                          <m:ctrlPr>
                            <a:rPr lang="en-CA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limLoc m:val="undOvr"/>
                              <m:ctrlPr>
                                <a:rPr lang="en-CA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𝑖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𝑛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CA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CA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CA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CA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limLoc m:val="undOvr"/>
                              <m:ctrlPr>
                                <a:rPr lang="en-CA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𝑖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𝑚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CA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CA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CA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CA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400" i="1" kern="150">
                                              <a:latin typeface="Cambria Math" panose="02040503050406030204" pitchFamily="18" charset="0"/>
                                              <a:ea typeface="Arial Unicode MS"/>
                                              <a:cs typeface="Tahoma" panose="020B060403050404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CA" sz="1400" kern="150" dirty="0">
                  <a:latin typeface="Times New Roman" panose="02020603050405020304" pitchFamily="18" charset="0"/>
                  <a:ea typeface="Arial Unicode MS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CA" sz="1800" dirty="0"/>
                  <a:t>Coefficient vector representation with </a:t>
                </a:r>
                <a14:m>
                  <m:oMath xmlns:m="http://schemas.openxmlformats.org/officeDocument/2006/math">
                    <m:r>
                      <a:rPr lang="en-US" sz="1800" i="1" kern="150" smtClean="0">
                        <a:latin typeface="Cambria Math" panose="02040503050406030204" pitchFamily="18" charset="0"/>
                        <a:ea typeface="Arial Unicode MS"/>
                        <a:cs typeface="Tahoma" panose="020B0604030504040204" pitchFamily="34" charset="0"/>
                      </a:rPr>
                      <m:t>𝑝</m:t>
                    </m:r>
                    <m:r>
                      <a:rPr lang="en-US" sz="1800" i="1" kern="150" smtClean="0">
                        <a:latin typeface="Cambria Math" panose="02040503050406030204" pitchFamily="18" charset="0"/>
                        <a:ea typeface="Arial Unicode MS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CA" sz="1800" dirty="0"/>
                  <a:t>zeros fixed at zero frequency: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kern="150" smtClean="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𝐻</m:t>
                      </m:r>
                      <m:r>
                        <a:rPr lang="en-US" sz="1400" i="1" kern="150" smtClean="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1400" i="1" kern="150" smtClean="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en-CA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1400" b="1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)=</m:t>
                      </m:r>
                      <m:f>
                        <m:fPr>
                          <m:ctrlPr>
                            <a:rPr lang="en-CA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CA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𝑖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𝑚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𝑛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CA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CA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(</m:t>
                                  </m:r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CA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𝑚</m:t>
                                  </m:r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+</m:t>
                                  </m:r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𝑛</m:t>
                                  </m:r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CA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CA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CA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𝑖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𝑚</m:t>
                              </m:r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CA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CA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(</m:t>
                                  </m:r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CA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400" i="1" kern="150">
                                          <a:latin typeface="Cambria Math" panose="02040503050406030204" pitchFamily="18" charset="0"/>
                                          <a:ea typeface="Arial Unicode MS"/>
                                          <a:cs typeface="Tahoma" panose="020B060403050404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𝑚</m:t>
                                  </m:r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−1−</m:t>
                                  </m:r>
                                  <m:r>
                                    <a:rPr lang="en-US" sz="1400" i="1" kern="150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CA" sz="1400" kern="150" dirty="0">
                  <a:latin typeface="Times New Roman" panose="02020603050405020304" pitchFamily="18" charset="0"/>
                  <a:ea typeface="Arial Unicode MS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CA" sz="1800" dirty="0"/>
                  <a:t>Function to be minimized: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)=</m:t>
                      </m:r>
                      <m:f>
                        <m:f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ˆ"/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∣"/>
                              <m:endChr m:val="∣"/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ˆ"/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ahoma" panose="020B060403050404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𝐻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)−</m:t>
                          </m:r>
                          <m:acc>
                            <m:accPr>
                              <m:chr m:val="ˆ"/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CA" sz="14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CA" sz="1800" dirty="0"/>
                  <a:t>Jacobian: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 kern="150" smtClean="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𝐽</m:t>
                          </m:r>
                        </m:e>
                        <m:sub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𝑘𝑙</m:t>
                          </m:r>
                        </m:sub>
                      </m:sSub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)≡</m:t>
                      </m:r>
                      <m:f>
                        <m:fPr>
                          <m:ctrlPr>
                            <a:rPr lang="en-CA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CA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 kern="150">
                                  <a:latin typeface="Cambria Math" panose="02040503050406030204" pitchFamily="18" charset="0"/>
                                  <a:ea typeface="Arial Unicode MS"/>
                                  <a:cs typeface="Tahoma" panose="020B0604030504040204" pitchFamily="34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CA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CA" sz="1400" kern="150" dirty="0">
                  <a:latin typeface="Times New Roman" panose="02020603050405020304" pitchFamily="18" charset="0"/>
                  <a:ea typeface="Arial Unicode MS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CA" sz="14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 kern="150" smtClean="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𝐽</m:t>
                          </m:r>
                        </m:e>
                        <m:sub>
                          <m:r>
                            <a:rPr lang="en-US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  <m:t>𝑘𝑙</m:t>
                          </m:r>
                        </m:sub>
                      </m:sSub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1400" i="1" kern="150">
                          <a:latin typeface="Cambria Math" panose="02040503050406030204" pitchFamily="18" charset="0"/>
                          <a:ea typeface="Arial Unicode MS"/>
                          <a:cs typeface="Tahoma" panose="020B0604030504040204" pitchFamily="34" charset="0"/>
                        </a:rPr>
                        <m:t>)=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CA" sz="1400" i="1" kern="150">
                              <a:latin typeface="Cambria Math" panose="02040503050406030204" pitchFamily="18" charset="0"/>
                              <a:ea typeface="Arial Unicode MS"/>
                              <a:cs typeface="Tahoma" panose="020B0604030504040204" pitchFamily="34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CA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CA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ˆ"/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begChr m:val="∣"/>
                                    <m:endChr m:val="∣"/>
                                    <m:ctrlPr>
                                      <a:rPr lang="en-CA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ˆ"/>
                                            <m:ctrlPr>
                                              <a:rPr lang="en-CA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𝐻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f>
                              <m:fPr>
                                <m:ctrlPr>
                                  <a:rPr lang="en-CA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CA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(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𝑚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−1−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𝑙</m:t>
                                    </m:r>
                                  </m:sup>
                                </m:sSup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CA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𝑚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𝑛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𝑝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𝑗</m:t>
                                        </m:r>
                                        <m:sSub>
                                          <m:sSubPr>
                                            <m:ctrlPr>
                                              <a:rPr lang="en-CA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nary>
                              </m:num>
                              <m:den>
                                <m:sSup>
                                  <m:sSupPr>
                                    <m:ctrlPr>
                                      <a:rPr lang="en-CA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CA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𝑚</m:t>
                                            </m:r>
                                          </m:sup>
                                        </m:sSup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+</m:t>
                                        </m:r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n-CA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=0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−1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CA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sSup>
                                              <m:sSupPr>
                                                <m:ctrlPr>
                                                  <a:rPr lang="en-CA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  <m:t>𝑗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CA" sz="1400" i="1" kern="150">
                                                        <a:latin typeface="Cambria Math" panose="02040503050406030204" pitchFamily="18" charset="0"/>
                                                        <a:ea typeface="Arial Unicode MS"/>
                                                        <a:cs typeface="Tahoma" panose="020B060403050404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 kern="150">
                                                        <a:latin typeface="Cambria Math" panose="02040503050406030204" pitchFamily="18" charset="0"/>
                                                        <a:ea typeface="Arial Unicode MS"/>
                                                        <a:cs typeface="Tahoma" panose="020B0604030504040204" pitchFamily="34" charset="0"/>
                                                      </a:rPr>
                                                      <m:t>𝜔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 kern="150">
                                                        <a:latin typeface="Cambria Math" panose="02040503050406030204" pitchFamily="18" charset="0"/>
                                                        <a:ea typeface="Arial Unicode MS"/>
                                                        <a:cs typeface="Tahoma" panose="020B0604030504040204" pitchFamily="34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en-US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  <m:t>−1−</m:t>
                                                </m:r>
                                                <m:r>
                                                  <a:rPr lang="en-US" sz="1400" i="1" kern="150">
                                                    <a:latin typeface="Cambria Math" panose="02040503050406030204" pitchFamily="18" charset="0"/>
                                                    <a:ea typeface="Arial Unicode MS"/>
                                                    <a:cs typeface="Tahoma" panose="020B0604030504040204" pitchFamily="34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sz="1400" i="1" kern="150">
                                <a:latin typeface="Cambria Math" panose="02040503050406030204" pitchFamily="18" charset="0"/>
                                <a:ea typeface="Arial Unicode MS"/>
                                <a:cs typeface="Tahoma" panose="020B0604030504040204" pitchFamily="34" charset="0"/>
                              </a:rPr>
                              <m:t>;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CA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0≤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𝑙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≤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𝑚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0≤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𝑘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≤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𝑁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CA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CA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ˆ"/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begChr m:val="∣"/>
                                    <m:endChr m:val="∣"/>
                                    <m:ctrlPr>
                                      <a:rPr lang="en-CA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ˆ"/>
                                            <m:ctrlPr>
                                              <a:rPr lang="en-CA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𝐻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f>
                              <m:fPr>
                                <m:ctrlPr>
                                  <a:rPr lang="en-CA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(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𝑚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𝑛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𝑙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CA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(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CA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𝑚</m:t>
                                    </m:r>
                                    <m:r>
                                      <a:rPr lang="en-US" sz="1400" i="1" kern="150">
                                        <a:latin typeface="Cambria Math" panose="02040503050406030204" pitchFamily="18" charset="0"/>
                                        <a:ea typeface="Arial Unicode MS"/>
                                        <a:cs typeface="Tahoma" panose="020B0604030504040204" pitchFamily="34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CA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𝑗</m:t>
                                        </m:r>
                                        <m:sSub>
                                          <m:sSubPr>
                                            <m:ctrlPr>
                                              <a:rPr lang="en-CA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 kern="150">
                                                <a:latin typeface="Cambria Math" panose="02040503050406030204" pitchFamily="18" charset="0"/>
                                                <a:ea typeface="Arial Unicode MS"/>
                                                <a:cs typeface="Tahoma" panose="020B0604030504040204" pitchFamily="34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−1−</m:t>
                                        </m:r>
                                        <m:r>
                                          <a:rPr lang="en-US" sz="1400" i="1" kern="150">
                                            <a:latin typeface="Cambria Math" panose="02040503050406030204" pitchFamily="18" charset="0"/>
                                            <a:ea typeface="Arial Unicode MS"/>
                                            <a:cs typeface="Tahoma" panose="020B0604030504040204" pitchFamily="34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nary>
                              </m:den>
                            </m:f>
                          </m:e>
                          <m:e>
                            <m:r>
                              <a:rPr lang="en-US" sz="1400" i="1" kern="150">
                                <a:latin typeface="Cambria Math" panose="02040503050406030204" pitchFamily="18" charset="0"/>
                                <a:ea typeface="Arial Unicode MS"/>
                                <a:cs typeface="Tahoma" panose="020B0604030504040204" pitchFamily="34" charset="0"/>
                              </a:rPr>
                              <m:t>;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CA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𝑚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≤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𝑙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≤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𝑚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𝑛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0≤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𝑘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≤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𝑁</m:t>
                                </m:r>
                                <m:r>
                                  <a:rPr lang="en-US" sz="1400" i="1" kern="150">
                                    <a:latin typeface="Cambria Math" panose="02040503050406030204" pitchFamily="18" charset="0"/>
                                    <a:ea typeface="Arial Unicode MS"/>
                                    <a:cs typeface="Tahoma" panose="020B0604030504040204" pitchFamily="34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CA" sz="1400" kern="150" dirty="0">
                  <a:latin typeface="Times New Roman" panose="02020603050405020304" pitchFamily="18" charset="0"/>
                  <a:ea typeface="Arial Unicode MS"/>
                  <a:cs typeface="Tahoma" panose="020B060403050404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sz="1600" dirty="0"/>
              </a:p>
            </p:txBody>
          </p:sp>
        </mc:Choice>
        <mc:Fallback>
          <p:sp>
            <p:nvSpPr>
              <p:cNvPr id="26" name="Content Placeholder 3">
                <a:extLst>
                  <a:ext uri="{FF2B5EF4-FFF2-40B4-BE49-F238E27FC236}">
                    <a16:creationId xmlns:a16="http://schemas.microsoft.com/office/drawing/2014/main" id="{0862B9FA-A968-238F-3F10-0C149439E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230" y="1235242"/>
                <a:ext cx="5400000" cy="5622758"/>
              </a:xfrm>
              <a:prstGeom prst="rect">
                <a:avLst/>
              </a:prstGeom>
              <a:blipFill>
                <a:blip r:embed="rId4"/>
                <a:stretch>
                  <a:fillRect l="-903" t="-6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62230" y="4459430"/>
            <a:ext cx="4320000" cy="2160000"/>
            <a:chOff x="243840" y="4465319"/>
            <a:chExt cx="4320000" cy="2160000"/>
          </a:xfrm>
        </p:grpSpPr>
        <p:sp>
          <p:nvSpPr>
            <p:cNvPr id="29" name="Rounded Rectangle 28"/>
            <p:cNvSpPr/>
            <p:nvPr/>
          </p:nvSpPr>
          <p:spPr>
            <a:xfrm>
              <a:off x="243840" y="4465319"/>
              <a:ext cx="4320000" cy="2160000"/>
            </a:xfrm>
            <a:prstGeom prst="roundRect">
              <a:avLst>
                <a:gd name="adj" fmla="val 456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45053FB-7077-247E-2B0D-3B0BD1F2F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092" y="4626198"/>
              <a:ext cx="1450825" cy="19347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367148" y="4529656"/>
              <a:ext cx="259694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Previous experiments showed that a temperature probe tightly coupled to the case is better than a measurement of ambient air temperature.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  <a:endParaRPr lang="en-CA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coefficients of key parameters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P3.1-860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15">
            <a:extLst>
              <a:ext uri="{FF2B5EF4-FFF2-40B4-BE49-F238E27FC236}">
                <a16:creationId xmlns:a16="http://schemas.microsoft.com/office/drawing/2014/main" id="{99B779C5-8A38-3BD7-DA6C-3353AA482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273941"/>
              </p:ext>
            </p:extLst>
          </p:nvPr>
        </p:nvGraphicFramePr>
        <p:xfrm>
          <a:off x="4711537" y="1325880"/>
          <a:ext cx="6078383" cy="537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6EA079-0E14-6690-D132-38DFC1D2A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586825"/>
              </p:ext>
            </p:extLst>
          </p:nvPr>
        </p:nvGraphicFramePr>
        <p:xfrm>
          <a:off x="130109" y="4638357"/>
          <a:ext cx="4430599" cy="2223453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934344">
                  <a:extLst>
                    <a:ext uri="{9D8B030D-6E8A-4147-A177-3AD203B41FA5}">
                      <a16:colId xmlns:a16="http://schemas.microsoft.com/office/drawing/2014/main" val="4121142157"/>
                    </a:ext>
                  </a:extLst>
                </a:gridCol>
                <a:gridCol w="562616">
                  <a:extLst>
                    <a:ext uri="{9D8B030D-6E8A-4147-A177-3AD203B41FA5}">
                      <a16:colId xmlns:a16="http://schemas.microsoft.com/office/drawing/2014/main" val="2883590256"/>
                    </a:ext>
                  </a:extLst>
                </a:gridCol>
                <a:gridCol w="713316">
                  <a:extLst>
                    <a:ext uri="{9D8B030D-6E8A-4147-A177-3AD203B41FA5}">
                      <a16:colId xmlns:a16="http://schemas.microsoft.com/office/drawing/2014/main" val="3936380598"/>
                    </a:ext>
                  </a:extLst>
                </a:gridCol>
                <a:gridCol w="542352">
                  <a:extLst>
                    <a:ext uri="{9D8B030D-6E8A-4147-A177-3AD203B41FA5}">
                      <a16:colId xmlns:a16="http://schemas.microsoft.com/office/drawing/2014/main" val="638118390"/>
                    </a:ext>
                  </a:extLst>
                </a:gridCol>
                <a:gridCol w="1677971">
                  <a:extLst>
                    <a:ext uri="{9D8B030D-6E8A-4147-A177-3AD203B41FA5}">
                      <a16:colId xmlns:a16="http://schemas.microsoft.com/office/drawing/2014/main" val="3244418339"/>
                    </a:ext>
                  </a:extLst>
                </a:gridCol>
              </a:tblGrid>
              <a:tr h="26511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%/°C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model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obs.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R</a:t>
                      </a:r>
                      <a:r>
                        <a:rPr lang="en-CA" sz="1400" u="none" strike="noStrike" baseline="30000" dirty="0">
                          <a:effectLst/>
                        </a:rPr>
                        <a:t>2</a:t>
                      </a:r>
                      <a:endParaRPr lang="en-CA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comment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7376037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gain</a:t>
                      </a:r>
                      <a:endParaRPr lang="en-CA" sz="14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-0.223</a:t>
                      </a:r>
                      <a:endParaRPr lang="en-CA" sz="14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solidFill>
                            <a:schemeClr val="accent4"/>
                          </a:solidFill>
                          <a:effectLst/>
                        </a:rPr>
                        <a:t>-0.221</a:t>
                      </a:r>
                      <a:endParaRPr lang="en-CA" sz="1400" b="0" i="0" u="none" strike="noStrike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solidFill>
                            <a:schemeClr val="accent4"/>
                          </a:solidFill>
                          <a:effectLst/>
                        </a:rPr>
                        <a:t>0.998</a:t>
                      </a:r>
                      <a:endParaRPr lang="en-CA" sz="1400" b="0" i="0" u="none" strike="noStrike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excellent agreement</a:t>
                      </a:r>
                    </a:p>
                    <a:p>
                      <a:pPr algn="l" fontAlgn="b"/>
                      <a:endParaRPr lang="en-CA" sz="14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37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damping01</a:t>
                      </a:r>
                      <a:endParaRPr lang="en-CA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-0.143</a:t>
                      </a:r>
                      <a:endParaRPr lang="en-CA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-0.206</a:t>
                      </a:r>
                      <a:endParaRPr lang="en-CA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0.990</a:t>
                      </a:r>
                      <a:endParaRPr lang="en-CA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same sign &amp; order of magnitude</a:t>
                      </a:r>
                      <a:endParaRPr lang="en-CA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7668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freq01_hz</a:t>
                      </a:r>
                      <a:endParaRPr lang="en-CA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-0.017</a:t>
                      </a:r>
                      <a:endParaRPr lang="en-CA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0.022</a:t>
                      </a:r>
                      <a:endParaRPr lang="en-CA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0.684</a:t>
                      </a:r>
                      <a:endParaRPr lang="en-CA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poor fit, </a:t>
                      </a:r>
                    </a:p>
                    <a:p>
                      <a:pPr algn="l" fontAlgn="b"/>
                      <a:r>
                        <a:rPr lang="en-CA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poor </a:t>
                      </a:r>
                      <a:r>
                        <a:rPr lang="en-CA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agreement, confirmed insensitive</a:t>
                      </a:r>
                      <a:endParaRPr lang="en-CA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8923695"/>
                  </a:ext>
                </a:extLst>
              </a:tr>
              <a:tr h="186851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freq2_hz</a:t>
                      </a:r>
                      <a:endParaRPr lang="en-CA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-0.048</a:t>
                      </a:r>
                      <a:endParaRPr lang="en-CA" sz="14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0.973</a:t>
                      </a:r>
                      <a:endParaRPr lang="en-CA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minimally temperature-sensitive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9339939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AFDE19-3D57-707B-C39E-DF6BE1CFA9A1}"/>
              </a:ext>
            </a:extLst>
          </p:cNvPr>
          <p:cNvSpPr txBox="1">
            <a:spLocks/>
          </p:cNvSpPr>
          <p:nvPr/>
        </p:nvSpPr>
        <p:spPr>
          <a:xfrm>
            <a:off x="0" y="1061083"/>
            <a:ext cx="2285673" cy="50749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 smtClean="0"/>
              <a:t>Original:</a:t>
            </a:r>
            <a:endParaRPr lang="en-CA" sz="1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F034A5-C88B-D126-AA61-66A096CA9A2B}"/>
              </a:ext>
            </a:extLst>
          </p:cNvPr>
          <p:cNvSpPr txBox="1">
            <a:spLocks/>
          </p:cNvSpPr>
          <p:nvPr/>
        </p:nvSpPr>
        <p:spPr>
          <a:xfrm>
            <a:off x="2436502" y="1077464"/>
            <a:ext cx="2124206" cy="60939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400" dirty="0" smtClean="0"/>
              <a:t>Additionally fit pole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400" dirty="0" smtClean="0"/>
              <a:t>near 65 Hz:</a:t>
            </a:r>
            <a:endParaRPr lang="en-CA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E52FF2-FDE8-04FE-315D-73CA774B0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86862"/>
            <a:ext cx="4560708" cy="289036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668D78-D952-14AD-8CD5-0ADC86828C8C}"/>
              </a:ext>
            </a:extLst>
          </p:cNvPr>
          <p:cNvCxnSpPr/>
          <p:nvPr/>
        </p:nvCxnSpPr>
        <p:spPr>
          <a:xfrm flipV="1">
            <a:off x="1887856" y="1861988"/>
            <a:ext cx="0" cy="234425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412C4D-7D91-8678-04EB-E55624ACB4B5}"/>
              </a:ext>
            </a:extLst>
          </p:cNvPr>
          <p:cNvSpPr txBox="1"/>
          <p:nvPr/>
        </p:nvSpPr>
        <p:spPr>
          <a:xfrm>
            <a:off x="1731053" y="1205018"/>
            <a:ext cx="31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42932" y="1816429"/>
            <a:ext cx="909212" cy="4616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chemeClr val="accent1"/>
                </a:solidFill>
              </a:rPr>
              <a:t>Measured</a:t>
            </a:r>
          </a:p>
          <a:p>
            <a:r>
              <a:rPr lang="en-CA" sz="1200" dirty="0" smtClean="0">
                <a:solidFill>
                  <a:schemeClr val="accent2"/>
                </a:solidFill>
              </a:rPr>
              <a:t>Fit</a:t>
            </a:r>
            <a:endParaRPr lang="en-CA" sz="1200" dirty="0">
              <a:solidFill>
                <a:schemeClr val="accent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70" y="119382"/>
            <a:ext cx="26670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Recommendations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P3.1-860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70" y="119382"/>
            <a:ext cx="2667000" cy="819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6" y="1325704"/>
            <a:ext cx="5400000" cy="50595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400" dirty="0" smtClean="0"/>
              <a:t>Conclusions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Broadband </a:t>
            </a:r>
            <a:r>
              <a:rPr lang="en-CA" dirty="0"/>
              <a:t>calibration and </a:t>
            </a:r>
            <a:r>
              <a:rPr lang="en-CA" dirty="0" smtClean="0"/>
              <a:t>pole-zero-gain </a:t>
            </a:r>
            <a:r>
              <a:rPr lang="en-CA" dirty="0"/>
              <a:t>fitting can be </a:t>
            </a:r>
            <a:r>
              <a:rPr lang="en-CA" dirty="0" smtClean="0"/>
              <a:t>used to detect subtle instrumentation effects.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Poles and zeros are more succinct and more informative than frequency-amplitude-phase values.</a:t>
            </a:r>
            <a:endParaRPr lang="en-CA" dirty="0"/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Short-period </a:t>
            </a:r>
            <a:r>
              <a:rPr lang="en-CA" dirty="0"/>
              <a:t>sensor damping and sensitivity are temperature-sensitive (but </a:t>
            </a:r>
            <a:r>
              <a:rPr lang="en-CA" dirty="0" smtClean="0"/>
              <a:t>resonant frequency is not).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Temperature sensitivities observed at YKA are not likely to affect performance, but do result in spurious failures of </a:t>
            </a:r>
            <a:r>
              <a:rPr lang="en-CA" dirty="0"/>
              <a:t>±</a:t>
            </a:r>
            <a:r>
              <a:rPr lang="en-CA" dirty="0" smtClean="0"/>
              <a:t>5% and ±5° test limits.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Difference between observed and modeled temperature coefficient of damping may be explainable by temperature coefficient of damping due to air around proof ass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5428576" y="1325704"/>
            <a:ext cx="5400000" cy="43364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400" dirty="0" smtClean="0"/>
              <a:t>Recommendations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Pole-zero-gain fitting </a:t>
            </a:r>
            <a:r>
              <a:rPr lang="en-CA" dirty="0"/>
              <a:t>of broadband </a:t>
            </a:r>
            <a:r>
              <a:rPr lang="en-CA" dirty="0" smtClean="0"/>
              <a:t>calibrations should be the rule, not the exception.</a:t>
            </a:r>
            <a:endParaRPr lang="en-CA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Future calibrations at YKA will be pole-zero fits of broadband calibrations, corrected to a nominal temperature.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/>
              <a:t>Calibration results for other short-period arrays probably also need to be corrected for temperature in order to consistently meet specifications</a:t>
            </a:r>
            <a:r>
              <a:rPr lang="en-CA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Sensor case temperature measurement should be part of any future refurbishments.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/>
              <a:t>Published response of Yellowknife short-period array sensors needs correction to nominal damping (even without temperature effects</a:t>
            </a:r>
            <a:r>
              <a:rPr lang="en-CA" dirty="0" smtClean="0"/>
              <a:t>).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More work needed to explain pole </a:t>
            </a:r>
            <a:r>
              <a:rPr lang="en-CA" dirty="0"/>
              <a:t>in the YKA response near 65 Hz (which, thankfully, is temperature-insensitive).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P3.1-860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70" y="119382"/>
            <a:ext cx="2667000" cy="819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3374" y="1271498"/>
            <a:ext cx="10425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Ackerley, N. and Z. Gias, 2020. Understanding </a:t>
            </a:r>
            <a:r>
              <a:rPr lang="en-CA" dirty="0"/>
              <a:t>calibration results at the Yellowknife short-period seismometer </a:t>
            </a:r>
            <a:r>
              <a:rPr lang="en-CA" dirty="0" smtClean="0"/>
              <a:t>array (un-published report, sinusoidal calibrations only) Canadian hazards information Service, 21p.</a:t>
            </a:r>
          </a:p>
          <a:p>
            <a:endParaRPr lang="en-CA" dirty="0" smtClean="0"/>
          </a:p>
          <a:p>
            <a:r>
              <a:rPr lang="en-CA" dirty="0" smtClean="0"/>
              <a:t>Edwards</a:t>
            </a:r>
            <a:r>
              <a:rPr lang="en-CA" dirty="0"/>
              <a:t>, W.N., 2014. The Yellowknife Seismic Array: Comparative Study Between the 2013 Upgrade and its 1989 Predecessor; Geological Survey of Canada, Open File 7559, 39 p. </a:t>
            </a:r>
            <a:r>
              <a:rPr lang="en-CA" dirty="0">
                <a:hlinkClick r:id="rId3"/>
              </a:rPr>
              <a:t>https://doi.org/10.4095/293841</a:t>
            </a:r>
            <a:r>
              <a:rPr lang="en-CA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1740</Words>
  <Application>Microsoft Office PowerPoint</Application>
  <PresentationFormat>Widescreen</PresentationFormat>
  <Paragraphs>151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Cambria Math</vt:lpstr>
      <vt:lpstr>Tahoma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Ackerley, Nicholas (he, him | il, lui)</cp:lastModifiedBy>
  <cp:revision>50</cp:revision>
  <dcterms:created xsi:type="dcterms:W3CDTF">2023-04-18T13:25:54Z</dcterms:created>
  <dcterms:modified xsi:type="dcterms:W3CDTF">2023-06-18T12:36:53Z</dcterms:modified>
</cp:coreProperties>
</file>