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285" autoAdjust="0"/>
    <p:restoredTop sz="94694"/>
  </p:normalViewPr>
  <p:slideViewPr>
    <p:cSldViewPr snapToGrid="0">
      <p:cViewPr varScale="1">
        <p:scale>
          <a:sx n="67" d="100"/>
          <a:sy n="67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ckerle\Documents\studies\Yellowknife\calibration\broadband\temperature\calibration_analyz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87491719237161E-2"/>
          <c:y val="4.1380221438983129E-2"/>
          <c:w val="0.89633162629607688"/>
          <c:h val="0.78238417018438045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Data!$AE$2</c:f>
              <c:strCache>
                <c:ptCount val="1"/>
                <c:pt idx="0">
                  <c:v>freq01_hz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2.1973670479121635E-2"/>
                  <c:y val="-5.4584619283367504E-2"/>
                </c:manualLayout>
              </c:layout>
              <c:numFmt formatCode="#,##0.0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Data!$D$3:$D$23</c:f>
              <c:numCache>
                <c:formatCode>0.0</c:formatCode>
                <c:ptCount val="21"/>
                <c:pt idx="0">
                  <c:v>-36</c:v>
                </c:pt>
                <c:pt idx="1">
                  <c:v>-35.69</c:v>
                </c:pt>
                <c:pt idx="2">
                  <c:v>-34.44</c:v>
                </c:pt>
                <c:pt idx="3">
                  <c:v>-34.119999999999997</c:v>
                </c:pt>
                <c:pt idx="4">
                  <c:v>-33.81</c:v>
                </c:pt>
                <c:pt idx="5">
                  <c:v>-33.5</c:v>
                </c:pt>
                <c:pt idx="6">
                  <c:v>-33.19</c:v>
                </c:pt>
                <c:pt idx="7">
                  <c:v>-32.25</c:v>
                </c:pt>
                <c:pt idx="8">
                  <c:v>-31.62</c:v>
                </c:pt>
                <c:pt idx="9">
                  <c:v>-31</c:v>
                </c:pt>
                <c:pt idx="10">
                  <c:v>-28.81</c:v>
                </c:pt>
                <c:pt idx="11">
                  <c:v>-25.69</c:v>
                </c:pt>
                <c:pt idx="12">
                  <c:v>-21.31</c:v>
                </c:pt>
                <c:pt idx="13">
                  <c:v>-20.059999999999999</c:v>
                </c:pt>
                <c:pt idx="14">
                  <c:v>-15.69</c:v>
                </c:pt>
                <c:pt idx="15">
                  <c:v>5</c:v>
                </c:pt>
                <c:pt idx="16">
                  <c:v>10.56</c:v>
                </c:pt>
                <c:pt idx="17">
                  <c:v>17.440000000000001</c:v>
                </c:pt>
                <c:pt idx="18">
                  <c:v>26</c:v>
                </c:pt>
                <c:pt idx="19">
                  <c:v>28.62</c:v>
                </c:pt>
                <c:pt idx="20">
                  <c:v>30.19</c:v>
                </c:pt>
              </c:numCache>
            </c:numRef>
          </c:xVal>
          <c:yVal>
            <c:numRef>
              <c:f>Data!$AE$3:$AE$23</c:f>
              <c:numCache>
                <c:formatCode>0.0</c:formatCode>
                <c:ptCount val="21"/>
                <c:pt idx="0">
                  <c:v>-1.9802801971980255</c:v>
                </c:pt>
                <c:pt idx="1">
                  <c:v>-1.9635803641963712</c:v>
                </c:pt>
                <c:pt idx="2">
                  <c:v>-2.0769792302077095</c:v>
                </c:pt>
                <c:pt idx="3">
                  <c:v>-2.114978850211513</c:v>
                </c:pt>
                <c:pt idx="4">
                  <c:v>-2.08867911320888</c:v>
                </c:pt>
                <c:pt idx="5">
                  <c:v>-2.0905790942090663</c:v>
                </c:pt>
                <c:pt idx="6">
                  <c:v>-2.1334786652133619</c:v>
                </c:pt>
                <c:pt idx="7">
                  <c:v>-2.2292777072229431</c:v>
                </c:pt>
                <c:pt idx="8">
                  <c:v>-2.1942780572194343</c:v>
                </c:pt>
                <c:pt idx="9">
                  <c:v>-2.2011779882201155</c:v>
                </c:pt>
                <c:pt idx="10">
                  <c:v>-2.5163748362516447</c:v>
                </c:pt>
                <c:pt idx="11">
                  <c:v>-2.0438795612043981</c:v>
                </c:pt>
                <c:pt idx="12">
                  <c:v>-1.058189418105826</c:v>
                </c:pt>
                <c:pt idx="13">
                  <c:v>-1.0243897561024395</c:v>
                </c:pt>
                <c:pt idx="14">
                  <c:v>-1.0998890011099993</c:v>
                </c:pt>
                <c:pt idx="15">
                  <c:v>-0.64599354006460441</c:v>
                </c:pt>
                <c:pt idx="16">
                  <c:v>-0.69749302506975086</c:v>
                </c:pt>
                <c:pt idx="17">
                  <c:v>-1.0824891751082588</c:v>
                </c:pt>
                <c:pt idx="18">
                  <c:v>-0.96999030009700116</c:v>
                </c:pt>
                <c:pt idx="19">
                  <c:v>-0.89129108708912996</c:v>
                </c:pt>
                <c:pt idx="20">
                  <c:v>-0.91419085809142375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291-402E-AF7A-6D9B6F82899B}"/>
            </c:ext>
          </c:extLst>
        </c:ser>
        <c:ser>
          <c:idx val="1"/>
          <c:order val="1"/>
          <c:tx>
            <c:strRef>
              <c:f>Data!$AF$2</c:f>
              <c:strCache>
                <c:ptCount val="1"/>
                <c:pt idx="0">
                  <c:v>damping01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27095917154202337"/>
                  <c:y val="-0.28906886499616619"/>
                </c:manualLayout>
              </c:layout>
              <c:numFmt formatCode="#,##0.0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Data!$D$3:$D$23</c:f>
              <c:numCache>
                <c:formatCode>0.0</c:formatCode>
                <c:ptCount val="21"/>
                <c:pt idx="0">
                  <c:v>-36</c:v>
                </c:pt>
                <c:pt idx="1">
                  <c:v>-35.69</c:v>
                </c:pt>
                <c:pt idx="2">
                  <c:v>-34.44</c:v>
                </c:pt>
                <c:pt idx="3">
                  <c:v>-34.119999999999997</c:v>
                </c:pt>
                <c:pt idx="4">
                  <c:v>-33.81</c:v>
                </c:pt>
                <c:pt idx="5">
                  <c:v>-33.5</c:v>
                </c:pt>
                <c:pt idx="6">
                  <c:v>-33.19</c:v>
                </c:pt>
                <c:pt idx="7">
                  <c:v>-32.25</c:v>
                </c:pt>
                <c:pt idx="8">
                  <c:v>-31.62</c:v>
                </c:pt>
                <c:pt idx="9">
                  <c:v>-31</c:v>
                </c:pt>
                <c:pt idx="10">
                  <c:v>-28.81</c:v>
                </c:pt>
                <c:pt idx="11">
                  <c:v>-25.69</c:v>
                </c:pt>
                <c:pt idx="12">
                  <c:v>-21.31</c:v>
                </c:pt>
                <c:pt idx="13">
                  <c:v>-20.059999999999999</c:v>
                </c:pt>
                <c:pt idx="14">
                  <c:v>-15.69</c:v>
                </c:pt>
                <c:pt idx="15">
                  <c:v>5</c:v>
                </c:pt>
                <c:pt idx="16">
                  <c:v>10.56</c:v>
                </c:pt>
                <c:pt idx="17">
                  <c:v>17.440000000000001</c:v>
                </c:pt>
                <c:pt idx="18">
                  <c:v>26</c:v>
                </c:pt>
                <c:pt idx="19">
                  <c:v>28.62</c:v>
                </c:pt>
                <c:pt idx="20">
                  <c:v>30.19</c:v>
                </c:pt>
              </c:numCache>
            </c:numRef>
          </c:xVal>
          <c:yVal>
            <c:numRef>
              <c:f>Data!$AF$3:$AF$23</c:f>
              <c:numCache>
                <c:formatCode>0.0</c:formatCode>
                <c:ptCount val="21"/>
                <c:pt idx="0">
                  <c:v>19.282140777656753</c:v>
                </c:pt>
                <c:pt idx="1">
                  <c:v>19.375654637116501</c:v>
                </c:pt>
                <c:pt idx="2">
                  <c:v>19.535253762609518</c:v>
                </c:pt>
                <c:pt idx="3">
                  <c:v>19.380306269919799</c:v>
                </c:pt>
                <c:pt idx="4">
                  <c:v>19.34020598713262</c:v>
                </c:pt>
                <c:pt idx="5">
                  <c:v>19.500607118281387</c:v>
                </c:pt>
                <c:pt idx="6">
                  <c:v>19.496917892264975</c:v>
                </c:pt>
                <c:pt idx="7">
                  <c:v>19.551935480249007</c:v>
                </c:pt>
                <c:pt idx="8">
                  <c:v>19.387845123083803</c:v>
                </c:pt>
                <c:pt idx="9">
                  <c:v>19.221669551213672</c:v>
                </c:pt>
                <c:pt idx="10">
                  <c:v>18.623212930897594</c:v>
                </c:pt>
                <c:pt idx="11">
                  <c:v>17.617177036332453</c:v>
                </c:pt>
                <c:pt idx="12">
                  <c:v>15.752353485596782</c:v>
                </c:pt>
                <c:pt idx="13">
                  <c:v>15.749787067498389</c:v>
                </c:pt>
                <c:pt idx="14">
                  <c:v>14.798447958654993</c:v>
                </c:pt>
                <c:pt idx="15">
                  <c:v>10.354534620178146</c:v>
                </c:pt>
                <c:pt idx="16">
                  <c:v>9.8818324866826845</c:v>
                </c:pt>
                <c:pt idx="17">
                  <c:v>8.9550347509050674</c:v>
                </c:pt>
                <c:pt idx="18">
                  <c:v>7.5253794689760012</c:v>
                </c:pt>
                <c:pt idx="19">
                  <c:v>6.2347919677529395</c:v>
                </c:pt>
                <c:pt idx="20">
                  <c:v>6.5952133094442589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291-402E-AF7A-6D9B6F82899B}"/>
            </c:ext>
          </c:extLst>
        </c:ser>
        <c:ser>
          <c:idx val="2"/>
          <c:order val="2"/>
          <c:tx>
            <c:strRef>
              <c:f>Data!$AG$2</c:f>
              <c:strCache>
                <c:ptCount val="1"/>
                <c:pt idx="0">
                  <c:v>freq2_hz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olid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58088924630892813"/>
                  <c:y val="-0.14888870145409647"/>
                </c:manualLayout>
              </c:layout>
              <c:numFmt formatCode="#,##0.0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Data!$D$3:$D$23</c:f>
              <c:numCache>
                <c:formatCode>0.0</c:formatCode>
                <c:ptCount val="21"/>
                <c:pt idx="0">
                  <c:v>-36</c:v>
                </c:pt>
                <c:pt idx="1">
                  <c:v>-35.69</c:v>
                </c:pt>
                <c:pt idx="2">
                  <c:v>-34.44</c:v>
                </c:pt>
                <c:pt idx="3">
                  <c:v>-34.119999999999997</c:v>
                </c:pt>
                <c:pt idx="4">
                  <c:v>-33.81</c:v>
                </c:pt>
                <c:pt idx="5">
                  <c:v>-33.5</c:v>
                </c:pt>
                <c:pt idx="6">
                  <c:v>-33.19</c:v>
                </c:pt>
                <c:pt idx="7">
                  <c:v>-32.25</c:v>
                </c:pt>
                <c:pt idx="8">
                  <c:v>-31.62</c:v>
                </c:pt>
                <c:pt idx="9">
                  <c:v>-31</c:v>
                </c:pt>
                <c:pt idx="10">
                  <c:v>-28.81</c:v>
                </c:pt>
                <c:pt idx="11">
                  <c:v>-25.69</c:v>
                </c:pt>
                <c:pt idx="12">
                  <c:v>-21.31</c:v>
                </c:pt>
                <c:pt idx="13">
                  <c:v>-20.059999999999999</c:v>
                </c:pt>
                <c:pt idx="14">
                  <c:v>-15.69</c:v>
                </c:pt>
                <c:pt idx="15">
                  <c:v>5</c:v>
                </c:pt>
                <c:pt idx="16">
                  <c:v>10.56</c:v>
                </c:pt>
                <c:pt idx="17">
                  <c:v>17.440000000000001</c:v>
                </c:pt>
                <c:pt idx="18">
                  <c:v>26</c:v>
                </c:pt>
                <c:pt idx="19">
                  <c:v>28.62</c:v>
                </c:pt>
                <c:pt idx="20">
                  <c:v>30.19</c:v>
                </c:pt>
              </c:numCache>
            </c:numRef>
          </c:xVal>
          <c:yVal>
            <c:numRef>
              <c:f>Data!$AG$3:$AG$23</c:f>
              <c:numCache>
                <c:formatCode>0.0</c:formatCode>
                <c:ptCount val="21"/>
                <c:pt idx="0">
                  <c:v>0.32880842394347187</c:v>
                </c:pt>
                <c:pt idx="1">
                  <c:v>0.31462921365086327</c:v>
                </c:pt>
                <c:pt idx="2">
                  <c:v>-0.23343457786997313</c:v>
                </c:pt>
                <c:pt idx="3">
                  <c:v>4.2985395413408511E-2</c:v>
                </c:pt>
                <c:pt idx="4">
                  <c:v>9.895596235791615E-2</c:v>
                </c:pt>
                <c:pt idx="5">
                  <c:v>-0.21492697706697594</c:v>
                </c:pt>
                <c:pt idx="6">
                  <c:v>-7.1493070843808848E-2</c:v>
                </c:pt>
                <c:pt idx="7">
                  <c:v>-0.20522541212995016</c:v>
                </c:pt>
                <c:pt idx="8">
                  <c:v>-8.2537929387538345E-2</c:v>
                </c:pt>
                <c:pt idx="9">
                  <c:v>-0.24716602362704343</c:v>
                </c:pt>
                <c:pt idx="10">
                  <c:v>-0.33298755960865511</c:v>
                </c:pt>
                <c:pt idx="11">
                  <c:v>-0.46179449100366421</c:v>
                </c:pt>
                <c:pt idx="12">
                  <c:v>-0.87493190247687203</c:v>
                </c:pt>
                <c:pt idx="13">
                  <c:v>-1.1094112642631493</c:v>
                </c:pt>
                <c:pt idx="14">
                  <c:v>-1.1706057507891887</c:v>
                </c:pt>
                <c:pt idx="15">
                  <c:v>-2.161956432510681</c:v>
                </c:pt>
                <c:pt idx="16">
                  <c:v>-2.2446436167434136</c:v>
                </c:pt>
                <c:pt idx="17">
                  <c:v>-2.4610631422622542</c:v>
                </c:pt>
                <c:pt idx="18">
                  <c:v>-3.1331577101321617</c:v>
                </c:pt>
                <c:pt idx="19">
                  <c:v>-2.7991253666072136</c:v>
                </c:pt>
                <c:pt idx="20">
                  <c:v>-2.9242009268725777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291-402E-AF7A-6D9B6F82899B}"/>
            </c:ext>
          </c:extLst>
        </c:ser>
        <c:ser>
          <c:idx val="3"/>
          <c:order val="3"/>
          <c:tx>
            <c:strRef>
              <c:f>Data!$AH$2</c:f>
              <c:strCache>
                <c:ptCount val="1"/>
                <c:pt idx="0">
                  <c:v>gain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olid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37956507224676156"/>
                  <c:y val="-0.35901629010302366"/>
                </c:manualLayout>
              </c:layout>
              <c:numFmt formatCode="#,##0.0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Data!$D$3:$D$23</c:f>
              <c:numCache>
                <c:formatCode>0.0</c:formatCode>
                <c:ptCount val="21"/>
                <c:pt idx="0">
                  <c:v>-36</c:v>
                </c:pt>
                <c:pt idx="1">
                  <c:v>-35.69</c:v>
                </c:pt>
                <c:pt idx="2">
                  <c:v>-34.44</c:v>
                </c:pt>
                <c:pt idx="3">
                  <c:v>-34.119999999999997</c:v>
                </c:pt>
                <c:pt idx="4">
                  <c:v>-33.81</c:v>
                </c:pt>
                <c:pt idx="5">
                  <c:v>-33.5</c:v>
                </c:pt>
                <c:pt idx="6">
                  <c:v>-33.19</c:v>
                </c:pt>
                <c:pt idx="7">
                  <c:v>-32.25</c:v>
                </c:pt>
                <c:pt idx="8">
                  <c:v>-31.62</c:v>
                </c:pt>
                <c:pt idx="9">
                  <c:v>-31</c:v>
                </c:pt>
                <c:pt idx="10">
                  <c:v>-28.81</c:v>
                </c:pt>
                <c:pt idx="11">
                  <c:v>-25.69</c:v>
                </c:pt>
                <c:pt idx="12">
                  <c:v>-21.31</c:v>
                </c:pt>
                <c:pt idx="13">
                  <c:v>-20.059999999999999</c:v>
                </c:pt>
                <c:pt idx="14">
                  <c:v>-15.69</c:v>
                </c:pt>
                <c:pt idx="15">
                  <c:v>5</c:v>
                </c:pt>
                <c:pt idx="16">
                  <c:v>10.56</c:v>
                </c:pt>
                <c:pt idx="17">
                  <c:v>17.440000000000001</c:v>
                </c:pt>
                <c:pt idx="18">
                  <c:v>26</c:v>
                </c:pt>
                <c:pt idx="19">
                  <c:v>28.62</c:v>
                </c:pt>
                <c:pt idx="20">
                  <c:v>30.19</c:v>
                </c:pt>
              </c:numCache>
            </c:numRef>
          </c:xVal>
          <c:yVal>
            <c:numRef>
              <c:f>Data!$AH$3:$AH$23</c:f>
              <c:numCache>
                <c:formatCode>0.0</c:formatCode>
                <c:ptCount val="21"/>
                <c:pt idx="0">
                  <c:v>11.106992439396945</c:v>
                </c:pt>
                <c:pt idx="1">
                  <c:v>11.161955403306735</c:v>
                </c:pt>
                <c:pt idx="2">
                  <c:v>10.851350746793287</c:v>
                </c:pt>
                <c:pt idx="3">
                  <c:v>10.782327489790312</c:v>
                </c:pt>
                <c:pt idx="4">
                  <c:v>10.894809834535902</c:v>
                </c:pt>
                <c:pt idx="5">
                  <c:v>10.842403287552171</c:v>
                </c:pt>
                <c:pt idx="6">
                  <c:v>10.765710779771087</c:v>
                </c:pt>
                <c:pt idx="7">
                  <c:v>10.637889933469257</c:v>
                </c:pt>
                <c:pt idx="8">
                  <c:v>10.550971757984007</c:v>
                </c:pt>
                <c:pt idx="9">
                  <c:v>10.308751254242065</c:v>
                </c:pt>
                <c:pt idx="10">
                  <c:v>9.1781758687024215</c:v>
                </c:pt>
                <c:pt idx="11">
                  <c:v>8.6739226300417194</c:v>
                </c:pt>
                <c:pt idx="12">
                  <c:v>7.8207184809770514</c:v>
                </c:pt>
                <c:pt idx="13">
                  <c:v>7.6417692961544992</c:v>
                </c:pt>
                <c:pt idx="14">
                  <c:v>6.5252542037080863</c:v>
                </c:pt>
                <c:pt idx="15">
                  <c:v>1.7070474023608506</c:v>
                </c:pt>
                <c:pt idx="16">
                  <c:v>1.2366666879701338</c:v>
                </c:pt>
                <c:pt idx="17">
                  <c:v>-0.14635486901558581</c:v>
                </c:pt>
                <c:pt idx="18">
                  <c:v>-2.5538605091104283</c:v>
                </c:pt>
                <c:pt idx="19">
                  <c:v>-3.4850353744192097</c:v>
                </c:pt>
                <c:pt idx="20">
                  <c:v>-3.1367235682467354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291-402E-AF7A-6D9B6F828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847032"/>
        <c:axId val="97846376"/>
      </c:scatterChart>
      <c:valAx>
        <c:axId val="97847032"/>
        <c:scaling>
          <c:orientation val="minMax"/>
          <c:max val="40"/>
          <c:min val="-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/>
                  <a:t>Temperature [°C]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846376"/>
        <c:crossesAt val="-100"/>
        <c:crossBetween val="midCat"/>
      </c:valAx>
      <c:valAx>
        <c:axId val="97846376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/>
                  <a:t>Deviation wrt Nominal [%]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847032"/>
        <c:crossesAt val="-100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7412C-BD88-4E83-BAC5-C060765DF275}" type="datetimeFigureOut">
              <a:rPr lang="en-CA" smtClean="0"/>
              <a:t>2023-06-15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3B707-8C45-457C-BAED-C4A3F32DDF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6181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3B707-8C45-457C-BAED-C4A3F32DDFE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385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P3.1-860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-19551"/>
            <a:ext cx="85473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 Dependence of Frequency Response </a:t>
            </a:r>
            <a:endParaRPr lang="en-CA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Period </a:t>
            </a:r>
            <a:r>
              <a:rPr lang="en-C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Seismometers</a:t>
            </a:r>
            <a:endParaRPr lang="en-AT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Ackerley and Z. Gias</a:t>
            </a:r>
            <a:endParaRPr lang="en-A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Canadian Hazards </a:t>
            </a:r>
            <a:r>
              <a:rPr lang="en-CA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Service, Natural Resources Canada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7140" y="1175287"/>
            <a:ext cx="584361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1600" dirty="0" smtClean="0"/>
              <a:t>Broadband calibration and pole-zero fitting can be routine.</a:t>
            </a:r>
          </a:p>
          <a:p>
            <a:pPr marL="180000" indent="-1800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1600" dirty="0" smtClean="0"/>
              <a:t>Single-frequency calibrations at YKA have long been affected by temperature. It is impossible </a:t>
            </a:r>
            <a:r>
              <a:rPr lang="en-CA" sz="1600" dirty="0"/>
              <a:t>to meet CTBTO ±5% specification unless </a:t>
            </a:r>
            <a:r>
              <a:rPr lang="en-CA" sz="1600" dirty="0" smtClean="0"/>
              <a:t>this is accounted for.</a:t>
            </a:r>
          </a:p>
          <a:p>
            <a:pPr marL="180000" indent="-1800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1600" dirty="0"/>
              <a:t>Short-period sensor damping and sensitivity are temperature-sensitive (but not resonant frequency</a:t>
            </a:r>
            <a:r>
              <a:rPr lang="en-CA" sz="1600" dirty="0" smtClean="0"/>
              <a:t>).</a:t>
            </a:r>
            <a:endParaRPr lang="en-CA" sz="1600" dirty="0"/>
          </a:p>
          <a:p>
            <a:pPr marL="180000" indent="-1800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1600" dirty="0" smtClean="0"/>
              <a:t>Published </a:t>
            </a:r>
            <a:r>
              <a:rPr lang="en-CA" sz="1600" dirty="0"/>
              <a:t>response of Yellowknife short-period array sensors </a:t>
            </a:r>
            <a:r>
              <a:rPr lang="en-CA" sz="1600" dirty="0" smtClean="0"/>
              <a:t>needs correction.</a:t>
            </a:r>
            <a:endParaRPr lang="en-CA" sz="1600" dirty="0"/>
          </a:p>
          <a:p>
            <a:pPr marL="180000" indent="-1800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1600" dirty="0" smtClean="0"/>
              <a:t>There </a:t>
            </a:r>
            <a:r>
              <a:rPr lang="en-CA" sz="1600" dirty="0"/>
              <a:t>is an unexplained pole in the </a:t>
            </a:r>
            <a:r>
              <a:rPr lang="en-CA" sz="1600" dirty="0" smtClean="0"/>
              <a:t>YKA </a:t>
            </a:r>
            <a:r>
              <a:rPr lang="en-CA" sz="1600" dirty="0"/>
              <a:t>response near 65 </a:t>
            </a:r>
            <a:r>
              <a:rPr lang="en-CA" sz="1600" dirty="0" smtClean="0"/>
              <a:t>Hz.</a:t>
            </a:r>
            <a:endParaRPr lang="en-CA" sz="16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8411BEC-B766-4878-9373-D3C033A5BD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9987" y="4666141"/>
            <a:ext cx="3563586" cy="219185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ontent Placeholder 15">
            <a:extLst>
              <a:ext uri="{FF2B5EF4-FFF2-40B4-BE49-F238E27FC236}">
                <a16:creationId xmlns:a16="http://schemas.microsoft.com/office/drawing/2014/main" id="{99B779C5-8A38-3BD7-DA6C-3353AA4826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655029"/>
              </p:ext>
            </p:extLst>
          </p:nvPr>
        </p:nvGraphicFramePr>
        <p:xfrm>
          <a:off x="6289766" y="1094599"/>
          <a:ext cx="5902234" cy="365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36EA079-0E14-6690-D132-38DFC1D2A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19234"/>
              </p:ext>
            </p:extLst>
          </p:nvPr>
        </p:nvGraphicFramePr>
        <p:xfrm>
          <a:off x="7582487" y="4748274"/>
          <a:ext cx="4430599" cy="2010093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934344">
                  <a:extLst>
                    <a:ext uri="{9D8B030D-6E8A-4147-A177-3AD203B41FA5}">
                      <a16:colId xmlns:a16="http://schemas.microsoft.com/office/drawing/2014/main" val="4121142157"/>
                    </a:ext>
                  </a:extLst>
                </a:gridCol>
                <a:gridCol w="562616">
                  <a:extLst>
                    <a:ext uri="{9D8B030D-6E8A-4147-A177-3AD203B41FA5}">
                      <a16:colId xmlns:a16="http://schemas.microsoft.com/office/drawing/2014/main" val="2883590256"/>
                    </a:ext>
                  </a:extLst>
                </a:gridCol>
                <a:gridCol w="671209">
                  <a:extLst>
                    <a:ext uri="{9D8B030D-6E8A-4147-A177-3AD203B41FA5}">
                      <a16:colId xmlns:a16="http://schemas.microsoft.com/office/drawing/2014/main" val="3936380598"/>
                    </a:ext>
                  </a:extLst>
                </a:gridCol>
                <a:gridCol w="564536">
                  <a:extLst>
                    <a:ext uri="{9D8B030D-6E8A-4147-A177-3AD203B41FA5}">
                      <a16:colId xmlns:a16="http://schemas.microsoft.com/office/drawing/2014/main" val="638118390"/>
                    </a:ext>
                  </a:extLst>
                </a:gridCol>
                <a:gridCol w="1697894">
                  <a:extLst>
                    <a:ext uri="{9D8B030D-6E8A-4147-A177-3AD203B41FA5}">
                      <a16:colId xmlns:a16="http://schemas.microsoft.com/office/drawing/2014/main" val="3244418339"/>
                    </a:ext>
                  </a:extLst>
                </a:gridCol>
              </a:tblGrid>
              <a:tr h="26511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%/°C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model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>
                          <a:effectLst/>
                        </a:rPr>
                        <a:t>obs.</a:t>
                      </a:r>
                      <a:endParaRPr lang="en-C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R^2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comment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376037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solidFill>
                            <a:schemeClr val="accent4"/>
                          </a:solidFill>
                          <a:effectLst/>
                        </a:rPr>
                        <a:t>gain</a:t>
                      </a:r>
                      <a:endParaRPr lang="en-CA" sz="14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solidFill>
                            <a:schemeClr val="accent4"/>
                          </a:solidFill>
                          <a:effectLst/>
                        </a:rPr>
                        <a:t>-0.223</a:t>
                      </a:r>
                      <a:endParaRPr lang="en-CA" sz="14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>
                          <a:solidFill>
                            <a:schemeClr val="accent4"/>
                          </a:solidFill>
                          <a:effectLst/>
                        </a:rPr>
                        <a:t>-0.221</a:t>
                      </a:r>
                      <a:endParaRPr lang="en-CA" sz="14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>
                          <a:solidFill>
                            <a:schemeClr val="accent4"/>
                          </a:solidFill>
                          <a:effectLst/>
                        </a:rPr>
                        <a:t>0.998</a:t>
                      </a:r>
                      <a:endParaRPr lang="en-CA" sz="14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solidFill>
                            <a:schemeClr val="accent4"/>
                          </a:solidFill>
                          <a:effectLst/>
                        </a:rPr>
                        <a:t>excellent agreement</a:t>
                      </a:r>
                    </a:p>
                    <a:p>
                      <a:pPr algn="l" fontAlgn="b"/>
                      <a:endParaRPr lang="en-CA" sz="14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damping01</a:t>
                      </a:r>
                      <a:endParaRPr lang="en-CA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-0.143</a:t>
                      </a:r>
                      <a:endParaRPr lang="en-CA" sz="14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-0.206</a:t>
                      </a:r>
                      <a:endParaRPr lang="en-CA" sz="14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0.990</a:t>
                      </a:r>
                      <a:endParaRPr lang="en-CA" sz="14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same sign &amp; order of magnitude</a:t>
                      </a:r>
                      <a:endParaRPr lang="en-CA" sz="14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76682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freq01_hz</a:t>
                      </a:r>
                      <a:endParaRPr lang="en-CA" sz="1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-0.017</a:t>
                      </a:r>
                      <a:endParaRPr lang="en-CA" sz="14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0.022</a:t>
                      </a:r>
                      <a:endParaRPr lang="en-CA" sz="14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0.684</a:t>
                      </a:r>
                      <a:endParaRPr lang="en-CA" sz="14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poor fit, </a:t>
                      </a:r>
                    </a:p>
                    <a:p>
                      <a:pPr algn="l" fontAlgn="b"/>
                      <a:r>
                        <a:rPr lang="en-CA" sz="14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poor agreement</a:t>
                      </a:r>
                      <a:endParaRPr lang="en-CA" sz="14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923695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freq2_hz</a:t>
                      </a:r>
                      <a:endParaRPr lang="en-CA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-0.048</a:t>
                      </a:r>
                      <a:endParaRPr lang="en-CA" sz="14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0.973</a:t>
                      </a:r>
                      <a:endParaRPr lang="en-CA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minimally temperature-sensitive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39939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5AFDE19-3D57-707B-C39E-DF6BE1CFA9A1}"/>
              </a:ext>
            </a:extLst>
          </p:cNvPr>
          <p:cNvSpPr txBox="1">
            <a:spLocks/>
          </p:cNvSpPr>
          <p:nvPr/>
        </p:nvSpPr>
        <p:spPr>
          <a:xfrm>
            <a:off x="385763" y="3860094"/>
            <a:ext cx="1432246" cy="4667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Original fit:</a:t>
            </a:r>
            <a:endParaRPr lang="en-CA" sz="120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3DF034A5-C88B-D126-AA61-66A096CA9A2B}"/>
              </a:ext>
            </a:extLst>
          </p:cNvPr>
          <p:cNvSpPr txBox="1">
            <a:spLocks/>
          </p:cNvSpPr>
          <p:nvPr/>
        </p:nvSpPr>
        <p:spPr>
          <a:xfrm>
            <a:off x="2300287" y="3860094"/>
            <a:ext cx="1400175" cy="466775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CA" sz="1400" dirty="0" smtClean="0"/>
              <a:t>Additionally fit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CA" sz="1400" dirty="0" smtClean="0"/>
              <a:t> pole near 65 Hz:</a:t>
            </a:r>
            <a:endParaRPr lang="en-CA" sz="1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0E52FF2-FDE8-04FE-315D-73CA774B0B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82" y="4340850"/>
            <a:ext cx="3765805" cy="241751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668D78-D952-14AD-8CD5-0ADC86828C8C}"/>
              </a:ext>
            </a:extLst>
          </p:cNvPr>
          <p:cNvCxnSpPr/>
          <p:nvPr/>
        </p:nvCxnSpPr>
        <p:spPr>
          <a:xfrm flipV="1">
            <a:off x="1638299" y="4392358"/>
            <a:ext cx="0" cy="208834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C412C4D-7D91-8678-04EB-E55624ACB4B5}"/>
              </a:ext>
            </a:extLst>
          </p:cNvPr>
          <p:cNvSpPr txBox="1"/>
          <p:nvPr/>
        </p:nvSpPr>
        <p:spPr>
          <a:xfrm>
            <a:off x="1494010" y="3979343"/>
            <a:ext cx="3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240108|-11700327|-8754175|-9605520|-12039861|NRCan&quot;,&quot;Id&quot;:&quot;648a81f34633316824011c2a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2885</TotalTime>
  <Words>161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Ackerley, Nicholas (he, him | il, lui)</cp:lastModifiedBy>
  <cp:revision>26</cp:revision>
  <dcterms:created xsi:type="dcterms:W3CDTF">2023-04-18T13:25:54Z</dcterms:created>
  <dcterms:modified xsi:type="dcterms:W3CDTF">2023-06-16T04:08:37Z</dcterms:modified>
</cp:coreProperties>
</file>