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sldIdLst>
    <p:sldId id="261" r:id="rId6"/>
    <p:sldId id="256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CHANT Nicolas DIF/DASE/STMG" initials="TN" lastIdx="6" clrIdx="0">
    <p:extLst>
      <p:ext uri="{19B8F6BF-5375-455C-9EA6-DF929625EA0E}">
        <p15:presenceInfo xmlns:p15="http://schemas.microsoft.com/office/powerpoint/2012/main" userId="TRANCHANT Nicolas DIF/DASE/STMG" providerId="None"/>
      </p:ext>
    </p:extLst>
  </p:cmAuthor>
  <p:cmAuthor id="2" name="LEPOINT Fabrice DIF/DASE/STMG/LMEL" initials="LFD" lastIdx="4" clrIdx="1">
    <p:extLst>
      <p:ext uri="{19B8F6BF-5375-455C-9EA6-DF929625EA0E}">
        <p15:presenceInfo xmlns:p15="http://schemas.microsoft.com/office/powerpoint/2012/main" userId="LEPOINT Fabrice DIF/DASE/STMG/LM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 varScale="1">
        <p:scale>
          <a:sx n="110" d="100"/>
          <a:sy n="110" d="100"/>
        </p:scale>
        <p:origin x="117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8.emf"/><Relationship Id="rId7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VEBOS : Design and validation of a wide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optical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eismometer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Fabrice LEPOINT* / Daniel FOUQUET / Olivier ROUSSEAU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Commissariat à l’énergie atomique et aux énergies alternatives (CEA)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Our recent research in an integrated optical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interferometer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has led to the development of a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 noise optical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seismometer (VEBOS)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based on such transducer.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P3.1-333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seismometer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more than 50 years of experience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geophysic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sensors design at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CEA.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been evaluated through the measurement of its self-noise and the measurement of some instrumental and mechanical performances such as its transfer function.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Our optical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seismometer has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 intrinsic noise which is at least 10 dB below the seismic low noise model (LNM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Hz up to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 10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Hz.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observed performances of the optical seismometer confirm that the technical choices are relevant and pass for future developments.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3" y="87087"/>
            <a:ext cx="1419497" cy="11592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648" y="1308376"/>
            <a:ext cx="1616718" cy="5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P3.1-333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72" y="139344"/>
            <a:ext cx="1105984" cy="9032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682" y="1074612"/>
            <a:ext cx="975357" cy="31766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08997" y="2733575"/>
            <a:ext cx="91146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Our recent research in an integrated optical </a:t>
            </a:r>
            <a:r>
              <a:rPr lang="en-US" sz="2000" dirty="0" smtClean="0"/>
              <a:t>interferometer</a:t>
            </a:r>
            <a:r>
              <a:rPr lang="en-US" sz="2000" baseline="30000" dirty="0" smtClean="0"/>
              <a:t>[1]</a:t>
            </a:r>
            <a:r>
              <a:rPr lang="en-US" sz="2000" dirty="0" smtClean="0"/>
              <a:t> </a:t>
            </a:r>
            <a:r>
              <a:rPr lang="en-US" sz="2000" dirty="0"/>
              <a:t>has led to the development of a very low noise optical seismometer </a:t>
            </a:r>
            <a:r>
              <a:rPr lang="en-US" sz="2000" dirty="0" smtClean="0"/>
              <a:t>(VEBOS) based </a:t>
            </a:r>
            <a:r>
              <a:rPr lang="en-US" sz="2000" dirty="0"/>
              <a:t>on such transducer. The performances of the transducer combined with the appropriate technical choices for its integration lead to a seismometer which is able to measure </a:t>
            </a:r>
            <a:r>
              <a:rPr lang="en-US" sz="2000" dirty="0" err="1"/>
              <a:t>subnanometrics</a:t>
            </a:r>
            <a:r>
              <a:rPr lang="en-US" sz="2000" dirty="0"/>
              <a:t> earth displacements over a very wide bandwidth. Our optical </a:t>
            </a:r>
            <a:r>
              <a:rPr lang="en-US" sz="2000" dirty="0" err="1"/>
              <a:t>seimometer</a:t>
            </a:r>
            <a:r>
              <a:rPr lang="en-US" sz="2000" dirty="0"/>
              <a:t> has an intrinsic noise which is at least 10 dB below the seismic low noise model (LNM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[2]</a:t>
            </a:r>
            <a:r>
              <a:rPr lang="en-US" sz="2000" dirty="0" smtClean="0"/>
              <a:t> </a:t>
            </a:r>
            <a:r>
              <a:rPr lang="en-US" sz="2000" dirty="0"/>
              <a:t>from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</a:t>
            </a:r>
            <a:r>
              <a:rPr lang="en-US" sz="2000" dirty="0"/>
              <a:t>Hz up to </a:t>
            </a:r>
            <a:r>
              <a:rPr lang="en-US" sz="2000" dirty="0" smtClean="0"/>
              <a:t>minimum 10 </a:t>
            </a:r>
            <a:r>
              <a:rPr lang="en-US" sz="2000" dirty="0"/>
              <a:t>Hz. More </a:t>
            </a:r>
            <a:r>
              <a:rPr lang="en-US" sz="2000" dirty="0" err="1"/>
              <a:t>generaly</a:t>
            </a:r>
            <a:r>
              <a:rPr lang="en-US" sz="2000" dirty="0"/>
              <a:t>, this seismometer benefits from more than 50 years of experience in </a:t>
            </a:r>
            <a:r>
              <a:rPr lang="en-US" sz="2000" dirty="0" err="1"/>
              <a:t>geophysic</a:t>
            </a:r>
            <a:r>
              <a:rPr lang="en-US" sz="2000" dirty="0"/>
              <a:t> sensors design at CEA.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P3.1-333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72" y="139344"/>
            <a:ext cx="1105984" cy="9032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682" y="1074612"/>
            <a:ext cx="975357" cy="31766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44137" y="1233443"/>
            <a:ext cx="9971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Measurement of the 3 components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Very </a:t>
            </a:r>
            <a:r>
              <a:rPr lang="en-US" sz="2000" dirty="0"/>
              <a:t>large </a:t>
            </a:r>
            <a:r>
              <a:rPr lang="en-US" sz="2000" dirty="0" smtClean="0"/>
              <a:t>band seismic sensor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Integration of our optical </a:t>
            </a:r>
            <a:r>
              <a:rPr lang="en-US" sz="2000" dirty="0"/>
              <a:t>transducer (interferometer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[1][3]</a:t>
            </a:r>
            <a:r>
              <a:rPr lang="en-US" sz="2000" dirty="0" smtClean="0"/>
              <a:t> for </a:t>
            </a:r>
            <a:r>
              <a:rPr lang="en-US" sz="2000" dirty="0" err="1"/>
              <a:t>subnanometric</a:t>
            </a:r>
            <a:r>
              <a:rPr lang="en-US" sz="2000" dirty="0"/>
              <a:t> resolution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Self-noise </a:t>
            </a:r>
            <a:r>
              <a:rPr lang="en-US" sz="2000" dirty="0"/>
              <a:t>equal or less than our CP (Short Period) and LP (Long Period) </a:t>
            </a:r>
            <a:r>
              <a:rPr lang="en-US" sz="2000" dirty="0" smtClean="0"/>
              <a:t>sensors</a:t>
            </a:r>
            <a:endParaRPr lang="en-US" sz="20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37" y="3462266"/>
            <a:ext cx="5279655" cy="29116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594" y="3462266"/>
            <a:ext cx="4278858" cy="291031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36594" y="3095646"/>
            <a:ext cx="406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Schematic of the interferometer</a:t>
            </a:r>
            <a:endParaRPr lang="en-US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242209" y="3095646"/>
            <a:ext cx="406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Self-noise target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CHOICES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P3.1-333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72" y="139344"/>
            <a:ext cx="1105984" cy="9032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682" y="1074612"/>
            <a:ext cx="975357" cy="31766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21" y="4971017"/>
            <a:ext cx="1653877" cy="104508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47" y="1822307"/>
            <a:ext cx="1533626" cy="122029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44137" y="1233443"/>
            <a:ext cx="238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Horizontal sensor</a:t>
            </a:r>
            <a:endParaRPr lang="en-US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44137" y="4300683"/>
            <a:ext cx="238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Vertical sensor</a:t>
            </a:r>
            <a:endParaRPr lang="en-US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0286" y="1233443"/>
            <a:ext cx="1592512" cy="239802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2630" y="4595354"/>
            <a:ext cx="2047828" cy="159251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669321" y="1527775"/>
            <a:ext cx="59551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 2 sensors: Horizontal sensor + vertical sensor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No feed-back </a:t>
            </a:r>
            <a:r>
              <a:rPr lang="en-US" sz="2000" dirty="0" smtClean="0"/>
              <a:t>loop: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No noise introduced by the feed-back loop</a:t>
            </a:r>
            <a:endParaRPr lang="en-US" sz="20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Self-noise of the sensor can easily be measured by locking the seismic mass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Mechanical </a:t>
            </a:r>
            <a:r>
              <a:rPr lang="en-US" sz="2000" dirty="0" smtClean="0"/>
              <a:t>cut off period </a:t>
            </a:r>
            <a:r>
              <a:rPr lang="en-US" sz="2000" dirty="0"/>
              <a:t>can </a:t>
            </a:r>
            <a:r>
              <a:rPr lang="en-US" sz="2000" dirty="0" smtClean="0"/>
              <a:t>be easily set by tilting the sensor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Optical </a:t>
            </a:r>
            <a:r>
              <a:rPr lang="en-US" sz="2000" dirty="0" smtClean="0"/>
              <a:t>transducer</a:t>
            </a:r>
            <a:r>
              <a:rPr lang="en-US" sz="2000" baseline="30000" dirty="0" smtClean="0"/>
              <a:t>[1]</a:t>
            </a:r>
            <a:r>
              <a:rPr lang="en-US" sz="2000" dirty="0" smtClean="0"/>
              <a:t>: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Michelson / Mac </a:t>
            </a:r>
            <a:r>
              <a:rPr lang="en-US" sz="2000" dirty="0" err="1"/>
              <a:t>Zehnder</a:t>
            </a:r>
            <a:r>
              <a:rPr lang="en-US" sz="2000" dirty="0"/>
              <a:t> interferometer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Improved self-noise &amp; bandwidth in comparison to </a:t>
            </a:r>
            <a:r>
              <a:rPr lang="en-US" sz="2000" dirty="0"/>
              <a:t>traditional </a:t>
            </a:r>
            <a:r>
              <a:rPr lang="en-US" sz="2000" dirty="0" smtClean="0"/>
              <a:t>transducers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Mechanical and sensitive parts in </a:t>
            </a:r>
            <a:r>
              <a:rPr lang="en-US" sz="2000" dirty="0" smtClean="0"/>
              <a:t>vacuum: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Less sensitive </a:t>
            </a:r>
            <a:r>
              <a:rPr lang="en-US" sz="2000" dirty="0"/>
              <a:t>to temperature variations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Validation of the optical transducer by comparison </a:t>
            </a:r>
            <a:r>
              <a:rPr lang="en-US" sz="2000" dirty="0" smtClean="0"/>
              <a:t>to </a:t>
            </a:r>
            <a:r>
              <a:rPr lang="en-US" sz="2000" dirty="0"/>
              <a:t>LVDT and magnet-coil </a:t>
            </a:r>
            <a:r>
              <a:rPr lang="en-US" sz="2000" dirty="0" smtClean="0"/>
              <a:t>transducers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P3.1-333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72" y="139344"/>
            <a:ext cx="1105984" cy="9032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682" y="1074612"/>
            <a:ext cx="975357" cy="31766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44137" y="1233443"/>
            <a:ext cx="9971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Mechanical validation: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Mechanical cut-off period can be easily set up to 8 s (maximum 14 s before instability)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</a:t>
            </a:r>
            <a:r>
              <a:rPr lang="en-US" sz="2000" dirty="0" smtClean="0"/>
              <a:t>ensor does not float, lock / unlock of the seismic mass &amp; sealing for vacuum are OK, …</a:t>
            </a:r>
            <a:endParaRPr lang="en-US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44137" y="2536779"/>
            <a:ext cx="4635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Metrology: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Sensitivity and transfer function (amplitude and phase) conform to expectations</a:t>
            </a:r>
            <a:endParaRPr lang="en-US" sz="20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31" y="3960262"/>
            <a:ext cx="4957411" cy="185076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702300" y="2536778"/>
            <a:ext cx="4635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Self-noise below the seismic LNM</a:t>
            </a:r>
            <a:r>
              <a:rPr lang="en-US" sz="2000" baseline="30000" dirty="0" smtClean="0"/>
              <a:t>[2]</a:t>
            </a:r>
            <a:r>
              <a:rPr lang="en-US" sz="2000" dirty="0" smtClean="0"/>
              <a:t> thanks to the optical transducer:</a:t>
            </a:r>
            <a:endParaRPr lang="en-US" sz="20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300" y="3683903"/>
            <a:ext cx="4900756" cy="27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P3.1-333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72" y="139344"/>
            <a:ext cx="1105984" cy="9032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682" y="1074612"/>
            <a:ext cx="975357" cy="317662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4878235" y="12173591"/>
            <a:ext cx="8925013" cy="5566480"/>
            <a:chOff x="3274660" y="35686698"/>
            <a:chExt cx="8583910" cy="5353736"/>
          </a:xfrm>
        </p:grpSpPr>
        <p:sp>
          <p:nvSpPr>
            <p:cNvPr id="10" name="Rectangle 9"/>
            <p:cNvSpPr/>
            <p:nvPr/>
          </p:nvSpPr>
          <p:spPr>
            <a:xfrm>
              <a:off x="5731015" y="39971946"/>
              <a:ext cx="3527699" cy="10684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731014" y="40384226"/>
              <a:ext cx="352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smtClean="0"/>
                <a:t>Optical unit</a:t>
              </a:r>
              <a:endParaRPr lang="fr-FR" sz="28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31016" y="39245339"/>
              <a:ext cx="1763850" cy="72660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7494865" y="39236714"/>
              <a:ext cx="1763850" cy="735232"/>
              <a:chOff x="5673266" y="4638351"/>
              <a:chExt cx="1763850" cy="735232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673266" y="4638351"/>
                <a:ext cx="1763850" cy="7352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5707771" y="4802714"/>
                <a:ext cx="1694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Communication</a:t>
                </a:r>
                <a:endParaRPr lang="fr-FR" sz="1600" dirty="0"/>
              </a:p>
            </p:txBody>
          </p:sp>
        </p:grpSp>
        <p:cxnSp>
          <p:nvCxnSpPr>
            <p:cNvPr id="14" name="Connecteur droit 13"/>
            <p:cNvCxnSpPr/>
            <p:nvPr/>
          </p:nvCxnSpPr>
          <p:spPr>
            <a:xfrm flipH="1" flipV="1">
              <a:off x="4142108" y="38187538"/>
              <a:ext cx="2067498" cy="109126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12" idx="0"/>
            </p:cNvCxnSpPr>
            <p:nvPr/>
          </p:nvCxnSpPr>
          <p:spPr>
            <a:xfrm flipV="1">
              <a:off x="6612941" y="38196165"/>
              <a:ext cx="358626" cy="104917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6971567" y="38196165"/>
              <a:ext cx="2848973" cy="10826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H="1" flipV="1">
              <a:off x="4292950" y="38147041"/>
              <a:ext cx="3680506" cy="1089674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stCxn id="33" idx="0"/>
            </p:cNvCxnSpPr>
            <p:nvPr/>
          </p:nvCxnSpPr>
          <p:spPr>
            <a:xfrm flipH="1" flipV="1">
              <a:off x="7209145" y="38196165"/>
              <a:ext cx="1167645" cy="1040549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8836034" y="38147041"/>
              <a:ext cx="1420443" cy="1122023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5693529" y="40101223"/>
              <a:ext cx="20593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GPS (for </a:t>
              </a:r>
              <a:r>
                <a:rPr lang="fr-FR" sz="1600" dirty="0" err="1" smtClean="0"/>
                <a:t>dating</a:t>
              </a:r>
              <a:r>
                <a:rPr lang="fr-FR" sz="1600" dirty="0" smtClean="0"/>
                <a:t>)</a:t>
              </a:r>
              <a:endParaRPr lang="fr-FR" sz="1600" dirty="0"/>
            </a:p>
          </p:txBody>
        </p:sp>
        <p:cxnSp>
          <p:nvCxnSpPr>
            <p:cNvPr id="21" name="Connecteur droit 20"/>
            <p:cNvCxnSpPr/>
            <p:nvPr/>
          </p:nvCxnSpPr>
          <p:spPr>
            <a:xfrm flipH="1">
              <a:off x="4475122" y="40285889"/>
              <a:ext cx="1255893" cy="0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9269787" y="40285889"/>
              <a:ext cx="1255893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0486" y="36073595"/>
              <a:ext cx="1470660" cy="2537460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2420" y="36092812"/>
              <a:ext cx="1470660" cy="2537460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62914" y="36086947"/>
              <a:ext cx="1470660" cy="253746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5893" y="39278804"/>
              <a:ext cx="677770" cy="677770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8304390" y="40076323"/>
              <a:ext cx="991810" cy="325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Network</a:t>
              </a:r>
              <a:endParaRPr lang="fr-FR" sz="1600" dirty="0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4660" y="39542608"/>
              <a:ext cx="1310039" cy="1310039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28806" y="39731929"/>
              <a:ext cx="1329764" cy="1120718"/>
            </a:xfrm>
            <a:prstGeom prst="rect">
              <a:avLst/>
            </a:prstGeom>
          </p:spPr>
        </p:pic>
        <p:sp>
          <p:nvSpPr>
            <p:cNvPr id="30" name="Espace réservé du contenu 1"/>
            <p:cNvSpPr txBox="1">
              <a:spLocks/>
            </p:cNvSpPr>
            <p:nvPr/>
          </p:nvSpPr>
          <p:spPr bwMode="auto">
            <a:xfrm>
              <a:off x="3830486" y="35686698"/>
              <a:ext cx="1470660" cy="46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27723" tIns="63862" rIns="127723" bIns="63862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6400"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9pPr>
            </a:lstStyle>
            <a:p>
              <a:pPr defTabSz="957925">
                <a:lnSpc>
                  <a:spcPct val="90000"/>
                </a:lnSpc>
                <a:spcBef>
                  <a:spcPts val="1048"/>
                </a:spcBef>
                <a:buClr>
                  <a:srgbClr val="548235"/>
                </a:buClr>
                <a:buSzPct val="80000"/>
                <a:buFont typeface="Wingdings 3" panose="05040102010807070707" pitchFamily="18" charset="2"/>
                <a:buNone/>
              </a:pPr>
              <a:r>
                <a:rPr lang="fr-FR" sz="2400" b="1" dirty="0" err="1" smtClean="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North</a:t>
              </a:r>
              <a:endParaRPr lang="fr-FR" sz="24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Espace réservé du contenu 1"/>
            <p:cNvSpPr txBox="1">
              <a:spLocks/>
            </p:cNvSpPr>
            <p:nvPr/>
          </p:nvSpPr>
          <p:spPr>
            <a:xfrm>
              <a:off x="6500422" y="35687122"/>
              <a:ext cx="1452658" cy="461370"/>
            </a:xfrm>
            <a:prstGeom prst="rect">
              <a:avLst/>
            </a:prstGeom>
          </p:spPr>
          <p:txBody>
            <a:bodyPr vert="horz" wrap="square" lIns="127723" tIns="63862" rIns="127723" bIns="63862" rtlCol="0">
              <a:spAutoFit/>
            </a:bodyPr>
            <a:lstStyle>
              <a:lvl1pPr marL="239481" indent="-239481" algn="l" defTabSz="957925" rtl="0" eaLnBrk="1" latinLnBrk="0" hangingPunct="1">
                <a:lnSpc>
                  <a:spcPct val="90000"/>
                </a:lnSpc>
                <a:spcBef>
                  <a:spcPts val="1048"/>
                </a:spcBef>
                <a:buClr>
                  <a:srgbClr val="548235"/>
                </a:buClr>
                <a:buSzPct val="80000"/>
                <a:buFont typeface="Wingdings 3" panose="05040102010807070707" pitchFamily="18" charset="2"/>
                <a:buChar char=""/>
                <a:defRPr sz="1800" b="1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718444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Calibri" panose="020F0502020204030204" pitchFamily="34" charset="0"/>
                <a:buChar char="-"/>
                <a:defRPr sz="16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97407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3pPr>
              <a:lvl4pPr marL="1676370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Calibri" panose="020F0502020204030204" pitchFamily="34" charset="0"/>
                <a:buChar char="-"/>
                <a:defRPr sz="12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4pPr>
              <a:lvl5pPr marL="2155332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  <a:defRPr sz="12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5pPr>
              <a:lvl6pPr marL="2634295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13258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92220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1183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fr-FR" sz="2400" dirty="0" smtClean="0"/>
                <a:t>East</a:t>
              </a:r>
              <a:endParaRPr lang="fr-FR" sz="2400" dirty="0"/>
            </a:p>
          </p:txBody>
        </p:sp>
        <p:sp>
          <p:nvSpPr>
            <p:cNvPr id="32" name="Espace réservé du contenu 1"/>
            <p:cNvSpPr txBox="1">
              <a:spLocks/>
            </p:cNvSpPr>
            <p:nvPr/>
          </p:nvSpPr>
          <p:spPr>
            <a:xfrm>
              <a:off x="9296201" y="35687122"/>
              <a:ext cx="1437373" cy="461370"/>
            </a:xfrm>
            <a:prstGeom prst="rect">
              <a:avLst/>
            </a:prstGeom>
          </p:spPr>
          <p:txBody>
            <a:bodyPr vert="horz" wrap="square" lIns="127723" tIns="63862" rIns="127723" bIns="63862" rtlCol="0">
              <a:spAutoFit/>
            </a:bodyPr>
            <a:lstStyle>
              <a:lvl1pPr marL="239481" indent="-239481" algn="l" defTabSz="957925" rtl="0" eaLnBrk="1" latinLnBrk="0" hangingPunct="1">
                <a:lnSpc>
                  <a:spcPct val="90000"/>
                </a:lnSpc>
                <a:spcBef>
                  <a:spcPts val="1048"/>
                </a:spcBef>
                <a:buClr>
                  <a:srgbClr val="548235"/>
                </a:buClr>
                <a:buSzPct val="80000"/>
                <a:buFont typeface="Wingdings 3" panose="05040102010807070707" pitchFamily="18" charset="2"/>
                <a:buChar char=""/>
                <a:defRPr sz="1800" b="1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718444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Calibri" panose="020F0502020204030204" pitchFamily="34" charset="0"/>
                <a:buChar char="-"/>
                <a:defRPr sz="16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97407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3pPr>
              <a:lvl4pPr marL="1676370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Calibri" panose="020F0502020204030204" pitchFamily="34" charset="0"/>
                <a:buChar char="-"/>
                <a:defRPr sz="12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4pPr>
              <a:lvl5pPr marL="2155332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  <a:defRPr sz="12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5pPr>
              <a:lvl6pPr marL="2634295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13258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92220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1183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fr-FR" sz="2400" dirty="0" smtClean="0"/>
                <a:t>Vertical</a:t>
              </a:r>
              <a:endParaRPr lang="fr-FR" sz="2400" dirty="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9172" y="1794194"/>
            <a:ext cx="6376489" cy="4029549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444137" y="1794194"/>
            <a:ext cx="3670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Algorithm for optical treatment </a:t>
            </a:r>
            <a:r>
              <a:rPr lang="en-US" sz="2000" dirty="0" smtClean="0"/>
              <a:t>optimization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Optical unit </a:t>
            </a:r>
            <a:r>
              <a:rPr lang="en-US" sz="2000" dirty="0" smtClean="0"/>
              <a:t>optimization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Sensors </a:t>
            </a:r>
            <a:r>
              <a:rPr lang="en-US" sz="2000" dirty="0" smtClean="0"/>
              <a:t>optimization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Photodiodes in the sensors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P3.1-333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72" y="139344"/>
            <a:ext cx="1105984" cy="9032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682" y="1074612"/>
            <a:ext cx="975357" cy="31766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08997" y="2733575"/>
            <a:ext cx="9114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[1</a:t>
            </a:r>
            <a:r>
              <a:rPr lang="en-US" sz="2000" dirty="0"/>
              <a:t>] </a:t>
            </a:r>
            <a:r>
              <a:rPr lang="en-US" sz="2000" dirty="0" smtClean="0"/>
              <a:t>O. ROUSSEAU, </a:t>
            </a:r>
            <a:r>
              <a:rPr lang="en-US" sz="2000" dirty="0"/>
              <a:t>« </a:t>
            </a:r>
            <a:r>
              <a:rPr lang="en-US" sz="2000" dirty="0" smtClean="0"/>
              <a:t>Integration </a:t>
            </a:r>
            <a:r>
              <a:rPr lang="en-US" sz="2000" dirty="0"/>
              <a:t>of an Optical Based Sensor in a Mechanical </a:t>
            </a:r>
            <a:r>
              <a:rPr lang="en-US" sz="2000" dirty="0" smtClean="0"/>
              <a:t>Seismometer</a:t>
            </a:r>
            <a:r>
              <a:rPr lang="en-US" sz="2000" dirty="0"/>
              <a:t> </a:t>
            </a:r>
            <a:r>
              <a:rPr lang="en-US" sz="2000" dirty="0" smtClean="0"/>
              <a:t>», </a:t>
            </a:r>
            <a:r>
              <a:rPr lang="en-US" sz="2000" dirty="0" err="1" smtClean="0"/>
              <a:t>SnT</a:t>
            </a:r>
            <a:r>
              <a:rPr lang="en-US" sz="2000" dirty="0" smtClean="0"/>
              <a:t> 2023 P3.1-313</a:t>
            </a:r>
          </a:p>
          <a:p>
            <a:r>
              <a:rPr lang="en-US" sz="2000" dirty="0" smtClean="0"/>
              <a:t>[</a:t>
            </a:r>
            <a:r>
              <a:rPr lang="en-US" sz="2000" dirty="0"/>
              <a:t>2] J. PETERSON, « Observations and modeling of seismic background noise », Open-File report 93-322, 1993</a:t>
            </a:r>
          </a:p>
          <a:p>
            <a:r>
              <a:rPr lang="en-US" sz="2000" dirty="0"/>
              <a:t>[3] W. </a:t>
            </a:r>
            <a:r>
              <a:rPr lang="en-US" sz="2000" dirty="0" err="1"/>
              <a:t>Merzouk</a:t>
            </a:r>
            <a:r>
              <a:rPr lang="en-US" sz="2000" dirty="0"/>
              <a:t> «  Highly compact and easy to use optical chip interferometer with </a:t>
            </a:r>
            <a:r>
              <a:rPr lang="en-US" sz="2000" dirty="0" err="1"/>
              <a:t>picometric</a:t>
            </a:r>
            <a:r>
              <a:rPr lang="en-US" sz="2000" dirty="0"/>
              <a:t> performance» Review of Scientific Instrument 87, 103103, 2018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èce jointe de notice" ma:contentTypeID="0x010100D14D93242A0E4F2C80D6AFEF30EB1A1500FC3AFC9F580096428175D4AE1F7E9F83" ma:contentTypeVersion="5" ma:contentTypeDescription="Pièce jointe d'une notice" ma:contentTypeScope="" ma:versionID="83d9722428efdcf708d398dc8c5df194">
  <xsd:schema xmlns:xsd="http://www.w3.org/2001/XMLSchema" xmlns:xs="http://www.w3.org/2001/XMLSchema" xmlns:p="http://schemas.microsoft.com/office/2006/metadata/properties" xmlns:ns2="827a9c66-bcaf-465c-b90f-061d2e2d27e2" xmlns:ns3="de47fc42-8415-46fa-b384-6e1cd13a4b4d" targetNamespace="http://schemas.microsoft.com/office/2006/metadata/properties" ma:root="true" ma:fieldsID="02149642605ca335c46eb2ed6986af79" ns2:_="" ns3:_="">
    <xsd:import namespace="827a9c66-bcaf-465c-b90f-061d2e2d27e2"/>
    <xsd:import namespace="de47fc42-8415-46fa-b384-6e1cd13a4b4d"/>
    <xsd:element name="properties">
      <xsd:complexType>
        <xsd:sequence>
          <xsd:element name="documentManagement">
            <xsd:complexType>
              <xsd:all>
                <xsd:element ref="ns2:map_field_global_docType" minOccurs="0"/>
                <xsd:element ref="ns2:map_field_global_docDiffHAL" minOccurs="0"/>
                <xsd:element ref="ns3:map_field_global_emailAvi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a9c66-bcaf-465c-b90f-061d2e2d27e2" elementFormDefault="qualified">
    <xsd:import namespace="http://schemas.microsoft.com/office/2006/documentManagement/types"/>
    <xsd:import namespace="http://schemas.microsoft.com/office/infopath/2007/PartnerControls"/>
    <xsd:element name="map_field_global_docType" ma:index="8" nillable="true" ma:displayName="Type de pièce jointe" ma:internalName="map_field_global_docType">
      <xsd:simpleType>
        <xsd:restriction base="dms:Choice">
          <xsd:enumeration value="préprint"/>
          <xsd:enumeration value="postprint auteur"/>
          <xsd:enumeration value="postprint éditeur"/>
          <xsd:enumeration value="accord éditeur"/>
          <xsd:enumeration value="avis"/>
          <xsd:enumeration value="postprint auteur / manuscrit auteur accepté"/>
          <xsd:enumeration value="version éditeur"/>
        </xsd:restriction>
      </xsd:simpleType>
    </xsd:element>
    <xsd:element name="map_field_global_docDiffHAL" ma:index="9" nillable="true" ma:displayName="Texte intégral diffusable sur HAL" ma:internalName="map_field_global_docDiffH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7fc42-8415-46fa-b384-6e1cd13a4b4d" elementFormDefault="qualified">
    <xsd:import namespace="http://schemas.microsoft.com/office/2006/documentManagement/types"/>
    <xsd:import namespace="http://schemas.microsoft.com/office/infopath/2007/PartnerControls"/>
    <xsd:element name="map_field_global_emailAvis" ma:index="10" nillable="true" ma:displayName="Adresse Email de l'avis" ma:internalName="map_field_global_emailAvi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p_field_global_docType xmlns="827a9c66-bcaf-465c-b90f-061d2e2d27e2">Aucun</map_field_global_docType>
    <map_field_global_docDiffHAL xmlns="827a9c66-bcaf-465c-b90f-061d2e2d27e2" xsi:nil="true"/>
    <map_field_global_emailAvis xmlns="de47fc42-8415-46fa-b384-6e1cd13a4b4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2B1214-B901-4E8C-A262-F2FB77437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a9c66-bcaf-465c-b90f-061d2e2d27e2"/>
    <ds:schemaRef ds:uri="de47fc42-8415-46fa-b384-6e1cd13a4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06A67C-40BD-4B0C-89DD-72A5C0148D8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de47fc42-8415-46fa-b384-6e1cd13a4b4d"/>
    <ds:schemaRef ds:uri="827a9c66-bcaf-465c-b90f-061d2e2d27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2FDDCC-9947-4F73-AD57-DC8EC00DAC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3280</TotalTime>
  <Words>692</Words>
  <PresentationFormat>Grand écran</PresentationFormat>
  <Paragraphs>70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Wingdings 3</vt:lpstr>
      <vt:lpstr>Custom Design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2023-04-18T13:25:54Z</dcterms:created>
  <dcterms:modified xsi:type="dcterms:W3CDTF">2023-06-02T12:12:02Z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0x010100D14D93242A0E4F2C80D6AFEF30EB1A1500FC3AFC9F580096428175D4AE1F7E9F83</vt:lpwstr>
  </property>
</Properties>
</file>