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82"/>
    <p:restoredTop sz="94678"/>
  </p:normalViewPr>
  <p:slideViewPr>
    <p:cSldViewPr snapToGrid="0">
      <p:cViewPr varScale="1">
        <p:scale>
          <a:sx n="113" d="100"/>
          <a:sy n="113" d="100"/>
        </p:scale>
        <p:origin x="9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6/15/23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6/15/23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6/15/23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6/15/23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6/15/23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6/15/23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6/15/23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6/15/23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6/15/23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6/15/23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6/15/23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P3.1-797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of Science Monitoring And Reliable Telecommunications (SMART) 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Subsea Cables for Observing the Oceans and Earth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Bruce M. Howe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Task Force SMART Subsea Cables, University of Hawaiʻi at Mānoa</a:t>
            </a:r>
          </a:p>
          <a:p>
            <a:pPr algn="ctr"/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0EA142-59AE-AE29-ED7C-705B7DD845B3}"/>
              </a:ext>
            </a:extLst>
          </p:cNvPr>
          <p:cNvSpPr txBox="1"/>
          <p:nvPr/>
        </p:nvSpPr>
        <p:spPr>
          <a:xfrm>
            <a:off x="11110059" y="5655157"/>
            <a:ext cx="10693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e-poster: session T3.1 20 June, SnT2023 Conference platform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CEEC6803-C21F-3558-8EFD-51BC842397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9940" y="2054673"/>
            <a:ext cx="7323222" cy="3483864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DA618C-63A8-F00B-10EF-35A533ED8858}"/>
              </a:ext>
            </a:extLst>
          </p:cNvPr>
          <p:cNvSpPr txBox="1"/>
          <p:nvPr/>
        </p:nvSpPr>
        <p:spPr>
          <a:xfrm>
            <a:off x="520066" y="1089090"/>
            <a:ext cx="10793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Global Array: Climate, Oceans, Sea Level, Earthquakes, Tsunamis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0D2AA2-83B2-0F1B-375A-501C64E50D41}"/>
              </a:ext>
            </a:extLst>
          </p:cNvPr>
          <p:cNvSpPr txBox="1"/>
          <p:nvPr/>
        </p:nvSpPr>
        <p:spPr>
          <a:xfrm>
            <a:off x="641888" y="1608418"/>
            <a:ext cx="670154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MS PGothic" charset="-128"/>
                <a:cs typeface="+mn-cs"/>
              </a:rPr>
              <a:t>Create a Planetary sensor, power, Internet network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01F183-5C55-A396-A459-81C638D6818E}"/>
              </a:ext>
            </a:extLst>
          </p:cNvPr>
          <p:cNvSpPr txBox="1"/>
          <p:nvPr/>
        </p:nvSpPr>
        <p:spPr>
          <a:xfrm>
            <a:off x="9059708" y="2105620"/>
            <a:ext cx="22103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-128"/>
                <a:cs typeface="+mn-cs"/>
              </a:rPr>
              <a:t>Share</a:t>
            </a:r>
          </a:p>
          <a:p>
            <a:pPr marL="0" marR="0" lvl="0" indent="0" algn="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-128"/>
                <a:cs typeface="+mn-cs"/>
              </a:rPr>
              <a:t>submarine cable infrastructure</a:t>
            </a:r>
          </a:p>
          <a:p>
            <a:pPr marL="0" marR="0" lvl="0" indent="0" algn="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charset="0"/>
                <a:ea typeface="MS PGothic" charset="-128"/>
                <a:cs typeface="+mn-cs"/>
              </a:rPr>
              <a:t>Telecom + science</a:t>
            </a:r>
          </a:p>
          <a:p>
            <a:pPr marL="0" marR="0" lvl="0" indent="0" algn="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charset="0"/>
                <a:ea typeface="MS PGothic" charset="-128"/>
                <a:cs typeface="+mn-cs"/>
              </a:rPr>
              <a:t> $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5CF6A2-4741-2639-FF50-F14507D98412}"/>
              </a:ext>
            </a:extLst>
          </p:cNvPr>
          <p:cNvSpPr/>
          <p:nvPr/>
        </p:nvSpPr>
        <p:spPr>
          <a:xfrm>
            <a:off x="10715664" y="3279189"/>
            <a:ext cx="484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charset="0"/>
                <a:ea typeface="MS PGothic" charset="-128"/>
                <a:cs typeface="+mn-cs"/>
              </a:rPr>
              <a:t> €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1971AB-F329-2C66-6069-F0E4DD4FA364}"/>
              </a:ext>
            </a:extLst>
          </p:cNvPr>
          <p:cNvSpPr txBox="1"/>
          <p:nvPr/>
        </p:nvSpPr>
        <p:spPr>
          <a:xfrm>
            <a:off x="8738270" y="3405262"/>
            <a:ext cx="1895006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MS PGothic" charset="-128"/>
                <a:cs typeface="+mn-cs"/>
              </a:rPr>
              <a:t>NO Interference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DF818E-A4FF-AAFD-DAF4-79C6C2F42EB6}"/>
              </a:ext>
            </a:extLst>
          </p:cNvPr>
          <p:cNvSpPr txBox="1"/>
          <p:nvPr/>
        </p:nvSpPr>
        <p:spPr>
          <a:xfrm rot="5400000">
            <a:off x="10418501" y="3442708"/>
            <a:ext cx="726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➜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charset="0"/>
              <a:ea typeface="MS PGothic" charset="-128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F45FC0-B097-41C0-83D1-48084EE878DB}"/>
              </a:ext>
            </a:extLst>
          </p:cNvPr>
          <p:cNvSpPr txBox="1"/>
          <p:nvPr/>
        </p:nvSpPr>
        <p:spPr>
          <a:xfrm>
            <a:off x="9151775" y="3881355"/>
            <a:ext cx="2118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-128"/>
                <a:cs typeface="+mn-cs"/>
              </a:rPr>
              <a:t>1.2+ GM </a:t>
            </a:r>
          </a:p>
          <a:p>
            <a:pPr marL="0" marR="0" lvl="0" indent="0" algn="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-128"/>
                <a:cs typeface="+mn-cs"/>
              </a:rPr>
              <a:t>~20,000 repeaters</a:t>
            </a:r>
          </a:p>
          <a:p>
            <a:pPr marL="0" marR="0" lvl="0" indent="0" algn="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-128"/>
                <a:cs typeface="+mn-cs"/>
              </a:rPr>
              <a:t>20 year refresh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4807C2-A6C4-964F-9466-C01DB17C436D}"/>
              </a:ext>
            </a:extLst>
          </p:cNvPr>
          <p:cNvSpPr txBox="1"/>
          <p:nvPr/>
        </p:nvSpPr>
        <p:spPr>
          <a:xfrm>
            <a:off x="7176532" y="5825867"/>
            <a:ext cx="3386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-128"/>
                <a:cs typeface="+mn-cs"/>
              </a:rPr>
              <a:t>Bottom temperature, pressure, seismic acceleration</a:t>
            </a:r>
          </a:p>
        </p:txBody>
      </p:sp>
      <p:pic>
        <p:nvPicPr>
          <p:cNvPr id="16" name="Content Placeholder 3">
            <a:extLst>
              <a:ext uri="{FF2B5EF4-FFF2-40B4-BE49-F238E27FC236}">
                <a16:creationId xmlns:a16="http://schemas.microsoft.com/office/drawing/2014/main" id="{D53CB032-660F-211B-EF97-D8CFC72036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1579" y="4702460"/>
            <a:ext cx="1538556" cy="104298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B6ED3D4-0330-31DE-0AC7-4F54D7866BC1}"/>
              </a:ext>
            </a:extLst>
          </p:cNvPr>
          <p:cNvSpPr txBox="1"/>
          <p:nvPr/>
        </p:nvSpPr>
        <p:spPr>
          <a:xfrm>
            <a:off x="9059708" y="5406418"/>
            <a:ext cx="2118299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MS PGothic" charset="-128"/>
                <a:cs typeface="+mn-cs"/>
              </a:rPr>
              <a:t>repeaters ~70 km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03721C-7FC1-D3BF-1C25-81132CDBD74C}"/>
              </a:ext>
            </a:extLst>
          </p:cNvPr>
          <p:cNvSpPr txBox="1"/>
          <p:nvPr/>
        </p:nvSpPr>
        <p:spPr>
          <a:xfrm>
            <a:off x="641888" y="5556609"/>
            <a:ext cx="5019195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MS PGothic" charset="-128"/>
                <a:cs typeface="+mn-cs"/>
              </a:rPr>
              <a:t>Know the environment – protect the network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812355D-31AC-C520-1C41-49459A3742E0}"/>
              </a:ext>
            </a:extLst>
          </p:cNvPr>
          <p:cNvSpPr>
            <a:spLocks noChangeAspect="1"/>
          </p:cNvSpPr>
          <p:nvPr/>
        </p:nvSpPr>
        <p:spPr>
          <a:xfrm>
            <a:off x="7971856" y="2719665"/>
            <a:ext cx="365760" cy="36576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D0F323B-F4F2-3681-D27B-69C00FA870AB}"/>
              </a:ext>
            </a:extLst>
          </p:cNvPr>
          <p:cNvSpPr>
            <a:spLocks noChangeAspect="1"/>
          </p:cNvSpPr>
          <p:nvPr/>
        </p:nvSpPr>
        <p:spPr>
          <a:xfrm>
            <a:off x="7393216" y="2788078"/>
            <a:ext cx="365760" cy="365760"/>
          </a:xfrm>
          <a:prstGeom prst="ellipse">
            <a:avLst/>
          </a:prstGeom>
          <a:noFill/>
          <a:ln w="76200">
            <a:solidFill>
              <a:srgbClr val="A8F6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0AEFC5D-68B9-7E36-BC8E-422DCA2552BB}"/>
              </a:ext>
            </a:extLst>
          </p:cNvPr>
          <p:cNvSpPr>
            <a:spLocks noChangeAspect="1"/>
          </p:cNvSpPr>
          <p:nvPr/>
        </p:nvSpPr>
        <p:spPr>
          <a:xfrm>
            <a:off x="4436939" y="4553493"/>
            <a:ext cx="365760" cy="365760"/>
          </a:xfrm>
          <a:prstGeom prst="ellipse">
            <a:avLst/>
          </a:prstGeom>
          <a:noFill/>
          <a:ln w="76200">
            <a:solidFill>
              <a:srgbClr val="00F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445EB4A-1727-EEDC-08C2-751CA5EBDAD2}"/>
              </a:ext>
            </a:extLst>
          </p:cNvPr>
          <p:cNvSpPr>
            <a:spLocks noChangeAspect="1"/>
          </p:cNvSpPr>
          <p:nvPr/>
        </p:nvSpPr>
        <p:spPr>
          <a:xfrm>
            <a:off x="2830549" y="3805788"/>
            <a:ext cx="365760" cy="36576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97F9ABE-CA6D-E3BF-1BDC-96AC3FFF096C}"/>
              </a:ext>
            </a:extLst>
          </p:cNvPr>
          <p:cNvSpPr>
            <a:spLocks noChangeAspect="1"/>
          </p:cNvSpPr>
          <p:nvPr/>
        </p:nvSpPr>
        <p:spPr>
          <a:xfrm>
            <a:off x="4205489" y="4862818"/>
            <a:ext cx="365760" cy="365760"/>
          </a:xfrm>
          <a:prstGeom prst="ellipse">
            <a:avLst/>
          </a:prstGeom>
          <a:noFill/>
          <a:ln w="76200">
            <a:solidFill>
              <a:srgbClr val="00F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7A21B5B-2852-F1CE-1511-4051C51B006B}"/>
              </a:ext>
            </a:extLst>
          </p:cNvPr>
          <p:cNvSpPr>
            <a:spLocks noChangeAspect="1"/>
          </p:cNvSpPr>
          <p:nvPr/>
        </p:nvSpPr>
        <p:spPr>
          <a:xfrm>
            <a:off x="4540934" y="4893763"/>
            <a:ext cx="1909131" cy="155349"/>
          </a:xfrm>
          <a:prstGeom prst="ellipse">
            <a:avLst/>
          </a:prstGeom>
          <a:noFill/>
          <a:ln w="76200">
            <a:solidFill>
              <a:srgbClr val="00FD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1F0626A-C1BC-096F-AEEC-5B1A71D4A40C}"/>
              </a:ext>
            </a:extLst>
          </p:cNvPr>
          <p:cNvSpPr>
            <a:spLocks noChangeAspect="1"/>
          </p:cNvSpPr>
          <p:nvPr/>
        </p:nvSpPr>
        <p:spPr>
          <a:xfrm>
            <a:off x="6453389" y="4824718"/>
            <a:ext cx="365760" cy="365760"/>
          </a:xfrm>
          <a:prstGeom prst="ellipse">
            <a:avLst/>
          </a:prstGeom>
          <a:noFill/>
          <a:ln w="76200">
            <a:solidFill>
              <a:srgbClr val="00F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05F9402-8507-2BA8-F070-F4139581C665}"/>
              </a:ext>
            </a:extLst>
          </p:cNvPr>
          <p:cNvSpPr>
            <a:spLocks noChangeAspect="1"/>
          </p:cNvSpPr>
          <p:nvPr/>
        </p:nvSpPr>
        <p:spPr>
          <a:xfrm>
            <a:off x="4221842" y="4145163"/>
            <a:ext cx="365760" cy="365760"/>
          </a:xfrm>
          <a:prstGeom prst="ellipse">
            <a:avLst/>
          </a:prstGeom>
          <a:noFill/>
          <a:ln w="76200">
            <a:solidFill>
              <a:srgbClr val="A8F6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EF525E-4495-BB5D-03FC-4F00F73A264B}"/>
              </a:ext>
            </a:extLst>
          </p:cNvPr>
          <p:cNvSpPr txBox="1"/>
          <p:nvPr/>
        </p:nvSpPr>
        <p:spPr>
          <a:xfrm>
            <a:off x="1842406" y="6031357"/>
            <a:ext cx="5397056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charset="-128"/>
                <a:cs typeface="Calibri" panose="020F0502020204030204" pitchFamily="34" charset="0"/>
              </a:rPr>
              <a:t>SMART CAM: 3700 km, install 2025, Gov’t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-128"/>
                <a:cs typeface="+mn-cs"/>
              </a:rPr>
              <a:t>€154M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charset="-128"/>
              <a:cs typeface="Calibri" panose="020F0502020204030204" pitchFamily="34" charset="0"/>
            </a:endParaRPr>
          </a:p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charset="-128"/>
                <a:cs typeface="Calibri" panose="020F0502020204030204" pitchFamily="34" charset="0"/>
              </a:rPr>
              <a:t>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charset="-128"/>
                <a:cs typeface="Calibri" panose="020F0502020204030204" pitchFamily="34" charset="0"/>
              </a:rPr>
              <a:t>ontinent/Portugal-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charset="-128"/>
                <a:cs typeface="Calibri" panose="020F0502020204030204" pitchFamily="34" charset="0"/>
              </a:rPr>
              <a:t>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charset="-128"/>
                <a:cs typeface="Calibri" panose="020F0502020204030204" pitchFamily="34" charset="0"/>
              </a:rPr>
              <a:t>zores-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charset="-128"/>
                <a:cs typeface="Calibri" panose="020F0502020204030204" pitchFamily="34" charset="0"/>
              </a:rPr>
              <a:t>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charset="-128"/>
                <a:cs typeface="Calibri" panose="020F0502020204030204" pitchFamily="34" charset="0"/>
              </a:rPr>
              <a:t>adeira ring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FCF671-2CE3-6F85-E2CD-79087F99BB34}"/>
              </a:ext>
            </a:extLst>
          </p:cNvPr>
          <p:cNvSpPr txBox="1"/>
          <p:nvPr/>
        </p:nvSpPr>
        <p:spPr>
          <a:xfrm>
            <a:off x="550028" y="2921228"/>
            <a:ext cx="15049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charset="0"/>
                <a:ea typeface="MS PGothic" charset="-128"/>
                <a:cs typeface="+mn-cs"/>
              </a:rPr>
              <a:t>1</a:t>
            </a:r>
            <a:r>
              <a:rPr kumimoji="0" lang="en-US" sz="2000" b="1" i="1" u="none" strike="noStrike" kern="1200" cap="none" spc="0" normalizeH="0" baseline="3000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charset="0"/>
                <a:ea typeface="MS PGothic" charset="-128"/>
                <a:cs typeface="+mn-cs"/>
              </a:rPr>
              <a:t>st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charset="0"/>
                <a:ea typeface="MS PGothic" charset="-128"/>
                <a:cs typeface="+mn-cs"/>
              </a:rPr>
              <a:t> order addition to Ocean-Earth observing system 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4AB573F-86CB-DE29-47C5-D902E32879CF}"/>
              </a:ext>
            </a:extLst>
          </p:cNvPr>
          <p:cNvSpPr>
            <a:spLocks noChangeAspect="1"/>
          </p:cNvSpPr>
          <p:nvPr/>
        </p:nvSpPr>
        <p:spPr>
          <a:xfrm>
            <a:off x="4746935" y="3127442"/>
            <a:ext cx="365760" cy="36576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B16D8A08-503B-E918-2F59-CE10C1D4DEDC}"/>
              </a:ext>
            </a:extLst>
          </p:cNvPr>
          <p:cNvSpPr/>
          <p:nvPr/>
        </p:nvSpPr>
        <p:spPr>
          <a:xfrm>
            <a:off x="3940461" y="2204145"/>
            <a:ext cx="3721100" cy="831155"/>
          </a:xfrm>
          <a:custGeom>
            <a:avLst/>
            <a:gdLst>
              <a:gd name="connsiteX0" fmla="*/ 0 w 3721100"/>
              <a:gd name="connsiteY0" fmla="*/ 831155 h 831155"/>
              <a:gd name="connsiteX1" fmla="*/ 1079500 w 3721100"/>
              <a:gd name="connsiteY1" fmla="*/ 56455 h 831155"/>
              <a:gd name="connsiteX2" fmla="*/ 2654300 w 3721100"/>
              <a:gd name="connsiteY2" fmla="*/ 107255 h 831155"/>
              <a:gd name="connsiteX3" fmla="*/ 2959100 w 3721100"/>
              <a:gd name="connsiteY3" fmla="*/ 488255 h 831155"/>
              <a:gd name="connsiteX4" fmla="*/ 3721100 w 3721100"/>
              <a:gd name="connsiteY4" fmla="*/ 119955 h 83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1100" h="831155">
                <a:moveTo>
                  <a:pt x="0" y="831155"/>
                </a:moveTo>
                <a:cubicBezTo>
                  <a:pt x="318558" y="504130"/>
                  <a:pt x="637117" y="177105"/>
                  <a:pt x="1079500" y="56455"/>
                </a:cubicBezTo>
                <a:cubicBezTo>
                  <a:pt x="1521883" y="-64195"/>
                  <a:pt x="2341033" y="35288"/>
                  <a:pt x="2654300" y="107255"/>
                </a:cubicBezTo>
                <a:cubicBezTo>
                  <a:pt x="2967567" y="179222"/>
                  <a:pt x="2781300" y="486138"/>
                  <a:pt x="2959100" y="488255"/>
                </a:cubicBezTo>
                <a:cubicBezTo>
                  <a:pt x="3136900" y="490372"/>
                  <a:pt x="3587750" y="187688"/>
                  <a:pt x="3721100" y="119955"/>
                </a:cubicBezTo>
              </a:path>
            </a:pathLst>
          </a:custGeom>
          <a:noFill/>
          <a:ln w="50800">
            <a:solidFill>
              <a:srgbClr val="00F5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2718</TotalTime>
  <Words>131</Words>
  <Application>Microsoft Macintosh PowerPoint</Application>
  <PresentationFormat>Widescreen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Bruce Howe</cp:lastModifiedBy>
  <cp:revision>24</cp:revision>
  <dcterms:created xsi:type="dcterms:W3CDTF">2023-04-18T13:25:54Z</dcterms:created>
  <dcterms:modified xsi:type="dcterms:W3CDTF">2023-06-15T20:11:42Z</dcterms:modified>
</cp:coreProperties>
</file>