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sldIdLst>
    <p:sldId id="256"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varScale="1">
        <p:scale>
          <a:sx n="123" d="100"/>
          <a:sy n="123"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stretch>
            <a:fillRect/>
          </a:stretch>
        </p:blipFill>
        <p:spPr>
          <a:xfrm>
            <a:off x="10744200" y="234950"/>
            <a:ext cx="1229360" cy="572043"/>
          </a:xfrm>
          <a:prstGeom prst="rect">
            <a:avLst/>
          </a:prstGeom>
        </p:spPr>
      </p:pic>
      <p:grpSp>
        <p:nvGrpSpPr>
          <p:cNvPr id="4" name="Group 4"/>
          <p:cNvGrpSpPr>
            <a:grpSpLocks noChangeAspect="1"/>
          </p:cNvGrpSpPr>
          <p:nvPr userDrawn="1"/>
        </p:nvGrpSpPr>
        <p:grpSpPr bwMode="auto">
          <a:xfrm>
            <a:off x="10818813" y="806450"/>
            <a:ext cx="1079500" cy="250825"/>
            <a:chOff x="6815" y="508"/>
            <a:chExt cx="680" cy="158"/>
          </a:xfrm>
        </p:grpSpPr>
        <p:sp>
          <p:nvSpPr>
            <p:cNvPr id="5" name="AutoShape 3"/>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6" name="Freeform 5"/>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dirty="0"/>
            </a:p>
          </p:txBody>
        </p:sp>
        <p:sp>
          <p:nvSpPr>
            <p:cNvPr id="7" name="Freeform 6"/>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stretch>
            <a:fillRect/>
          </a:stretch>
        </p:blipFill>
        <p:spPr>
          <a:xfrm>
            <a:off x="10744200" y="234950"/>
            <a:ext cx="1229360" cy="572043"/>
          </a:xfrm>
          <a:prstGeom prst="rect">
            <a:avLst/>
          </a:prstGeom>
        </p:spPr>
      </p:pic>
      <p:grpSp>
        <p:nvGrpSpPr>
          <p:cNvPr id="4" name="Group 4"/>
          <p:cNvGrpSpPr>
            <a:grpSpLocks noChangeAspect="1"/>
          </p:cNvGrpSpPr>
          <p:nvPr userDrawn="1"/>
        </p:nvGrpSpPr>
        <p:grpSpPr bwMode="auto">
          <a:xfrm>
            <a:off x="10818813" y="806450"/>
            <a:ext cx="1079500" cy="250825"/>
            <a:chOff x="6815" y="508"/>
            <a:chExt cx="680" cy="158"/>
          </a:xfrm>
        </p:grpSpPr>
        <p:sp>
          <p:nvSpPr>
            <p:cNvPr id="5" name="AutoShape 3"/>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6" name="Freeform 5"/>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dirty="0"/>
            </a:p>
          </p:txBody>
        </p:sp>
        <p:sp>
          <p:nvSpPr>
            <p:cNvPr id="7" name="Freeform 6"/>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err="1">
                <a:solidFill>
                  <a:schemeClr val="bg1"/>
                </a:solidFill>
                <a:latin typeface="Arial" panose="020B0604020202020204" pitchFamily="34" charset="0"/>
                <a:cs typeface="Arial" panose="020B0604020202020204" pitchFamily="34" charset="0"/>
              </a:rPr>
              <a:t>P3.1</a:t>
            </a:r>
            <a:r>
              <a:rPr lang="en-US" sz="1100" b="1" dirty="0">
                <a:solidFill>
                  <a:schemeClr val="bg1"/>
                </a:solidFill>
                <a:latin typeface="Arial" panose="020B0604020202020204" pitchFamily="34" charset="0"/>
                <a:cs typeface="Arial" panose="020B0604020202020204" pitchFamily="34" charset="0"/>
              </a:rPr>
              <a:t>-557</a:t>
            </a:r>
            <a:endParaRPr lang="en-US" sz="32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489075" y="26035"/>
            <a:ext cx="9476740" cy="1014730"/>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sym typeface="+mn-ea"/>
              </a:rPr>
              <a:t>Preliminary Design of Relative Humidity Virtual Sensor in Northern Middle Java Province of Indonesia</a:t>
            </a:r>
            <a:endParaRPr lang="en-US" sz="1600" dirty="0">
              <a:solidFill>
                <a:schemeClr val="bg1"/>
              </a:solidFill>
              <a:latin typeface="Arial" panose="020B0604020202020204" pitchFamily="34" charset="0"/>
              <a:cs typeface="Arial" panose="020B0604020202020204" pitchFamily="34" charset="0"/>
            </a:endParaRPr>
          </a:p>
          <a:p>
            <a:pPr algn="ctr"/>
            <a:endParaRPr lang="en-US" sz="16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sym typeface="+mn-ea"/>
              </a:rPr>
              <a:t>Haryas SW, Naufal A, Ibnu SL, Agus Sail, Shodiq Winarko, Fania YK, Robiatul A, Evi Nilasari, Roni DS</a:t>
            </a:r>
            <a:endParaRPr lang="en-US" sz="16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sym typeface="+mn-ea"/>
              </a:rPr>
              <a:t>Bandung Institute of Technology, Indonesia Agency for Meteorological Climatological and Geophysical (BMKG)</a:t>
            </a:r>
            <a:endParaRPr lang="en-US" sz="1400" dirty="0">
              <a:solidFill>
                <a:schemeClr val="bg1"/>
              </a:solidFill>
              <a:latin typeface="Arial" panose="020B0604020202020204" pitchFamily="34" charset="0"/>
              <a:cs typeface="Arial" panose="020B0604020202020204" pitchFamily="34" charset="0"/>
            </a:endParaRPr>
          </a:p>
        </p:txBody>
      </p:sp>
      <p:sp>
        <p:nvSpPr>
          <p:cNvPr id="2" name="Rectangles 1"/>
          <p:cNvSpPr/>
          <p:nvPr/>
        </p:nvSpPr>
        <p:spPr>
          <a:xfrm>
            <a:off x="311150" y="1283970"/>
            <a:ext cx="5984240" cy="21386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l"/>
            <a:endParaRPr lang="en-US">
              <a:sym typeface="+mn-ea"/>
            </a:endParaRPr>
          </a:p>
          <a:p>
            <a:pPr algn="l"/>
            <a:r>
              <a:rPr lang="en-US">
                <a:sym typeface="+mn-ea"/>
              </a:rPr>
              <a:t>Estimating RH sensor is an alternative troubleshooter in overcoming data unavailability. Estimation of air humidity is designed using AWS temperature and RH sensors data by generating virtual sensor values. Estimation method is identical to prediction model based on the historical data of a parameter.</a:t>
            </a:r>
            <a:endParaRPr lang="en-US"/>
          </a:p>
          <a:p>
            <a:pPr algn="l"/>
            <a:endParaRPr lang="en-US"/>
          </a:p>
        </p:txBody>
      </p:sp>
      <p:pic>
        <p:nvPicPr>
          <p:cNvPr id="7" name="Picture 6"/>
          <p:cNvPicPr>
            <a:picLocks noChangeAspect="1"/>
          </p:cNvPicPr>
          <p:nvPr/>
        </p:nvPicPr>
        <p:blipFill>
          <a:blip r:embed="rId1"/>
          <a:srcRect t="1130" r="-448"/>
          <a:stretch>
            <a:fillRect/>
          </a:stretch>
        </p:blipFill>
        <p:spPr>
          <a:xfrm>
            <a:off x="311150" y="3422650"/>
            <a:ext cx="5160645" cy="668655"/>
          </a:xfrm>
          <a:prstGeom prst="rect">
            <a:avLst/>
          </a:prstGeom>
        </p:spPr>
      </p:pic>
      <p:pic>
        <p:nvPicPr>
          <p:cNvPr id="8" name="Picture 1"/>
          <p:cNvPicPr>
            <a:picLocks noChangeAspect="1"/>
          </p:cNvPicPr>
          <p:nvPr/>
        </p:nvPicPr>
        <p:blipFill>
          <a:blip r:embed="rId2"/>
          <a:srcRect l="23479" t="13714" r="36949" b="45907"/>
          <a:stretch>
            <a:fillRect/>
          </a:stretch>
        </p:blipFill>
        <p:spPr>
          <a:xfrm>
            <a:off x="781050" y="4319905"/>
            <a:ext cx="4220210" cy="2421890"/>
          </a:xfrm>
          <a:prstGeom prst="rect">
            <a:avLst/>
          </a:prstGeom>
          <a:noFill/>
          <a:ln>
            <a:noFill/>
          </a:ln>
        </p:spPr>
      </p:pic>
      <p:sp>
        <p:nvSpPr>
          <p:cNvPr id="5" name="Rectangles 4"/>
          <p:cNvSpPr/>
          <p:nvPr/>
        </p:nvSpPr>
        <p:spPr>
          <a:xfrm>
            <a:off x="6782435" y="1536065"/>
            <a:ext cx="4854575" cy="464883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l"/>
            <a:r>
              <a:rPr lang="en-US" sz="2000"/>
              <a:t>Preliminary study is simulated on three AWS in northern Middle Java Province of Indonesia: </a:t>
            </a:r>
            <a:endParaRPr lang="en-US" sz="2000"/>
          </a:p>
          <a:p>
            <a:pPr marL="457200" indent="-457200" algn="l">
              <a:buAutoNum type="arabicPeriod"/>
            </a:pPr>
            <a:r>
              <a:rPr lang="en-US" sz="2000"/>
              <a:t>AWS Kajen</a:t>
            </a:r>
            <a:endParaRPr lang="en-US" sz="2000"/>
          </a:p>
          <a:p>
            <a:pPr marL="457200" indent="-457200" algn="l">
              <a:buAutoNum type="arabicPeriod"/>
            </a:pPr>
            <a:r>
              <a:rPr lang="en-US" sz="2000"/>
              <a:t>AWS Kandeman</a:t>
            </a:r>
            <a:endParaRPr lang="en-US" sz="2000"/>
          </a:p>
          <a:p>
            <a:pPr marL="457200" indent="-457200" algn="l">
              <a:buAutoNum type="arabicPeriod"/>
            </a:pPr>
            <a:r>
              <a:rPr lang="en-US" sz="2000"/>
              <a:t>AWS Pemalang </a:t>
            </a:r>
            <a:endParaRPr lang="en-US" sz="2000"/>
          </a:p>
          <a:p>
            <a:pPr algn="l"/>
            <a:endParaRPr lang="en-US" sz="2000"/>
          </a:p>
          <a:p>
            <a:pPr algn="l"/>
            <a:r>
              <a:rPr lang="en-US" sz="2000"/>
              <a:t>Period (January - March 2021)</a:t>
            </a:r>
            <a:endParaRPr lang="en-US" sz="2000"/>
          </a:p>
          <a:p>
            <a:pPr algn="l"/>
            <a:endParaRPr lang="en-US" sz="2000"/>
          </a:p>
          <a:p>
            <a:pPr algn="l"/>
            <a:r>
              <a:rPr lang="en-US" sz="2000"/>
              <a:t>Virtual sensor is arranged based on data fusions from physical sensors using </a:t>
            </a:r>
            <a:r>
              <a:rPr lang="en-US" sz="2000" b="1"/>
              <a:t>MLP and LSTM algorithm</a:t>
            </a:r>
            <a:r>
              <a:rPr lang="en-US" sz="2000"/>
              <a:t>. Three previous delayed temperature and relative humidity sensor data is utilized as inputs. Data are then segmented into 70% training and 30% testing data. </a:t>
            </a:r>
            <a:endParaRPr 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err="1">
                <a:solidFill>
                  <a:schemeClr val="bg1"/>
                </a:solidFill>
                <a:latin typeface="Arial" panose="020B0604020202020204" pitchFamily="34" charset="0"/>
                <a:cs typeface="Arial" panose="020B0604020202020204" pitchFamily="34" charset="0"/>
              </a:rPr>
              <a:t>P3.1</a:t>
            </a:r>
            <a:r>
              <a:rPr lang="en-US" sz="1100" b="1" dirty="0">
                <a:solidFill>
                  <a:schemeClr val="bg1"/>
                </a:solidFill>
                <a:latin typeface="Arial" panose="020B0604020202020204" pitchFamily="34" charset="0"/>
                <a:cs typeface="Arial" panose="020B0604020202020204" pitchFamily="34" charset="0"/>
              </a:rPr>
              <a:t>-557</a:t>
            </a:r>
            <a:endParaRPr lang="en-US" sz="32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489075" y="26035"/>
            <a:ext cx="9476740" cy="1014730"/>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sym typeface="+mn-ea"/>
              </a:rPr>
              <a:t>Preliminary Design of Relative Humidity Virtual Sensor in Northern Middle Java Province of Indonesia</a:t>
            </a:r>
            <a:endParaRPr lang="en-US" sz="1600" dirty="0">
              <a:solidFill>
                <a:schemeClr val="bg1"/>
              </a:solidFill>
              <a:latin typeface="Arial" panose="020B0604020202020204" pitchFamily="34" charset="0"/>
              <a:cs typeface="Arial" panose="020B0604020202020204" pitchFamily="34" charset="0"/>
            </a:endParaRPr>
          </a:p>
          <a:p>
            <a:pPr algn="ctr"/>
            <a:endParaRPr lang="en-US" sz="16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sym typeface="+mn-ea"/>
              </a:rPr>
              <a:t>Haryas SW, Naufal A, Ibnu SL, Agus Sail, Shodiq Winarko, Fania YK, Robiatul A, Evi Nilasari, Roni DS</a:t>
            </a:r>
            <a:endParaRPr lang="en-US" sz="16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sym typeface="+mn-ea"/>
              </a:rPr>
              <a:t>Bandung Institute of Technology, Indonesia Agency for Meteorological Climatological and Geophysical (BMKG)</a:t>
            </a:r>
            <a:endParaRPr lang="en-US" sz="1400" dirty="0">
              <a:solidFill>
                <a:schemeClr val="bg1"/>
              </a:solidFill>
              <a:latin typeface="Arial" panose="020B0604020202020204" pitchFamily="34" charset="0"/>
              <a:cs typeface="Arial" panose="020B0604020202020204" pitchFamily="34" charset="0"/>
            </a:endParaRPr>
          </a:p>
        </p:txBody>
      </p:sp>
      <p:pic>
        <p:nvPicPr>
          <p:cNvPr id="30" name="Picture 10"/>
          <p:cNvPicPr>
            <a:picLocks noChangeAspect="1"/>
          </p:cNvPicPr>
          <p:nvPr/>
        </p:nvPicPr>
        <p:blipFill>
          <a:blip r:embed="rId1"/>
          <a:stretch>
            <a:fillRect/>
          </a:stretch>
        </p:blipFill>
        <p:spPr>
          <a:xfrm>
            <a:off x="1071245" y="1179195"/>
            <a:ext cx="2417445" cy="1760220"/>
          </a:xfrm>
          <a:prstGeom prst="rect">
            <a:avLst/>
          </a:prstGeom>
          <a:noFill/>
          <a:ln>
            <a:noFill/>
          </a:ln>
        </p:spPr>
      </p:pic>
      <p:pic>
        <p:nvPicPr>
          <p:cNvPr id="36" name="Picture 5"/>
          <p:cNvPicPr>
            <a:picLocks noChangeAspect="1"/>
          </p:cNvPicPr>
          <p:nvPr/>
        </p:nvPicPr>
        <p:blipFill>
          <a:blip r:embed="rId2"/>
          <a:stretch>
            <a:fillRect/>
          </a:stretch>
        </p:blipFill>
        <p:spPr>
          <a:xfrm>
            <a:off x="1071245" y="3040380"/>
            <a:ext cx="2482850" cy="1774825"/>
          </a:xfrm>
          <a:prstGeom prst="rect">
            <a:avLst/>
          </a:prstGeom>
          <a:noFill/>
          <a:ln>
            <a:noFill/>
          </a:ln>
        </p:spPr>
      </p:pic>
      <p:pic>
        <p:nvPicPr>
          <p:cNvPr id="45" name="Picture 14"/>
          <p:cNvPicPr>
            <a:picLocks noChangeAspect="1"/>
          </p:cNvPicPr>
          <p:nvPr/>
        </p:nvPicPr>
        <p:blipFill>
          <a:blip r:embed="rId3"/>
          <a:stretch>
            <a:fillRect/>
          </a:stretch>
        </p:blipFill>
        <p:spPr>
          <a:xfrm>
            <a:off x="1005840" y="4815205"/>
            <a:ext cx="2482850" cy="1774190"/>
          </a:xfrm>
          <a:prstGeom prst="rect">
            <a:avLst/>
          </a:prstGeom>
          <a:noFill/>
          <a:ln>
            <a:noFill/>
          </a:ln>
        </p:spPr>
      </p:pic>
      <p:sp>
        <p:nvSpPr>
          <p:cNvPr id="9" name="Rectangles 8"/>
          <p:cNvSpPr/>
          <p:nvPr/>
        </p:nvSpPr>
        <p:spPr>
          <a:xfrm>
            <a:off x="3778885" y="2108835"/>
            <a:ext cx="6783705" cy="34791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marL="457200" indent="-457200" algn="l">
              <a:buFont typeface="+mj-lt"/>
              <a:buAutoNum type="arabicPeriod"/>
            </a:pPr>
            <a:r>
              <a:rPr lang="en-US" sz="2000"/>
              <a:t>Virtual relative humidity sensor for AWS Kajen is accurately composed by combination of delayed AWS Kandeman and Kajen data using MLP with 1.38 %RH of RMSE. </a:t>
            </a:r>
            <a:endParaRPr lang="en-US" sz="2000"/>
          </a:p>
          <a:p>
            <a:pPr marL="457200" indent="-457200" algn="l">
              <a:buFont typeface="+mj-lt"/>
              <a:buAutoNum type="arabicPeriod"/>
            </a:pPr>
            <a:endParaRPr lang="en-US" sz="2000"/>
          </a:p>
          <a:p>
            <a:pPr marL="457200" indent="-457200" algn="l">
              <a:buFont typeface="+mj-lt"/>
              <a:buAutoNum type="arabicPeriod"/>
            </a:pPr>
            <a:r>
              <a:rPr lang="en-US" sz="2000"/>
              <a:t>Virtual relative humidity sensor for AWS Pemalang is accurately composed by combination of delayed AWS Kandeman and Pemalang data using MLP with 2.04 %RH of RMSE. </a:t>
            </a:r>
            <a:endParaRPr lang="en-US" sz="2000"/>
          </a:p>
          <a:p>
            <a:pPr marL="457200" indent="-457200" algn="l">
              <a:buFont typeface="+mj-lt"/>
              <a:buAutoNum type="arabicPeriod"/>
            </a:pPr>
            <a:endParaRPr lang="en-US" sz="2000"/>
          </a:p>
          <a:p>
            <a:pPr marL="457200" indent="-457200" algn="l">
              <a:buFont typeface="+mj-lt"/>
              <a:buAutoNum type="arabicPeriod"/>
            </a:pPr>
            <a:r>
              <a:rPr lang="en-US" sz="2000"/>
              <a:t>Virtual relative humidity sensor for AWS Kandeman is accurately composed by combination of delayed all of those AWS data using MLP with 2.04 %RH of RMSE.</a:t>
            </a:r>
            <a:endParaRPr lang="en-US" sz="2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1815</Words>
  <Application>WPS Presentation</Application>
  <PresentationFormat>Widescreen</PresentationFormat>
  <Paragraphs>32</Paragraphs>
  <Slides>2</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vt:i4>
      </vt:variant>
    </vt:vector>
  </HeadingPairs>
  <TitlesOfParts>
    <vt:vector size="11" baseType="lpstr">
      <vt:lpstr>Arial</vt:lpstr>
      <vt:lpstr>SimSun</vt:lpstr>
      <vt:lpstr>Wingdings</vt:lpstr>
      <vt:lpstr>Microsoft YaHei</vt:lpstr>
      <vt:lpstr>Arial Unicode MS</vt:lpstr>
      <vt:lpstr>Calibri</vt:lpstr>
      <vt:lpstr>Calibri Light</vt:lpstr>
      <vt:lpstr>Office Theme</vt:lpstr>
      <vt:lpstr>1_Office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Haryas</cp:lastModifiedBy>
  <cp:revision>23</cp:revision>
  <dcterms:created xsi:type="dcterms:W3CDTF">2023-04-18T13:25:00Z</dcterms:created>
  <dcterms:modified xsi:type="dcterms:W3CDTF">2023-06-11T07:31:02Z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4B409EC06DEC4D42BAF53F8F79C64D2F</vt:lpwstr>
  </property>
  <property fmtid="{D5CDD505-2E9C-101B-9397-08002B2CF9AE}" pid="3" name="KSOProductBuildVer">
    <vt:lpwstr>1033-11.2.0.11537</vt:lpwstr>
  </property>
</Properties>
</file>