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3"/>
  </p:sldMasterIdLst>
  <p:sldIdLst>
    <p:sldId id="261" r:id="rId4"/>
    <p:sldId id="256"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23" d="100"/>
          <a:sy n="123"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11020425" y="5397498"/>
            <a:ext cx="1003300" cy="1219199"/>
            <a:chOff x="6942" y="3400"/>
            <a:chExt cx="632" cy="768"/>
          </a:xfrm>
        </p:grpSpPr>
        <p:sp>
          <p:nvSpPr>
            <p:cNvPr id="4"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7"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8"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slide" Target="../slides/slide5.xml"/><Relationship Id="rId7" Type="http://schemas.openxmlformats.org/officeDocument/2006/relationships/image" Target="../media/image4.emf"/><Relationship Id="rId6" Type="http://schemas.openxmlformats.org/officeDocument/2006/relationships/slide" Target="../slides/slide4.xml"/><Relationship Id="rId5" Type="http://schemas.openxmlformats.org/officeDocument/2006/relationships/image" Target="../media/image3.emf"/><Relationship Id="rId4" Type="http://schemas.openxmlformats.org/officeDocument/2006/relationships/slide" Target="../slides/slide2.xml"/><Relationship Id="rId3" Type="http://schemas.openxmlformats.org/officeDocument/2006/relationships/image" Target="../media/image2.emf"/><Relationship Id="rId2" Type="http://schemas.openxmlformats.org/officeDocument/2006/relationships/image" Target="../media/image1.jpeg"/><Relationship Id="rId13" Type="http://schemas.openxmlformats.org/officeDocument/2006/relationships/theme" Target="../theme/theme1.xml"/><Relationship Id="rId12" Type="http://schemas.openxmlformats.org/officeDocument/2006/relationships/image" Target="../media/image7.emf"/><Relationship Id="rId11" Type="http://schemas.openxmlformats.org/officeDocument/2006/relationships/image" Target="../media/image6.emf"/><Relationship Id="rId10" Type="http://schemas.openxmlformats.org/officeDocument/2006/relationships/slide" Target="../slides/slide6.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6" Type="http://schemas.openxmlformats.org/officeDocument/2006/relationships/theme" Target="../theme/theme2.xml"/><Relationship Id="rId25" Type="http://schemas.openxmlformats.org/officeDocument/2006/relationships/image" Target="../media/image16.emf"/><Relationship Id="rId24" Type="http://schemas.openxmlformats.org/officeDocument/2006/relationships/slide" Target="../slides/slide6.xml"/><Relationship Id="rId23" Type="http://schemas.openxmlformats.org/officeDocument/2006/relationships/image" Target="../media/image15.emf"/><Relationship Id="rId22" Type="http://schemas.openxmlformats.org/officeDocument/2006/relationships/slide" Target="../slides/slide5.xml"/><Relationship Id="rId21" Type="http://schemas.openxmlformats.org/officeDocument/2006/relationships/image" Target="../media/image14.emf"/><Relationship Id="rId20" Type="http://schemas.openxmlformats.org/officeDocument/2006/relationships/slide" Target="../slides/slide4.xml"/><Relationship Id="rId2" Type="http://schemas.openxmlformats.org/officeDocument/2006/relationships/slideLayout" Target="../slideLayouts/slideLayout3.xml"/><Relationship Id="rId19" Type="http://schemas.openxmlformats.org/officeDocument/2006/relationships/image" Target="../media/image13.emf"/><Relationship Id="rId18" Type="http://schemas.openxmlformats.org/officeDocument/2006/relationships/slide" Target="../slides/slide3.xml"/><Relationship Id="rId17" Type="http://schemas.openxmlformats.org/officeDocument/2006/relationships/image" Target="../media/image12.emf"/><Relationship Id="rId16" Type="http://schemas.openxmlformats.org/officeDocument/2006/relationships/slide" Target="../slides/slide2.xml"/><Relationship Id="rId15" Type="http://schemas.openxmlformats.org/officeDocument/2006/relationships/image" Target="../media/image11.emf"/><Relationship Id="rId14" Type="http://schemas.openxmlformats.org/officeDocument/2006/relationships/image" Target="../media/image10.emf"/><Relationship Id="rId13" Type="http://schemas.openxmlformats.org/officeDocument/2006/relationships/image" Target="../media/image9.emf"/><Relationship Id="rId12" Type="http://schemas.openxmlformats.org/officeDocument/2006/relationships/image" Target="../media/image8.pn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197124" y="400850"/>
            <a:ext cx="2039389" cy="1019695"/>
          </a:xfrm>
          <a:prstGeom prst="rect">
            <a:avLst/>
          </a:prstGeom>
        </p:spPr>
      </p:pic>
      <p:pic>
        <p:nvPicPr>
          <p:cNvPr id="14" name="Picture 13">
            <a:hlinkClick r:id="rId4" action="ppaction://hlinksldjump"/>
          </p:cNvPr>
          <p:cNvPicPr>
            <a:picLocks noChangeAspect="1"/>
          </p:cNvPicPr>
          <p:nvPr userDrawn="1"/>
        </p:nvPicPr>
        <p:blipFill>
          <a:blip r:embed="rId5"/>
          <a:stretch>
            <a:fillRect/>
          </a:stretch>
        </p:blipFill>
        <p:spPr>
          <a:xfrm>
            <a:off x="315118" y="1927567"/>
            <a:ext cx="1803400" cy="723900"/>
          </a:xfrm>
          <a:prstGeom prst="rect">
            <a:avLst/>
          </a:prstGeom>
        </p:spPr>
      </p:pic>
      <p:pic>
        <p:nvPicPr>
          <p:cNvPr id="17" name="Picture 16">
            <a:hlinkClick r:id="rId6" action="ppaction://hlinksldjump"/>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9" name="Picture 18">
            <a:hlinkClick r:id="rId8" action="ppaction://hlinksldjump"/>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p:cNvGrpSpPr>
            <a:grpSpLocks noChangeAspect="1"/>
          </p:cNvGrpSpPr>
          <p:nvPr userDrawn="1"/>
        </p:nvGrpSpPr>
        <p:grpSpPr bwMode="auto">
          <a:xfrm>
            <a:off x="2640003" y="2912198"/>
            <a:ext cx="2161727" cy="2160000"/>
            <a:chOff x="1720" y="1835"/>
            <a:chExt cx="1253" cy="1252"/>
          </a:xfrm>
        </p:grpSpPr>
        <p:sp>
          <p:nvSpPr>
            <p:cNvPr id="27"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8"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29"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0" name="Group 11"/>
          <p:cNvGrpSpPr>
            <a:grpSpLocks noChangeAspect="1"/>
          </p:cNvGrpSpPr>
          <p:nvPr userDrawn="1"/>
        </p:nvGrpSpPr>
        <p:grpSpPr bwMode="auto">
          <a:xfrm>
            <a:off x="7390269" y="2932111"/>
            <a:ext cx="2161727" cy="2160000"/>
            <a:chOff x="1720" y="1835"/>
            <a:chExt cx="1253" cy="1252"/>
          </a:xfrm>
        </p:grpSpPr>
        <p:sp>
          <p:nvSpPr>
            <p:cNvPr id="31"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2"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3"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4" name="Group 11"/>
          <p:cNvGrpSpPr>
            <a:grpSpLocks noChangeAspect="1"/>
          </p:cNvGrpSpPr>
          <p:nvPr userDrawn="1"/>
        </p:nvGrpSpPr>
        <p:grpSpPr bwMode="auto">
          <a:xfrm>
            <a:off x="9894318" y="2912198"/>
            <a:ext cx="2161727" cy="2160000"/>
            <a:chOff x="1720" y="1835"/>
            <a:chExt cx="1253" cy="1252"/>
          </a:xfrm>
        </p:grpSpPr>
        <p:sp>
          <p:nvSpPr>
            <p:cNvPr id="35"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6"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7"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8" name="Group 11"/>
          <p:cNvGrpSpPr>
            <a:grpSpLocks noChangeAspect="1"/>
          </p:cNvGrpSpPr>
          <p:nvPr userDrawn="1"/>
        </p:nvGrpSpPr>
        <p:grpSpPr bwMode="auto">
          <a:xfrm>
            <a:off x="135955" y="2932111"/>
            <a:ext cx="2161727" cy="2160000"/>
            <a:chOff x="1720" y="1835"/>
            <a:chExt cx="1253" cy="1252"/>
          </a:xfrm>
        </p:grpSpPr>
        <p:sp>
          <p:nvSpPr>
            <p:cNvPr id="39"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0"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1" name="Freeform 13"/>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dirty="0"/>
            </a:p>
          </p:txBody>
        </p:sp>
      </p:grpSp>
      <p:grpSp>
        <p:nvGrpSpPr>
          <p:cNvPr id="2" name="Group 4"/>
          <p:cNvGrpSpPr>
            <a:grpSpLocks noChangeAspect="1"/>
          </p:cNvGrpSpPr>
          <p:nvPr userDrawn="1"/>
        </p:nvGrpSpPr>
        <p:grpSpPr bwMode="auto">
          <a:xfrm>
            <a:off x="5162550" y="4986338"/>
            <a:ext cx="1866900" cy="1625600"/>
            <a:chOff x="3252" y="3141"/>
            <a:chExt cx="1176" cy="1024"/>
          </a:xfrm>
        </p:grpSpPr>
        <p:sp>
          <p:nvSpPr>
            <p:cNvPr id="3" name="AutoShape 3"/>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 name="Freeform 5"/>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ln>
          </p:spPr>
          <p:txBody>
            <a:bodyPr vert="horz" wrap="square" lIns="91440" tIns="45720" rIns="91440" bIns="45720" numCol="1" anchor="t" anchorCtr="0" compatLnSpc="1"/>
            <a:lstStyle/>
            <a:p>
              <a:endParaRPr lang="en-GB"/>
            </a:p>
          </p:txBody>
        </p:sp>
        <p:sp>
          <p:nvSpPr>
            <p:cNvPr id="5" name="Freeform 6"/>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ln>
          </p:spPr>
          <p:txBody>
            <a:bodyPr vert="horz" wrap="square" lIns="91440" tIns="45720" rIns="91440" bIns="45720" numCol="1" anchor="t" anchorCtr="0" compatLnSpc="1"/>
            <a:lstStyle/>
            <a:p>
              <a:endParaRPr lang="en-GB" dirty="0"/>
            </a:p>
          </p:txBody>
        </p:sp>
      </p:gr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p:cNvPr>
          <p:cNvPicPr>
            <a:picLocks noChangeAspect="1"/>
          </p:cNvPicPr>
          <p:nvPr userDrawn="1"/>
        </p:nvPicPr>
        <p:blipFill>
          <a:blip r:embed="rId13"/>
          <a:stretch>
            <a:fillRect/>
          </a:stretch>
        </p:blipFill>
        <p:spPr>
          <a:xfrm>
            <a:off x="11416375" y="2263000"/>
            <a:ext cx="213360" cy="213360"/>
          </a:xfrm>
          <a:prstGeom prst="rect">
            <a:avLst/>
          </a:prstGeom>
        </p:spPr>
      </p:pic>
      <p:pic>
        <p:nvPicPr>
          <p:cNvPr id="16" name="Picture 15">
            <a:hlinkClick r:id="" action="ppaction://hlinkshowjump?jump=nextslide"/>
          </p:cNvPr>
          <p:cNvPicPr>
            <a:picLocks noChangeAspect="1"/>
          </p:cNvPicPr>
          <p:nvPr userDrawn="1"/>
        </p:nvPicPr>
        <p:blipFill>
          <a:blip r:embed="rId14"/>
          <a:stretch>
            <a:fillRect/>
          </a:stretch>
        </p:blipFill>
        <p:spPr>
          <a:xfrm>
            <a:off x="11629735" y="4211192"/>
            <a:ext cx="209550" cy="209550"/>
          </a:xfrm>
          <a:prstGeom prst="rect">
            <a:avLst/>
          </a:prstGeom>
        </p:spPr>
      </p:pic>
      <p:pic>
        <p:nvPicPr>
          <p:cNvPr id="17" name="Picture 16">
            <a:hlinkClick r:id="" action="ppaction://hlinkshowjump?jump=previousslide"/>
          </p:cNvPr>
          <p:cNvPicPr>
            <a:picLocks noChangeAspect="1"/>
          </p:cNvPicPr>
          <p:nvPr userDrawn="1"/>
        </p:nvPicPr>
        <p:blipFill>
          <a:blip r:embed="rId15"/>
          <a:stretch>
            <a:fillRect/>
          </a:stretch>
        </p:blipFill>
        <p:spPr>
          <a:xfrm>
            <a:off x="11206825" y="4216497"/>
            <a:ext cx="209550" cy="209550"/>
          </a:xfrm>
          <a:prstGeom prst="rect">
            <a:avLst/>
          </a:prstGeom>
        </p:spPr>
      </p:pic>
      <p:grpSp>
        <p:nvGrpSpPr>
          <p:cNvPr id="4" name="Group 4"/>
          <p:cNvGrpSpPr>
            <a:grpSpLocks noChangeAspect="1"/>
          </p:cNvGrpSpPr>
          <p:nvPr userDrawn="1"/>
        </p:nvGrpSpPr>
        <p:grpSpPr bwMode="auto">
          <a:xfrm>
            <a:off x="11020425" y="5402263"/>
            <a:ext cx="1003300" cy="1214437"/>
            <a:chOff x="6942" y="3403"/>
            <a:chExt cx="632" cy="765"/>
          </a:xfrm>
        </p:grpSpPr>
        <p:sp>
          <p:nvSpPr>
            <p:cNvPr id="9"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1" name="Freeform 5"/>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2" name="Freeform 6"/>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13"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4"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pic>
        <p:nvPicPr>
          <p:cNvPr id="3" name="Picture 2">
            <a:hlinkClick r:id="rId16" action="ppaction://hlinksldjump"/>
          </p:cNvPr>
          <p:cNvPicPr>
            <a:picLocks noChangeAspect="1"/>
          </p:cNvPicPr>
          <p:nvPr userDrawn="1"/>
        </p:nvPicPr>
        <p:blipFill>
          <a:blip r:embed="rId17"/>
          <a:stretch>
            <a:fillRect/>
          </a:stretch>
        </p:blipFill>
        <p:spPr>
          <a:xfrm>
            <a:off x="11060217" y="2647996"/>
            <a:ext cx="933450" cy="184150"/>
          </a:xfrm>
          <a:prstGeom prst="rect">
            <a:avLst/>
          </a:prstGeom>
        </p:spPr>
      </p:pic>
      <p:pic>
        <p:nvPicPr>
          <p:cNvPr id="7" name="Picture 6">
            <a:hlinkClick r:id="rId18" action="ppaction://hlinksldjump"/>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p:cNvPr>
          <p:cNvPicPr>
            <a:picLocks noChangeAspect="1"/>
          </p:cNvPicPr>
          <p:nvPr userDrawn="1"/>
        </p:nvPicPr>
        <p:blipFill>
          <a:blip r:embed="rId25"/>
          <a:stretch>
            <a:fillRect/>
          </a:stretch>
        </p:blipFill>
        <p:spPr>
          <a:xfrm>
            <a:off x="11060217" y="3872988"/>
            <a:ext cx="933450" cy="18415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5.emf"/><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245" y="163830"/>
            <a:ext cx="7457440" cy="1906905"/>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Preliminary Design of Relative Humidity Virtual Sensor in Northern Middle Java Province of Indonesia</a:t>
            </a: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Haryas SW, Naufal A, Ibnu Sofwan L, Agus Sail, Shodiq Winarko, Fania Yolanda K, Robiatul A, Evi Nilasari, Roni DS</a:t>
            </a:r>
            <a:endParaRPr lang="en-US"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Bandung Institute of Technology, Indonesia Agency for Meteorological Climatological and Geophysical (BMKG)</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p:cNvSpPr txBox="1"/>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Automatic Weather Station and Relative Humidity Sensors</a:t>
            </a:r>
            <a:endParaRPr lang="en-US" sz="1200" dirty="0">
              <a:latin typeface="Arial" panose="020B0604020202020204" pitchFamily="34" charset="0"/>
              <a:cs typeface="Arial" panose="020B0604020202020204" pitchFamily="34" charset="0"/>
            </a:endParaRPr>
          </a:p>
        </p:txBody>
      </p:sp>
      <p:sp>
        <p:nvSpPr>
          <p:cNvPr id="3" name="Title 1"/>
          <p:cNvSpPr txBox="1"/>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P3.1</a:t>
            </a:r>
            <a:r>
              <a:rPr lang="en-US" sz="1200" b="1" dirty="0">
                <a:solidFill>
                  <a:schemeClr val="bg1"/>
                </a:solidFill>
                <a:latin typeface="Arial" panose="020B0604020202020204" pitchFamily="34" charset="0"/>
                <a:cs typeface="Arial" panose="020B0604020202020204" pitchFamily="34" charset="0"/>
              </a:rPr>
              <a:t>-557</a:t>
            </a:r>
            <a:endParaRPr lang="en-US" sz="12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Competitive Sensing Based on MLP and LSTM</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Algorithm</a:t>
            </a:r>
            <a:endParaRPr lang="en-US" sz="1200" dirty="0">
              <a:latin typeface="Arial" panose="020B0604020202020204" pitchFamily="34" charset="0"/>
              <a:cs typeface="Arial" panose="020B0604020202020204" pitchFamily="34" charset="0"/>
            </a:endParaRPr>
          </a:p>
        </p:txBody>
      </p:sp>
      <p:sp>
        <p:nvSpPr>
          <p:cNvPr id="6" name="Title 1"/>
          <p:cNvSpPr txBox="1"/>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p:cNvSpPr txBox="1"/>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sym typeface="+mn-ea"/>
              </a:rPr>
              <a:t>Estimating RH sensor is an alternative troubleshooter in overcoming data unavailability. Estimation of air humidity is designed using AWS temperature and RH sensors data by generating virtual sensor values.</a:t>
            </a:r>
            <a:endParaRPr lang="en-US" sz="1200" dirty="0">
              <a:latin typeface="Arial" panose="020B0604020202020204" pitchFamily="34" charset="0"/>
              <a:cs typeface="Arial" panose="020B0604020202020204" pitchFamily="34" charset="0"/>
            </a:endParaRPr>
          </a:p>
        </p:txBody>
      </p:sp>
      <p:sp>
        <p:nvSpPr>
          <p:cNvPr id="9"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30" name="Picture 10"/>
          <p:cNvPicPr>
            <a:picLocks noChangeAspect="1"/>
          </p:cNvPicPr>
          <p:nvPr/>
        </p:nvPicPr>
        <p:blipFill>
          <a:blip r:embed="rId1"/>
          <a:stretch>
            <a:fillRect/>
          </a:stretch>
        </p:blipFill>
        <p:spPr>
          <a:xfrm>
            <a:off x="7610475" y="3369310"/>
            <a:ext cx="1710690" cy="1245870"/>
          </a:xfrm>
          <a:prstGeom prst="rect">
            <a:avLst/>
          </a:prstGeom>
          <a:noFill/>
          <a:ln>
            <a:noFill/>
          </a:ln>
        </p:spPr>
      </p:pic>
      <p:pic>
        <p:nvPicPr>
          <p:cNvPr id="37" name="Gamba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3610" y="163830"/>
            <a:ext cx="572135" cy="928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US" sz="4800" dirty="0">
              <a:solidFill>
                <a:schemeClr val="bg1"/>
              </a:solidFill>
              <a:latin typeface="Arial" panose="020B0604020202020204" pitchFamily="34" charset="0"/>
              <a:cs typeface="Arial" panose="020B0604020202020204" pitchFamily="34" charset="0"/>
            </a:endParaRPr>
          </a:p>
        </p:txBody>
      </p:sp>
      <p:sp>
        <p:nvSpPr>
          <p:cNvPr id="7" name="Title 1"/>
          <p:cNvSpPr txBox="1"/>
          <p:nvPr/>
        </p:nvSpPr>
        <p:spPr>
          <a:xfrm>
            <a:off x="11125514" y="6385300"/>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P3.1</a:t>
            </a:r>
            <a:r>
              <a:rPr lang="en-US" sz="1000" b="1" dirty="0">
                <a:solidFill>
                  <a:schemeClr val="bg1"/>
                </a:solidFill>
                <a:latin typeface="Arial" panose="020B0604020202020204" pitchFamily="34" charset="0"/>
                <a:cs typeface="Arial" panose="020B0604020202020204" pitchFamily="34" charset="0"/>
              </a:rPr>
              <a:t>-557</a:t>
            </a:r>
            <a:endParaRPr lang="en-US" sz="2400" b="1" dirty="0">
              <a:solidFill>
                <a:schemeClr val="bg1"/>
              </a:solidFill>
              <a:latin typeface="Arial" panose="020B0604020202020204" pitchFamily="34" charset="0"/>
              <a:cs typeface="Arial" panose="020B0604020202020204" pitchFamily="34" charset="0"/>
            </a:endParaRPr>
          </a:p>
        </p:txBody>
      </p:sp>
      <p:sp>
        <p:nvSpPr>
          <p:cNvPr id="4"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s 4"/>
          <p:cNvSpPr/>
          <p:nvPr/>
        </p:nvSpPr>
        <p:spPr>
          <a:xfrm>
            <a:off x="4076700" y="1436370"/>
            <a:ext cx="6443345" cy="5182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l"/>
            <a:r>
              <a:rPr lang="en-US" sz="2000"/>
              <a:t>Automatic Weather Station (AWS) is consists of seven electrical sensors, one of which is relative humidity (RH) sensor. It is a capacitive membrane with an analog voltage output.</a:t>
            </a:r>
            <a:endParaRPr lang="en-US" sz="2000"/>
          </a:p>
          <a:p>
            <a:pPr algn="l"/>
            <a:endParaRPr lang="en-US" sz="2000"/>
          </a:p>
          <a:p>
            <a:pPr algn="l"/>
            <a:r>
              <a:rPr lang="en-US" sz="2000"/>
              <a:t>In 2020, RH sensors have a 7% level of unavailability due to power supply leakage, sensor damage and communication network troubles. The existence of data gaps reduce the accuracy of weather forecast analysis.</a:t>
            </a:r>
            <a:endParaRPr lang="en-US" sz="2000"/>
          </a:p>
          <a:p>
            <a:pPr algn="l"/>
            <a:endParaRPr lang="en-US" sz="2000"/>
          </a:p>
          <a:p>
            <a:pPr algn="l"/>
            <a:r>
              <a:rPr lang="en-US" sz="2000"/>
              <a:t>Estimating RH sensor is an alternative troubleshooter in overcoming data unavailability. Estimation of air humidity is designed using AWS temperature and RH sensors data by generating virtual sensor values. Estimation method is identical to prediction model based on the historical data of a parameter.</a:t>
            </a:r>
            <a:endParaRPr lang="en-US" sz="2000"/>
          </a:p>
        </p:txBody>
      </p:sp>
      <p:pic>
        <p:nvPicPr>
          <p:cNvPr id="6" name="Content Placeholder 5"/>
          <p:cNvPicPr>
            <a:picLocks noChangeAspect="1"/>
          </p:cNvPicPr>
          <p:nvPr>
            <p:ph idx="1"/>
          </p:nvPr>
        </p:nvPicPr>
        <p:blipFill>
          <a:blip r:embed="rId1"/>
          <a:srcRect l="3002" t="2818" r="21057"/>
          <a:stretch>
            <a:fillRect/>
          </a:stretch>
        </p:blipFill>
        <p:spPr>
          <a:xfrm>
            <a:off x="212725" y="1188720"/>
            <a:ext cx="3756660" cy="5430520"/>
          </a:xfrm>
          <a:prstGeom prst="rect">
            <a:avLst/>
          </a:prstGeom>
          <a:ln>
            <a:solidFill>
              <a:schemeClr val="tx1"/>
            </a:solidFill>
          </a:ln>
        </p:spPr>
      </p:pic>
      <p:pic>
        <p:nvPicPr>
          <p:cNvPr id="37" name="Gamba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5200" y="81915"/>
            <a:ext cx="572135" cy="9283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P3.1</a:t>
            </a:r>
            <a:r>
              <a:rPr lang="en-US" sz="1000" b="1" dirty="0">
                <a:solidFill>
                  <a:schemeClr val="bg1"/>
                </a:solidFill>
                <a:latin typeface="Arial" panose="020B0604020202020204" pitchFamily="34" charset="0"/>
                <a:cs typeface="Arial" panose="020B0604020202020204" pitchFamily="34" charset="0"/>
                <a:sym typeface="+mn-ea"/>
              </a:rPr>
              <a:t>-557</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s 3"/>
          <p:cNvSpPr/>
          <p:nvPr/>
        </p:nvSpPr>
        <p:spPr>
          <a:xfrm>
            <a:off x="798830" y="1551305"/>
            <a:ext cx="7373620" cy="51828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l"/>
            <a:r>
              <a:rPr lang="en-US" sz="2400"/>
              <a:t>This study proposes design of relative humidity virtual sensor according to competitive sensing concept. This study aims to design an estimation model for AWS relative humidity sensor data using predictions based on Multi Layer Perceptron (MLP) and Long-Short Term Memory (LSTM). </a:t>
            </a:r>
            <a:endParaRPr lang="en-US" sz="2400"/>
          </a:p>
          <a:p>
            <a:pPr algn="l"/>
            <a:endParaRPr lang="en-US" sz="2400"/>
          </a:p>
          <a:p>
            <a:pPr algn="l"/>
            <a:r>
              <a:rPr lang="en-US" sz="2400"/>
              <a:t>Furthermore, the prediction results of the two methods are compared to the actual relative humidity data to assess the performance of each method.</a:t>
            </a:r>
            <a:endParaRPr lang="en-US" sz="2400"/>
          </a:p>
        </p:txBody>
      </p:sp>
      <p:pic>
        <p:nvPicPr>
          <p:cNvPr id="7" name="Picture 6"/>
          <p:cNvPicPr>
            <a:picLocks noChangeAspect="1"/>
          </p:cNvPicPr>
          <p:nvPr/>
        </p:nvPicPr>
        <p:blipFill>
          <a:blip r:embed="rId1"/>
          <a:srcRect t="1130" r="-448"/>
          <a:stretch>
            <a:fillRect/>
          </a:stretch>
        </p:blipFill>
        <p:spPr>
          <a:xfrm rot="5400000">
            <a:off x="6486525" y="3704590"/>
            <a:ext cx="5160645" cy="668655"/>
          </a:xfrm>
          <a:prstGeom prst="rect">
            <a:avLst/>
          </a:prstGeom>
        </p:spPr>
      </p:pic>
      <p:pic>
        <p:nvPicPr>
          <p:cNvPr id="37" name="Gamba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5200" y="81915"/>
            <a:ext cx="572135" cy="9283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P3.1</a:t>
            </a:r>
            <a:r>
              <a:rPr lang="en-US" sz="1000" b="1" dirty="0">
                <a:solidFill>
                  <a:schemeClr val="bg1"/>
                </a:solidFill>
                <a:latin typeface="Arial" panose="020B0604020202020204" pitchFamily="34" charset="0"/>
                <a:cs typeface="Arial" panose="020B0604020202020204" pitchFamily="34" charset="0"/>
                <a:sym typeface="+mn-ea"/>
              </a:rPr>
              <a:t>-557</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s 3"/>
          <p:cNvSpPr/>
          <p:nvPr/>
        </p:nvSpPr>
        <p:spPr>
          <a:xfrm>
            <a:off x="5751195" y="1736725"/>
            <a:ext cx="4854575" cy="46488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l"/>
            <a:r>
              <a:rPr lang="en-US" sz="2000"/>
              <a:t>Preliminary study is simulated on three AWS in northern Middle Java Province of Indonesia, namely AWS Kandeman, Pemalang and Kajen from January to March 2021. These AWS are installed adjacently around northern highway of Java in triangular constellation. </a:t>
            </a:r>
            <a:endParaRPr lang="en-US" sz="2000"/>
          </a:p>
          <a:p>
            <a:pPr algn="l"/>
            <a:endParaRPr lang="en-US" sz="2000"/>
          </a:p>
          <a:p>
            <a:pPr algn="l"/>
            <a:r>
              <a:rPr lang="en-US" sz="2000"/>
              <a:t>Virtual sensor is arranged based on data fusions from physical sensors using MLP and LSTM algorithm. Three previous delayed temperature and relative humidity sensor data is utilized as inputs. Data are then segmented into 70% training and 30% testing data. </a:t>
            </a:r>
            <a:endParaRPr lang="en-US" sz="2000"/>
          </a:p>
        </p:txBody>
      </p:sp>
      <p:pic>
        <p:nvPicPr>
          <p:cNvPr id="8" name="Picture 1"/>
          <p:cNvPicPr>
            <a:picLocks noChangeAspect="1"/>
          </p:cNvPicPr>
          <p:nvPr/>
        </p:nvPicPr>
        <p:blipFill>
          <a:blip r:embed="rId1"/>
          <a:srcRect l="23479" t="13714" r="36949" b="45907"/>
          <a:stretch>
            <a:fillRect/>
          </a:stretch>
        </p:blipFill>
        <p:spPr>
          <a:xfrm>
            <a:off x="812165" y="3947160"/>
            <a:ext cx="4648835" cy="2667635"/>
          </a:xfrm>
          <a:prstGeom prst="rect">
            <a:avLst/>
          </a:prstGeom>
          <a:noFill/>
          <a:ln>
            <a:noFill/>
          </a:ln>
        </p:spPr>
      </p:pic>
      <p:pic>
        <p:nvPicPr>
          <p:cNvPr id="100" name="Picture 99"/>
          <p:cNvPicPr/>
          <p:nvPr/>
        </p:nvPicPr>
        <p:blipFill>
          <a:blip r:embed="rId2"/>
          <a:srcRect t="21373"/>
          <a:stretch>
            <a:fillRect/>
          </a:stretch>
        </p:blipFill>
        <p:spPr>
          <a:xfrm>
            <a:off x="812800" y="1412240"/>
            <a:ext cx="4648200" cy="2300605"/>
          </a:xfrm>
          <a:prstGeom prst="rect">
            <a:avLst/>
          </a:prstGeom>
          <a:noFill/>
          <a:ln w="9525">
            <a:noFill/>
          </a:ln>
        </p:spPr>
      </p:pic>
      <p:pic>
        <p:nvPicPr>
          <p:cNvPr id="37" name="Gamba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81915"/>
            <a:ext cx="572135" cy="928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P3.1-557</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30" name="Picture 10"/>
          <p:cNvPicPr>
            <a:picLocks noChangeAspect="1"/>
          </p:cNvPicPr>
          <p:nvPr/>
        </p:nvPicPr>
        <p:blipFill>
          <a:blip r:embed="rId1"/>
          <a:stretch>
            <a:fillRect/>
          </a:stretch>
        </p:blipFill>
        <p:spPr>
          <a:xfrm>
            <a:off x="654050" y="1217930"/>
            <a:ext cx="2417445" cy="1760220"/>
          </a:xfrm>
          <a:prstGeom prst="rect">
            <a:avLst/>
          </a:prstGeom>
          <a:noFill/>
          <a:ln>
            <a:noFill/>
          </a:ln>
        </p:spPr>
      </p:pic>
      <p:pic>
        <p:nvPicPr>
          <p:cNvPr id="36" name="Picture 5"/>
          <p:cNvPicPr>
            <a:picLocks noChangeAspect="1"/>
          </p:cNvPicPr>
          <p:nvPr/>
        </p:nvPicPr>
        <p:blipFill>
          <a:blip r:embed="rId2"/>
          <a:stretch>
            <a:fillRect/>
          </a:stretch>
        </p:blipFill>
        <p:spPr>
          <a:xfrm>
            <a:off x="654050" y="3077845"/>
            <a:ext cx="2482850" cy="1774825"/>
          </a:xfrm>
          <a:prstGeom prst="rect">
            <a:avLst/>
          </a:prstGeom>
          <a:noFill/>
          <a:ln>
            <a:noFill/>
          </a:ln>
        </p:spPr>
      </p:pic>
      <p:pic>
        <p:nvPicPr>
          <p:cNvPr id="45" name="Picture 14"/>
          <p:cNvPicPr>
            <a:picLocks noChangeAspect="1"/>
          </p:cNvPicPr>
          <p:nvPr/>
        </p:nvPicPr>
        <p:blipFill>
          <a:blip r:embed="rId3"/>
          <a:stretch>
            <a:fillRect/>
          </a:stretch>
        </p:blipFill>
        <p:spPr>
          <a:xfrm>
            <a:off x="654050" y="4916170"/>
            <a:ext cx="2482850" cy="1774190"/>
          </a:xfrm>
          <a:prstGeom prst="rect">
            <a:avLst/>
          </a:prstGeom>
          <a:noFill/>
          <a:ln>
            <a:noFill/>
          </a:ln>
        </p:spPr>
      </p:pic>
      <p:pic>
        <p:nvPicPr>
          <p:cNvPr id="7" name="Picture 6"/>
          <p:cNvPicPr>
            <a:picLocks noChangeAspect="1"/>
          </p:cNvPicPr>
          <p:nvPr/>
        </p:nvPicPr>
        <p:blipFill>
          <a:blip r:embed="rId4"/>
          <a:stretch>
            <a:fillRect/>
          </a:stretch>
        </p:blipFill>
        <p:spPr>
          <a:xfrm>
            <a:off x="3954145" y="1217930"/>
            <a:ext cx="5801360" cy="5434330"/>
          </a:xfrm>
          <a:prstGeom prst="rect">
            <a:avLst/>
          </a:prstGeom>
        </p:spPr>
      </p:pic>
      <p:pic>
        <p:nvPicPr>
          <p:cNvPr id="37" name="Gamba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81915"/>
            <a:ext cx="572135" cy="9283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P3.1</a:t>
            </a:r>
            <a:r>
              <a:rPr lang="en-US" sz="1000" b="1" dirty="0">
                <a:solidFill>
                  <a:schemeClr val="bg1"/>
                </a:solidFill>
                <a:latin typeface="Arial" panose="020B0604020202020204" pitchFamily="34" charset="0"/>
                <a:cs typeface="Arial" panose="020B0604020202020204" pitchFamily="34" charset="0"/>
              </a:rPr>
              <a:t>-557</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s 3"/>
          <p:cNvSpPr/>
          <p:nvPr/>
        </p:nvSpPr>
        <p:spPr>
          <a:xfrm>
            <a:off x="754380" y="2108835"/>
            <a:ext cx="9808210" cy="3479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marL="457200" indent="-457200" algn="l">
              <a:buFont typeface="+mj-lt"/>
              <a:buAutoNum type="arabicPeriod"/>
            </a:pPr>
            <a:r>
              <a:rPr lang="en-US" sz="2000"/>
              <a:t>Virtual relative humidity sensor for AWS Kajen is accurately composed by combination of delayed AWS Kandeman and Kajen data using MLP with 1.38 %RH of RMSE. </a:t>
            </a:r>
            <a:endParaRPr lang="en-US" sz="2000"/>
          </a:p>
          <a:p>
            <a:pPr marL="457200" indent="-457200" algn="l">
              <a:buFont typeface="+mj-lt"/>
              <a:buAutoNum type="arabicPeriod"/>
            </a:pPr>
            <a:endParaRPr lang="en-US" sz="2000"/>
          </a:p>
          <a:p>
            <a:pPr marL="457200" indent="-457200" algn="l">
              <a:buFont typeface="+mj-lt"/>
              <a:buAutoNum type="arabicPeriod"/>
            </a:pPr>
            <a:r>
              <a:rPr lang="en-US" sz="2000"/>
              <a:t>Virtual relative humidity sensor for AWS Pemalang is accurately composed by combination of delayed AWS Kandeman and Pemalang data using MLP with 2.04 %RH of RMSE. </a:t>
            </a:r>
            <a:endParaRPr lang="en-US" sz="2000"/>
          </a:p>
          <a:p>
            <a:pPr marL="457200" indent="-457200" algn="l">
              <a:buFont typeface="+mj-lt"/>
              <a:buAutoNum type="arabicPeriod"/>
            </a:pPr>
            <a:endParaRPr lang="en-US" sz="2000"/>
          </a:p>
          <a:p>
            <a:pPr marL="457200" indent="-457200" algn="l">
              <a:buFont typeface="+mj-lt"/>
              <a:buAutoNum type="arabicPeriod"/>
            </a:pPr>
            <a:r>
              <a:rPr lang="en-US" sz="2000"/>
              <a:t>Virtual relative humidity sensor for AWS Kandeman is accurately composed by combination of delayed all of those AWS data using MLP with 2.04 %RH of RMSE.</a:t>
            </a:r>
            <a:endParaRPr lang="en-US" sz="2000"/>
          </a:p>
        </p:txBody>
      </p:sp>
      <p:pic>
        <p:nvPicPr>
          <p:cNvPr id="37" name="Gambar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25200" y="81915"/>
            <a:ext cx="572135" cy="928370"/>
          </a:xfrm>
          <a:prstGeom prst="rect">
            <a:avLst/>
          </a:prstGeom>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3250</Words>
  <Application>WPS Presentation</Application>
  <PresentationFormat>Widescreen</PresentationFormat>
  <Paragraphs>66</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vt:i4>
      </vt:variant>
    </vt:vector>
  </HeadingPairs>
  <TitlesOfParts>
    <vt:vector size="16" baseType="lpstr">
      <vt:lpstr>Arial</vt:lpstr>
      <vt:lpstr>SimSun</vt:lpstr>
      <vt:lpstr>Wingdings</vt:lpstr>
      <vt:lpstr>Microsoft YaHei</vt:lpstr>
      <vt:lpstr>Arial Unicode MS</vt:lpstr>
      <vt:lpstr>Calibri</vt:lpstr>
      <vt:lpstr>Calibri Light</vt:lpstr>
      <vt:lpstr>Calibri</vt: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Haryas</cp:lastModifiedBy>
  <cp:revision>41</cp:revision>
  <dcterms:created xsi:type="dcterms:W3CDTF">2023-04-18T13:25:00Z</dcterms:created>
  <dcterms:modified xsi:type="dcterms:W3CDTF">2023-06-11T07:10:14Z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B9A27F1213A549FF8BA3AFEAE9359A81</vt:lpwstr>
  </property>
  <property fmtid="{D5CDD505-2E9C-101B-9397-08002B2CF9AE}" pid="3" name="KSOProductBuildVer">
    <vt:lpwstr>1033-11.2.0.11537</vt:lpwstr>
  </property>
</Properties>
</file>