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Q/JRHK4/bSTNLqQYZnzzvOpLJ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3"/>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7" name="Google Shape;57;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1"/>
          <p:cNvSpPr/>
          <p:nvPr>
            <p:ph idx="2" type="pic"/>
          </p:nvPr>
        </p:nvSpPr>
        <p:spPr>
          <a:xfrm>
            <a:off x="5183188" y="987425"/>
            <a:ext cx="6172200" cy="4873625"/>
          </a:xfrm>
          <a:prstGeom prst="rect">
            <a:avLst/>
          </a:prstGeom>
          <a:noFill/>
          <a:ln>
            <a:noFill/>
          </a:ln>
        </p:spPr>
      </p:sp>
      <p:sp>
        <p:nvSpPr>
          <p:cNvPr id="63" name="Google Shape;63;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2"/>
          <p:cNvPicPr preferRelativeResize="0"/>
          <p:nvPr/>
        </p:nvPicPr>
        <p:blipFill rotWithShape="1">
          <a:blip r:embed="rId2">
            <a:alphaModFix/>
          </a:blip>
          <a:srcRect b="0" l="0" r="0" t="0"/>
          <a:stretch/>
        </p:blipFill>
        <p:spPr>
          <a:xfrm>
            <a:off x="10744200" y="234950"/>
            <a:ext cx="1229360" cy="572043"/>
          </a:xfrm>
          <a:prstGeom prst="rect">
            <a:avLst/>
          </a:prstGeom>
          <a:noFill/>
          <a:ln>
            <a:noFill/>
          </a:ln>
        </p:spPr>
      </p:pic>
      <p:grpSp>
        <p:nvGrpSpPr>
          <p:cNvPr id="7" name="Google Shape;7;p2"/>
          <p:cNvGrpSpPr/>
          <p:nvPr/>
        </p:nvGrpSpPr>
        <p:grpSpPr>
          <a:xfrm>
            <a:off x="10818813" y="803275"/>
            <a:ext cx="1084262" cy="258763"/>
            <a:chOff x="6815" y="506"/>
            <a:chExt cx="683" cy="163"/>
          </a:xfrm>
        </p:grpSpPr>
        <p:sp>
          <p:nvSpPr>
            <p:cNvPr id="8" name="Google Shape;8;p2"/>
            <p:cNvSpPr/>
            <p:nvPr/>
          </p:nvSpPr>
          <p:spPr>
            <a:xfrm>
              <a:off x="6815" y="508"/>
              <a:ext cx="680" cy="1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 name="Google Shape;9;p2"/>
            <p:cNvSpPr/>
            <p:nvPr/>
          </p:nvSpPr>
          <p:spPr>
            <a:xfrm>
              <a:off x="6822" y="513"/>
              <a:ext cx="669" cy="149"/>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 name="Google Shape;10;p2"/>
            <p:cNvSpPr/>
            <p:nvPr/>
          </p:nvSpPr>
          <p:spPr>
            <a:xfrm>
              <a:off x="6815" y="506"/>
              <a:ext cx="683" cy="163"/>
            </a:xfrm>
            <a:custGeom>
              <a:rect b="b" l="l" r="r" t="t"/>
              <a:pathLst>
                <a:path extrusionOk="0" h="435" w="1889">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10841064" y="825623"/>
            <a:ext cx="1069383" cy="24435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P3.1-558</a:t>
            </a:r>
            <a:endParaRPr b="1" i="0" sz="3200" u="none" cap="none" strike="noStrike">
              <a:solidFill>
                <a:schemeClr val="lt1"/>
              </a:solidFill>
              <a:latin typeface="Arial"/>
              <a:ea typeface="Arial"/>
              <a:cs typeface="Arial"/>
              <a:sym typeface="Arial"/>
            </a:endParaRPr>
          </a:p>
        </p:txBody>
      </p:sp>
      <p:sp>
        <p:nvSpPr>
          <p:cNvPr id="84" name="Google Shape;84;p1"/>
          <p:cNvSpPr txBox="1"/>
          <p:nvPr/>
        </p:nvSpPr>
        <p:spPr>
          <a:xfrm>
            <a:off x="2061274" y="26169"/>
            <a:ext cx="8547316" cy="12926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On the Influence of Atmospheric Conditions on Ambient Seismic Noise</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FFFFFF"/>
                </a:solidFill>
                <a:latin typeface="Arial"/>
                <a:ea typeface="Arial"/>
                <a:cs typeface="Arial"/>
                <a:sym typeface="Arial"/>
              </a:rPr>
              <a:t>A. TOLEA</a:t>
            </a:r>
            <a:r>
              <a:rPr b="0" baseline="30000" i="0" lang="en-US" sz="1600" u="sng" cap="none" strike="noStrike">
                <a:solidFill>
                  <a:srgbClr val="FFFFFF"/>
                </a:solidFill>
                <a:latin typeface="Arial"/>
                <a:ea typeface="Arial"/>
                <a:cs typeface="Arial"/>
                <a:sym typeface="Arial"/>
              </a:rPr>
              <a:t>1,2</a:t>
            </a:r>
            <a:r>
              <a:rPr b="0" i="0" lang="en-US" sz="1600" u="none" cap="none" strike="noStrike">
                <a:solidFill>
                  <a:srgbClr val="FFFFFF"/>
                </a:solidFill>
                <a:latin typeface="Arial"/>
                <a:ea typeface="Arial"/>
                <a:cs typeface="Arial"/>
                <a:sym typeface="Arial"/>
              </a:rPr>
              <a:t>, B. GRECU</a:t>
            </a:r>
            <a:r>
              <a:rPr b="0" baseline="30000" i="0" lang="en-US" sz="1600" u="none" cap="none" strike="noStrike">
                <a:solidFill>
                  <a:srgbClr val="FFFFFF"/>
                </a:solidFill>
                <a:latin typeface="Arial"/>
                <a:ea typeface="Arial"/>
                <a:cs typeface="Arial"/>
                <a:sym typeface="Arial"/>
              </a:rPr>
              <a:t>1</a:t>
            </a:r>
            <a:r>
              <a:rPr b="0" i="0" lang="en-US" sz="1600" u="none" cap="none" strike="noStrike">
                <a:solidFill>
                  <a:srgbClr val="FFFFFF"/>
                </a:solidFill>
                <a:latin typeface="Arial"/>
                <a:ea typeface="Arial"/>
                <a:cs typeface="Arial"/>
                <a:sym typeface="Arial"/>
              </a:rPr>
              <a:t>, V. TOADER</a:t>
            </a:r>
            <a:r>
              <a:rPr b="0" baseline="30000" i="0" lang="en-US" sz="1600" u="none" cap="none" strike="noStrike">
                <a:solidFill>
                  <a:srgbClr val="FFFFFF"/>
                </a:solidFill>
                <a:latin typeface="Arial"/>
                <a:ea typeface="Arial"/>
                <a:cs typeface="Arial"/>
                <a:sym typeface="Arial"/>
              </a:rPr>
              <a:t>1</a:t>
            </a:r>
            <a:r>
              <a:rPr b="0" i="0" lang="en-US" sz="1600" u="none" cap="none" strike="noStrike">
                <a:solidFill>
                  <a:srgbClr val="FFFFFF"/>
                </a:solidFill>
                <a:latin typeface="Arial"/>
                <a:ea typeface="Arial"/>
                <a:cs typeface="Arial"/>
                <a:sym typeface="Arial"/>
              </a:rPr>
              <a:t>, I. MOLDOVAN</a:t>
            </a:r>
            <a:r>
              <a:rPr b="0" baseline="30000" i="0" lang="en-US" sz="1600" u="none" cap="none" strike="noStrike">
                <a:solidFill>
                  <a:srgbClr val="FFFFFF"/>
                </a:solidFill>
                <a:latin typeface="Arial"/>
                <a:ea typeface="Arial"/>
                <a:cs typeface="Arial"/>
                <a:sym typeface="Arial"/>
              </a:rPr>
              <a:t>1</a:t>
            </a:r>
            <a:r>
              <a:rPr b="0" i="0" lang="en-US" sz="1600" u="none" cap="none" strike="noStrike">
                <a:solidFill>
                  <a:srgbClr val="FFFFFF"/>
                </a:solidFill>
                <a:latin typeface="Arial"/>
                <a:ea typeface="Arial"/>
                <a:cs typeface="Arial"/>
                <a:sym typeface="Arial"/>
              </a:rPr>
              <a:t>, C. NEAGOE</a:t>
            </a:r>
            <a:r>
              <a:rPr b="0" baseline="30000" i="0" lang="en-US" sz="1600" u="none" cap="none" strike="noStrike">
                <a:solidFill>
                  <a:srgbClr val="FFFFFF"/>
                </a:solidFill>
                <a:latin typeface="Arial"/>
                <a:ea typeface="Arial"/>
                <a:cs typeface="Arial"/>
                <a:sym typeface="Arial"/>
              </a:rPr>
              <a:t>1</a:t>
            </a:r>
            <a:r>
              <a:rPr b="0" i="0" lang="en-US" sz="1800" u="none" cap="none" strike="noStrike">
                <a:solidFill>
                  <a:srgbClr val="FFFFFF"/>
                </a:solidFill>
                <a:latin typeface="Arial"/>
                <a:ea typeface="Arial"/>
                <a:cs typeface="Arial"/>
                <a:sym typeface="Arial"/>
              </a:rPr>
              <a:t> </a:t>
            </a:r>
            <a:br>
              <a:rPr b="0" i="0" lang="en-US" sz="1800" u="none" cap="none" strike="noStrike">
                <a:solidFill>
                  <a:srgbClr val="FFFFFF"/>
                </a:solidFill>
                <a:latin typeface="Arial"/>
                <a:ea typeface="Arial"/>
                <a:cs typeface="Arial"/>
                <a:sym typeface="Arial"/>
              </a:rPr>
            </a:br>
            <a:r>
              <a:rPr b="0" baseline="30000" i="0" lang="en-US" sz="1400" u="none" cap="none" strike="noStrike">
                <a:solidFill>
                  <a:srgbClr val="FFFFFF"/>
                </a:solidFill>
                <a:latin typeface="Arial"/>
                <a:ea typeface="Arial"/>
                <a:cs typeface="Arial"/>
                <a:sym typeface="Arial"/>
              </a:rPr>
              <a:t>1</a:t>
            </a:r>
            <a:r>
              <a:rPr b="0" i="0" lang="en-US" sz="1400" u="none" cap="none" strike="noStrike">
                <a:solidFill>
                  <a:srgbClr val="FFFFFF"/>
                </a:solidFill>
                <a:latin typeface="Arial"/>
                <a:ea typeface="Arial"/>
                <a:cs typeface="Arial"/>
                <a:sym typeface="Arial"/>
              </a:rPr>
              <a:t>National Institute for Earth Physics, Magurele, Romania</a:t>
            </a:r>
            <a:br>
              <a:rPr b="0" i="0" lang="en-US" sz="1400" u="none" cap="none" strike="noStrike">
                <a:solidFill>
                  <a:srgbClr val="FFFFFF"/>
                </a:solidFill>
                <a:latin typeface="Arial"/>
                <a:ea typeface="Arial"/>
                <a:cs typeface="Arial"/>
                <a:sym typeface="Arial"/>
              </a:rPr>
            </a:br>
            <a:r>
              <a:rPr b="0" baseline="30000" i="0" lang="en-US" sz="1400" u="none" cap="none" strike="noStrike">
                <a:solidFill>
                  <a:srgbClr val="FFFFFF"/>
                </a:solidFill>
                <a:latin typeface="Arial"/>
                <a:ea typeface="Arial"/>
                <a:cs typeface="Arial"/>
                <a:sym typeface="Arial"/>
              </a:rPr>
              <a:t>2</a:t>
            </a:r>
            <a:r>
              <a:rPr b="0" i="0" lang="en-US" sz="1400" u="none" cap="none" strike="noStrike">
                <a:solidFill>
                  <a:srgbClr val="FFFFFF"/>
                </a:solidFill>
                <a:latin typeface="Arial"/>
                <a:ea typeface="Arial"/>
                <a:cs typeface="Arial"/>
                <a:sym typeface="Arial"/>
              </a:rPr>
              <a:t>Faculty of Physics, University of Bucharest, Bucharest, Romania</a:t>
            </a:r>
            <a:br>
              <a:rPr b="0" i="0" lang="en-US" sz="1400" u="none" cap="none" strike="noStrike">
                <a:solidFill>
                  <a:srgbClr val="FFFFFF"/>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85" name="Google Shape;85;p1"/>
          <p:cNvSpPr txBox="1"/>
          <p:nvPr/>
        </p:nvSpPr>
        <p:spPr>
          <a:xfrm>
            <a:off x="58875" y="1339075"/>
            <a:ext cx="7839000" cy="56337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rgbClr val="1C4587"/>
              </a:buClr>
              <a:buSzPts val="1800"/>
              <a:buFont typeface="Arial"/>
              <a:buChar char="⮚"/>
            </a:pPr>
            <a:r>
              <a:rPr b="0" i="0" lang="en-US" sz="1800" u="none" cap="none" strike="noStrike">
                <a:solidFill>
                  <a:srgbClr val="1C4587"/>
                </a:solidFill>
                <a:latin typeface="Arial"/>
                <a:ea typeface="Arial"/>
                <a:cs typeface="Arial"/>
                <a:sym typeface="Arial"/>
              </a:rPr>
              <a:t>Ambient seismic noise (ASN) is primarily influenced by a variety of factors such as human activities, ocean waves, wind, and natural phenomena like storms and weather patterns. These sources tend to dominate the background vibrations and contaminate seismic data recorded by seismometers.</a:t>
            </a:r>
            <a:endParaRPr b="0" i="0" sz="1800" u="none" cap="none" strike="noStrike">
              <a:solidFill>
                <a:srgbClr val="1C4587"/>
              </a:solidFill>
              <a:latin typeface="Arial"/>
              <a:ea typeface="Arial"/>
              <a:cs typeface="Arial"/>
              <a:sym typeface="Arial"/>
            </a:endParaRPr>
          </a:p>
          <a:p>
            <a:pPr indent="-342900" lvl="0" marL="457200" marR="0" rtl="0" algn="just">
              <a:lnSpc>
                <a:spcPct val="100000"/>
              </a:lnSpc>
              <a:spcBef>
                <a:spcPts val="0"/>
              </a:spcBef>
              <a:spcAft>
                <a:spcPts val="0"/>
              </a:spcAft>
              <a:buClr>
                <a:srgbClr val="1C4587"/>
              </a:buClr>
              <a:buSzPts val="1800"/>
              <a:buFont typeface="Arial"/>
              <a:buChar char="⮚"/>
            </a:pPr>
            <a:r>
              <a:rPr b="0" i="0" lang="en-US" sz="1800" u="none" cap="none" strike="noStrike">
                <a:solidFill>
                  <a:srgbClr val="1C4587"/>
                </a:solidFill>
                <a:latin typeface="Arial"/>
                <a:ea typeface="Arial"/>
                <a:cs typeface="Arial"/>
                <a:sym typeface="Arial"/>
              </a:rPr>
              <a:t>Studies based on ambient seismic noise (ASN) are performed regularly.</a:t>
            </a:r>
            <a:endParaRPr b="0" i="0" sz="1800" u="none" cap="none" strike="noStrike">
              <a:solidFill>
                <a:srgbClr val="1C4587"/>
              </a:solidFill>
              <a:latin typeface="Arial"/>
              <a:ea typeface="Arial"/>
              <a:cs typeface="Arial"/>
              <a:sym typeface="Arial"/>
            </a:endParaRPr>
          </a:p>
          <a:p>
            <a:pPr indent="-342900" lvl="0" marL="457200" marR="0" rtl="0" algn="just">
              <a:lnSpc>
                <a:spcPct val="100000"/>
              </a:lnSpc>
              <a:spcBef>
                <a:spcPts val="0"/>
              </a:spcBef>
              <a:spcAft>
                <a:spcPts val="0"/>
              </a:spcAft>
              <a:buClr>
                <a:srgbClr val="1C4587"/>
              </a:buClr>
              <a:buSzPts val="1800"/>
              <a:buFont typeface="Arial"/>
              <a:buChar char="⮚"/>
            </a:pPr>
            <a:r>
              <a:rPr b="0" i="0" lang="en-US" sz="1800" u="none" cap="none" strike="noStrike">
                <a:solidFill>
                  <a:srgbClr val="1C4587"/>
                </a:solidFill>
                <a:latin typeface="Arial"/>
                <a:ea typeface="Arial"/>
                <a:cs typeface="Arial"/>
                <a:sym typeface="Arial"/>
              </a:rPr>
              <a:t>I</a:t>
            </a:r>
            <a:r>
              <a:rPr b="0" i="0" lang="en-US" sz="1800" u="none" cap="none" strike="noStrike">
                <a:solidFill>
                  <a:srgbClr val="1C4587"/>
                </a:solidFill>
                <a:latin typeface="Arial"/>
                <a:ea typeface="Arial"/>
                <a:cs typeface="Arial"/>
                <a:sym typeface="Arial"/>
              </a:rPr>
              <a:t>t has been shown that also atmospheric conditions contribute to these contaminated recordings.</a:t>
            </a:r>
            <a:endParaRPr b="0" i="0" sz="1800" u="none" cap="none" strike="noStrike">
              <a:solidFill>
                <a:srgbClr val="1C4587"/>
              </a:solidFill>
              <a:latin typeface="Arial"/>
              <a:ea typeface="Arial"/>
              <a:cs typeface="Arial"/>
              <a:sym typeface="Arial"/>
            </a:endParaRPr>
          </a:p>
          <a:p>
            <a:pPr indent="-342900" lvl="0" marL="457200" marR="0" rtl="0" algn="just">
              <a:lnSpc>
                <a:spcPct val="100000"/>
              </a:lnSpc>
              <a:spcBef>
                <a:spcPts val="0"/>
              </a:spcBef>
              <a:spcAft>
                <a:spcPts val="0"/>
              </a:spcAft>
              <a:buClr>
                <a:srgbClr val="1C4587"/>
              </a:buClr>
              <a:buSzPts val="1800"/>
              <a:buFont typeface="Noto Sans Symbols"/>
              <a:buChar char="⮚"/>
            </a:pPr>
            <a:r>
              <a:rPr b="0" i="0" lang="en-US" sz="1800" u="none" cap="none" strike="noStrike">
                <a:solidFill>
                  <a:srgbClr val="1C4587"/>
                </a:solidFill>
                <a:latin typeface="Arial"/>
                <a:ea typeface="Arial"/>
                <a:cs typeface="Arial"/>
                <a:sym typeface="Arial"/>
              </a:rPr>
              <a:t>The vertical components of the Romanian seismic stations were analyzed to characterize the noise levels at the stations and investigate noise variations in space and time for a particular period.</a:t>
            </a:r>
            <a:endParaRPr b="0" i="0" sz="1800" u="none" cap="none" strike="noStrike">
              <a:solidFill>
                <a:srgbClr val="1C4587"/>
              </a:solidFill>
              <a:latin typeface="Arial"/>
              <a:ea typeface="Arial"/>
              <a:cs typeface="Arial"/>
              <a:sym typeface="Arial"/>
            </a:endParaRPr>
          </a:p>
          <a:p>
            <a:pPr indent="-342900" lvl="0" marL="457200" marR="0" rtl="0" algn="just">
              <a:lnSpc>
                <a:spcPct val="100000"/>
              </a:lnSpc>
              <a:spcBef>
                <a:spcPts val="0"/>
              </a:spcBef>
              <a:spcAft>
                <a:spcPts val="0"/>
              </a:spcAft>
              <a:buClr>
                <a:srgbClr val="1C4587"/>
              </a:buClr>
              <a:buSzPts val="1800"/>
              <a:buFont typeface="Arial"/>
              <a:buChar char="⮚"/>
            </a:pPr>
            <a:r>
              <a:rPr b="0" i="0" lang="en-US" sz="1800" u="none" cap="none" strike="noStrike">
                <a:solidFill>
                  <a:srgbClr val="1C4587"/>
                </a:solidFill>
                <a:latin typeface="Arial"/>
                <a:ea typeface="Arial"/>
                <a:cs typeface="Arial"/>
                <a:sym typeface="Arial"/>
              </a:rPr>
              <a:t>In this study, we examined the relationship between noise levels and weather parameters for the stations where seismic sensors are collocated with weather sensors.</a:t>
            </a:r>
            <a:endParaRPr b="0" i="0" sz="1800" u="none" cap="none" strike="noStrike">
              <a:solidFill>
                <a:srgbClr val="1C4587"/>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1C4587"/>
              </a:solidFill>
              <a:latin typeface="Arial"/>
              <a:ea typeface="Arial"/>
              <a:cs typeface="Arial"/>
              <a:sym typeface="Arial"/>
            </a:endParaRPr>
          </a:p>
          <a:p>
            <a:pPr indent="-342900" lvl="0" marL="457200" marR="0" rtl="0" algn="just">
              <a:lnSpc>
                <a:spcPct val="100000"/>
              </a:lnSpc>
              <a:spcBef>
                <a:spcPts val="0"/>
              </a:spcBef>
              <a:spcAft>
                <a:spcPts val="0"/>
              </a:spcAft>
              <a:buClr>
                <a:srgbClr val="1C4587"/>
              </a:buClr>
              <a:buSzPts val="1800"/>
              <a:buFont typeface="Noto Sans Symbols"/>
              <a:buChar char="⮚"/>
            </a:pPr>
            <a:r>
              <a:rPr b="0" i="0" lang="en-US" sz="1800" u="none" cap="none" strike="noStrike">
                <a:solidFill>
                  <a:srgbClr val="1C4587"/>
                </a:solidFill>
                <a:latin typeface="Arial"/>
                <a:ea typeface="Arial"/>
                <a:cs typeface="Arial"/>
                <a:sym typeface="Arial"/>
              </a:rPr>
              <a:t>If you want to learn more about this, come see my e-poster </a:t>
            </a:r>
            <a:endParaRPr b="0" i="0" sz="1800" u="none" cap="none" strike="noStrike">
              <a:solidFill>
                <a:srgbClr val="1C4587"/>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800"/>
              <a:buFont typeface="Arial"/>
              <a:buNone/>
            </a:pPr>
            <a:r>
              <a:rPr b="0" i="0" lang="en-US" sz="1800" u="none" cap="none" strike="noStrike">
                <a:solidFill>
                  <a:srgbClr val="1C4587"/>
                </a:solidFill>
                <a:latin typeface="Arial"/>
                <a:ea typeface="Arial"/>
                <a:cs typeface="Arial"/>
                <a:sym typeface="Arial"/>
              </a:rPr>
              <a:t>during session P3.1-558 on 20 June 2023 or access it online </a:t>
            </a:r>
            <a:br>
              <a:rPr b="0" i="0" lang="en-US" sz="1800" u="none" cap="none" strike="noStrike">
                <a:solidFill>
                  <a:srgbClr val="1C4587"/>
                </a:solidFill>
                <a:latin typeface="Arial"/>
                <a:ea typeface="Arial"/>
                <a:cs typeface="Arial"/>
                <a:sym typeface="Arial"/>
              </a:rPr>
            </a:br>
            <a:r>
              <a:rPr b="0" i="0" lang="en-US" sz="1800" u="none" cap="none" strike="noStrike">
                <a:solidFill>
                  <a:srgbClr val="1C4587"/>
                </a:solidFill>
                <a:latin typeface="Arial"/>
                <a:ea typeface="Arial"/>
                <a:cs typeface="Arial"/>
                <a:sym typeface="Arial"/>
              </a:rPr>
              <a:t>on the SnT2023 Conference platform!</a:t>
            </a:r>
            <a:endParaRPr b="0" i="0" sz="1800" u="none" cap="none" strike="noStrike">
              <a:solidFill>
                <a:srgbClr val="1C4587"/>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1C4587"/>
              </a:solidFill>
              <a:latin typeface="Arial"/>
              <a:ea typeface="Arial"/>
              <a:cs typeface="Arial"/>
              <a:sym typeface="Arial"/>
            </a:endParaRPr>
          </a:p>
        </p:txBody>
      </p:sp>
      <p:pic>
        <p:nvPicPr>
          <p:cNvPr id="86" name="Google Shape;86;p1"/>
          <p:cNvPicPr preferRelativeResize="0"/>
          <p:nvPr/>
        </p:nvPicPr>
        <p:blipFill rotWithShape="1">
          <a:blip r:embed="rId3">
            <a:alphaModFix/>
          </a:blip>
          <a:srcRect b="0" l="20306" r="0" t="0"/>
          <a:stretch/>
        </p:blipFill>
        <p:spPr>
          <a:xfrm>
            <a:off x="8053154" y="1069981"/>
            <a:ext cx="3839497" cy="3117401"/>
          </a:xfrm>
          <a:prstGeom prst="rect">
            <a:avLst/>
          </a:prstGeom>
          <a:noFill/>
          <a:ln>
            <a:noFill/>
          </a:ln>
        </p:spPr>
      </p:pic>
      <p:pic>
        <p:nvPicPr>
          <p:cNvPr id="87" name="Google Shape;87;p1"/>
          <p:cNvPicPr preferRelativeResize="0"/>
          <p:nvPr/>
        </p:nvPicPr>
        <p:blipFill rotWithShape="1">
          <a:blip r:embed="rId4">
            <a:alphaModFix/>
          </a:blip>
          <a:srcRect b="0" l="0" r="13517" t="0"/>
          <a:stretch/>
        </p:blipFill>
        <p:spPr>
          <a:xfrm>
            <a:off x="8035384" y="4089289"/>
            <a:ext cx="3875068" cy="1926656"/>
          </a:xfrm>
          <a:prstGeom prst="rect">
            <a:avLst/>
          </a:prstGeom>
          <a:noFill/>
          <a:ln>
            <a:noFill/>
          </a:ln>
        </p:spPr>
      </p:pic>
      <p:pic>
        <p:nvPicPr>
          <p:cNvPr id="88" name="Google Shape;88;p1"/>
          <p:cNvPicPr preferRelativeResize="0"/>
          <p:nvPr/>
        </p:nvPicPr>
        <p:blipFill rotWithShape="1">
          <a:blip r:embed="rId5">
            <a:alphaModFix/>
          </a:blip>
          <a:srcRect b="0" l="0" r="13748" t="0"/>
          <a:stretch/>
        </p:blipFill>
        <p:spPr>
          <a:xfrm>
            <a:off x="7327217" y="5494828"/>
            <a:ext cx="2366064" cy="1205295"/>
          </a:xfrm>
          <a:prstGeom prst="rect">
            <a:avLst/>
          </a:prstGeom>
          <a:noFill/>
          <a:ln>
            <a:noFill/>
          </a:ln>
        </p:spPr>
      </p:pic>
      <p:cxnSp>
        <p:nvCxnSpPr>
          <p:cNvPr id="89" name="Google Shape;89;p1"/>
          <p:cNvCxnSpPr/>
          <p:nvPr/>
        </p:nvCxnSpPr>
        <p:spPr>
          <a:xfrm flipH="1">
            <a:off x="9575750" y="5347075"/>
            <a:ext cx="1550100" cy="961800"/>
          </a:xfrm>
          <a:prstGeom prst="straightConnector1">
            <a:avLst/>
          </a:prstGeom>
          <a:noFill/>
          <a:ln cap="flat" cmpd="sng" w="9525">
            <a:solidFill>
              <a:schemeClr val="dk2"/>
            </a:solidFill>
            <a:prstDash val="solid"/>
            <a:round/>
            <a:headEnd len="sm" w="sm" type="none"/>
            <a:tailEnd len="med" w="med" type="triangle"/>
          </a:ln>
        </p:spPr>
      </p:cxnSp>
      <p:pic>
        <p:nvPicPr>
          <p:cNvPr id="90" name="Google Shape;90;p1"/>
          <p:cNvPicPr preferRelativeResize="0"/>
          <p:nvPr/>
        </p:nvPicPr>
        <p:blipFill rotWithShape="1">
          <a:blip r:embed="rId6">
            <a:alphaModFix/>
          </a:blip>
          <a:srcRect b="0" l="0" r="0" t="0"/>
          <a:stretch/>
        </p:blipFill>
        <p:spPr>
          <a:xfrm>
            <a:off x="11236767" y="4300538"/>
            <a:ext cx="554356" cy="182880"/>
          </a:xfrm>
          <a:prstGeom prst="rect">
            <a:avLst/>
          </a:prstGeom>
          <a:noFill/>
          <a:ln>
            <a:noFill/>
          </a:ln>
        </p:spPr>
      </p:pic>
      <p:pic>
        <p:nvPicPr>
          <p:cNvPr id="91" name="Google Shape;91;p1"/>
          <p:cNvPicPr preferRelativeResize="0"/>
          <p:nvPr/>
        </p:nvPicPr>
        <p:blipFill rotWithShape="1">
          <a:blip r:embed="rId6">
            <a:alphaModFix/>
          </a:blip>
          <a:srcRect b="0" l="0" r="0" t="0"/>
          <a:stretch/>
        </p:blipFill>
        <p:spPr>
          <a:xfrm>
            <a:off x="9083542" y="5630288"/>
            <a:ext cx="554356" cy="1828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