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50"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hQyGIgr65KQSNQaFkHIZ8YGQ1RB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customschemas.google.com/relationships/presentationmetadata" Target="metadata"/><Relationship Id="rId12"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511ecd55ed_0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g2511ecd55ed_0_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511ecd55ed_0_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6" name="Google Shape;19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6" name="Shape 36"/>
        <p:cNvGrpSpPr/>
        <p:nvPr/>
      </p:nvGrpSpPr>
      <p:grpSpPr>
        <a:xfrm>
          <a:off x="0" y="0"/>
          <a:ext cx="0" cy="0"/>
          <a:chOff x="0" y="0"/>
          <a:chExt cx="0" cy="0"/>
        </a:xfrm>
      </p:grpSpPr>
      <p:grpSp>
        <p:nvGrpSpPr>
          <p:cNvPr id="37" name="Google Shape;37;p9"/>
          <p:cNvGrpSpPr/>
          <p:nvPr/>
        </p:nvGrpSpPr>
        <p:grpSpPr>
          <a:xfrm>
            <a:off x="11020425" y="5397498"/>
            <a:ext cx="1003300" cy="1219199"/>
            <a:chOff x="6942" y="3400"/>
            <a:chExt cx="632" cy="768"/>
          </a:xfrm>
        </p:grpSpPr>
        <p:sp>
          <p:nvSpPr>
            <p:cNvPr id="38" name="Google Shape;38;p9"/>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9" name="Google Shape;39;p9"/>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0" name="Google Shape;40;p9"/>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1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8" name="Google Shape;108;p19"/>
          <p:cNvSpPr/>
          <p:nvPr>
            <p:ph idx="2" type="pic"/>
          </p:nvPr>
        </p:nvSpPr>
        <p:spPr>
          <a:xfrm>
            <a:off x="5183188" y="987425"/>
            <a:ext cx="6172200" cy="4873625"/>
          </a:xfrm>
          <a:prstGeom prst="rect">
            <a:avLst/>
          </a:prstGeom>
          <a:noFill/>
          <a:ln>
            <a:noFill/>
          </a:ln>
        </p:spPr>
      </p:sp>
      <p:sp>
        <p:nvSpPr>
          <p:cNvPr id="109" name="Google Shape;109;p19"/>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10" name="Google Shape;110;p1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1" name="Google Shape;111;p1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2" name="Google Shape;112;p1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 name="Google Shape;115;p20"/>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0"/>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7" name="Google Shape;117;p20"/>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8" name="Google Shape;118;p20"/>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1"/>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21"/>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2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3" name="Google Shape;123;p2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4" name="Google Shape;124;p2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8" name="Google Shape;58;p1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0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lnSpc>
                <a:spcPct val="90000"/>
              </a:lnSpc>
              <a:spcBef>
                <a:spcPts val="50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lnSpc>
                <a:spcPct val="90000"/>
              </a:lnSpc>
              <a:spcBef>
                <a:spcPts val="5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59" name="Google Shape;59;p1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0" name="Google Shape;60;p11"/>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1" name="Google Shape;61;p11"/>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2"/>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1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9pPr>
          </a:lstStyle>
          <a:p/>
        </p:txBody>
      </p:sp>
      <p:sp>
        <p:nvSpPr>
          <p:cNvPr id="71" name="Google Shape;71;p1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2" name="Google Shape;72;p13"/>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3" name="Google Shape;73;p13"/>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6" name="Google Shape;76;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 name="Google Shape;77;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 name="Google Shape;78;p1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9" name="Google Shape;79;p14"/>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0" name="Google Shape;80;p14"/>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5"/>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3" name="Google Shape;83;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4" name="Google Shape;84;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Google Shape;85;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6" name="Google Shape;86;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5"/>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5"/>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6"/>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2" name="Google Shape;92;p16"/>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3" name="Google Shape;93;p16"/>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4" name="Google Shape;94;p16"/>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17"/>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7" name="Google Shape;97;p17"/>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8" name="Google Shape;98;p17"/>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 name="Google Shape;101;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103" name="Google Shape;103;p18"/>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4" name="Google Shape;104;p18"/>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5" name="Google Shape;105;p18"/>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png"/><Relationship Id="rId13" Type="http://schemas.openxmlformats.org/officeDocument/2006/relationships/theme" Target="../theme/theme3.xml"/><Relationship Id="rId12" Type="http://schemas.openxmlformats.org/officeDocument/2006/relationships/slideLayout" Target="../slideLayouts/slideLayout1.xml"/><Relationship Id="rId1" Type="http://schemas.openxmlformats.org/officeDocument/2006/relationships/image" Target="../media/image11.jpg"/><Relationship Id="rId2" Type="http://schemas.openxmlformats.org/officeDocument/2006/relationships/image" Target="../media/image2.png"/><Relationship Id="rId3" Type="http://schemas.openxmlformats.org/officeDocument/2006/relationships/slide" Target="/ppt/slides/slide2.xml"/><Relationship Id="rId4" Type="http://schemas.openxmlformats.org/officeDocument/2006/relationships/image" Target="../media/image4.png"/><Relationship Id="rId9" Type="http://schemas.openxmlformats.org/officeDocument/2006/relationships/slide" Target="/ppt/slides/slide7.xml"/><Relationship Id="rId5" Type="http://schemas.openxmlformats.org/officeDocument/2006/relationships/slide" Target="/ppt/slides/slide6.xml"/><Relationship Id="rId6" Type="http://schemas.openxmlformats.org/officeDocument/2006/relationships/image" Target="../media/image3.png"/><Relationship Id="rId7" Type="http://schemas.openxmlformats.org/officeDocument/2006/relationships/slide" Target="/ppt/slides/slide3.xml"/><Relationship Id="rId8"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8.xml"/><Relationship Id="rId22" Type="http://schemas.openxmlformats.org/officeDocument/2006/relationships/slideLayout" Target="../slideLayouts/slideLayout10.xml"/><Relationship Id="rId21" Type="http://schemas.openxmlformats.org/officeDocument/2006/relationships/slideLayout" Target="../slideLayouts/slideLayout9.xml"/><Relationship Id="rId24" Type="http://schemas.openxmlformats.org/officeDocument/2006/relationships/slideLayout" Target="../slideLayouts/slideLayout12.xml"/><Relationship Id="rId23" Type="http://schemas.openxmlformats.org/officeDocument/2006/relationships/slideLayout" Target="../slideLayouts/slideLayout11.xml"/><Relationship Id="rId1" Type="http://schemas.openxmlformats.org/officeDocument/2006/relationships/image" Target="../media/image18.png"/><Relationship Id="rId2" Type="http://schemas.openxmlformats.org/officeDocument/2006/relationships/image" Target="../media/image8.png"/><Relationship Id="rId3" Type="http://schemas.openxmlformats.org/officeDocument/2006/relationships/image" Target="../media/image19.png"/><Relationship Id="rId4" Type="http://schemas.openxmlformats.org/officeDocument/2006/relationships/image" Target="../media/image10.png"/><Relationship Id="rId9" Type="http://schemas.openxmlformats.org/officeDocument/2006/relationships/image" Target="../media/image5.png"/><Relationship Id="rId25" Type="http://schemas.openxmlformats.org/officeDocument/2006/relationships/theme" Target="../theme/theme1.xml"/><Relationship Id="rId5" Type="http://schemas.openxmlformats.org/officeDocument/2006/relationships/slide" Target="/ppt/slides/slide2.xml"/><Relationship Id="rId6" Type="http://schemas.openxmlformats.org/officeDocument/2006/relationships/image" Target="../media/image12.png"/><Relationship Id="rId7" Type="http://schemas.openxmlformats.org/officeDocument/2006/relationships/image" Target="../media/image6.png"/><Relationship Id="rId8" Type="http://schemas.openxmlformats.org/officeDocument/2006/relationships/slide" Target="/ppt/slides/slide6.xml"/><Relationship Id="rId11" Type="http://schemas.openxmlformats.org/officeDocument/2006/relationships/image" Target="../media/image27.png"/><Relationship Id="rId10" Type="http://schemas.openxmlformats.org/officeDocument/2006/relationships/slide" Target="/ppt/slides/slide3.xml"/><Relationship Id="rId13" Type="http://schemas.openxmlformats.org/officeDocument/2006/relationships/image" Target="../media/image7.png"/><Relationship Id="rId12" Type="http://schemas.openxmlformats.org/officeDocument/2006/relationships/slide" Target="/ppt/slides/slide7.xml"/><Relationship Id="rId15" Type="http://schemas.openxmlformats.org/officeDocument/2006/relationships/slideLayout" Target="../slideLayouts/slideLayout3.xml"/><Relationship Id="rId14" Type="http://schemas.openxmlformats.org/officeDocument/2006/relationships/slideLayout" Target="../slideLayouts/slideLayout2.xml"/><Relationship Id="rId17" Type="http://schemas.openxmlformats.org/officeDocument/2006/relationships/slideLayout" Target="../slideLayouts/slideLayout5.xml"/><Relationship Id="rId16" Type="http://schemas.openxmlformats.org/officeDocument/2006/relationships/slideLayout" Target="../slideLayouts/slideLayout4.xml"/><Relationship Id="rId19" Type="http://schemas.openxmlformats.org/officeDocument/2006/relationships/slideLayout" Target="../slideLayouts/slideLayout7.xml"/><Relationship Id="rId1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id="10" name="Google Shape;10;p8"/>
          <p:cNvPicPr preferRelativeResize="0"/>
          <p:nvPr/>
        </p:nvPicPr>
        <p:blipFill rotWithShape="1">
          <a:blip r:embed="rId2">
            <a:alphaModFix/>
          </a:blip>
          <a:srcRect b="0" l="0" r="0" t="0"/>
          <a:stretch/>
        </p:blipFill>
        <p:spPr>
          <a:xfrm>
            <a:off x="197124" y="400850"/>
            <a:ext cx="2039389" cy="1019695"/>
          </a:xfrm>
          <a:prstGeom prst="rect">
            <a:avLst/>
          </a:prstGeom>
          <a:noFill/>
          <a:ln>
            <a:noFill/>
          </a:ln>
        </p:spPr>
      </p:pic>
      <p:pic>
        <p:nvPicPr>
          <p:cNvPr id="11" name="Google Shape;11;p8">
            <a:hlinkClick action="ppaction://hlinksldjump" r:id="rId3"/>
          </p:cNvPr>
          <p:cNvPicPr preferRelativeResize="0"/>
          <p:nvPr/>
        </p:nvPicPr>
        <p:blipFill rotWithShape="1">
          <a:blip r:embed="rId4">
            <a:alphaModFix/>
          </a:blip>
          <a:srcRect b="0" l="0" r="0" t="0"/>
          <a:stretch/>
        </p:blipFill>
        <p:spPr>
          <a:xfrm>
            <a:off x="315118" y="1927567"/>
            <a:ext cx="1803400" cy="723900"/>
          </a:xfrm>
          <a:prstGeom prst="rect">
            <a:avLst/>
          </a:prstGeom>
          <a:noFill/>
          <a:ln>
            <a:noFill/>
          </a:ln>
        </p:spPr>
      </p:pic>
      <p:pic>
        <p:nvPicPr>
          <p:cNvPr id="12" name="Google Shape;12;p8">
            <a:hlinkClick action="ppaction://hlinksldjump" r:id="rId5"/>
          </p:cNvPr>
          <p:cNvPicPr preferRelativeResize="0"/>
          <p:nvPr/>
        </p:nvPicPr>
        <p:blipFill rotWithShape="1">
          <a:blip r:embed="rId6">
            <a:alphaModFix/>
          </a:blip>
          <a:srcRect b="0" l="0" r="0" t="0"/>
          <a:stretch/>
        </p:blipFill>
        <p:spPr>
          <a:xfrm>
            <a:off x="2819167" y="1927567"/>
            <a:ext cx="1803400" cy="723900"/>
          </a:xfrm>
          <a:prstGeom prst="rect">
            <a:avLst/>
          </a:prstGeom>
          <a:noFill/>
          <a:ln>
            <a:noFill/>
          </a:ln>
        </p:spPr>
      </p:pic>
      <p:pic>
        <p:nvPicPr>
          <p:cNvPr id="13" name="Google Shape;13;p8">
            <a:hlinkClick action="ppaction://hlinksldjump" r:id="rId7"/>
          </p:cNvPr>
          <p:cNvPicPr preferRelativeResize="0"/>
          <p:nvPr/>
        </p:nvPicPr>
        <p:blipFill rotWithShape="1">
          <a:blip r:embed="rId8">
            <a:alphaModFix/>
          </a:blip>
          <a:srcRect b="0" l="0" r="0" t="0"/>
          <a:stretch/>
        </p:blipFill>
        <p:spPr>
          <a:xfrm>
            <a:off x="7569433" y="1927567"/>
            <a:ext cx="1803400" cy="723900"/>
          </a:xfrm>
          <a:prstGeom prst="rect">
            <a:avLst/>
          </a:prstGeom>
          <a:noFill/>
          <a:ln>
            <a:noFill/>
          </a:ln>
        </p:spPr>
      </p:pic>
      <p:pic>
        <p:nvPicPr>
          <p:cNvPr id="14" name="Google Shape;14;p8">
            <a:hlinkClick action="ppaction://hlinksldjump" r:id="rId9"/>
          </p:cNvPr>
          <p:cNvPicPr preferRelativeResize="0"/>
          <p:nvPr/>
        </p:nvPicPr>
        <p:blipFill rotWithShape="1">
          <a:blip r:embed="rId10">
            <a:alphaModFix/>
          </a:blip>
          <a:srcRect b="0" l="0" r="0" t="0"/>
          <a:stretch/>
        </p:blipFill>
        <p:spPr>
          <a:xfrm>
            <a:off x="10073482" y="1927567"/>
            <a:ext cx="1803400" cy="723900"/>
          </a:xfrm>
          <a:prstGeom prst="rect">
            <a:avLst/>
          </a:prstGeom>
          <a:noFill/>
          <a:ln>
            <a:noFill/>
          </a:ln>
        </p:spPr>
      </p:pic>
      <p:pic>
        <p:nvPicPr>
          <p:cNvPr id="15" name="Google Shape;15;p8">
            <a:hlinkClick action="ppaction://hlinkshowjump?jump=nextslide"/>
          </p:cNvPr>
          <p:cNvPicPr preferRelativeResize="0"/>
          <p:nvPr/>
        </p:nvPicPr>
        <p:blipFill rotWithShape="1">
          <a:blip r:embed="rId11">
            <a:alphaModFix/>
          </a:blip>
          <a:srcRect b="0" l="0" r="0" t="0"/>
          <a:stretch/>
        </p:blipFill>
        <p:spPr>
          <a:xfrm>
            <a:off x="5379720" y="3624775"/>
            <a:ext cx="1432560" cy="396240"/>
          </a:xfrm>
          <a:prstGeom prst="rect">
            <a:avLst/>
          </a:prstGeom>
          <a:noFill/>
          <a:ln>
            <a:noFill/>
          </a:ln>
          <a:effectLst>
            <a:outerShdw blurRad="50800" rotWithShape="0" algn="tl" dir="2700000" dist="38100">
              <a:srgbClr val="000000">
                <a:alpha val="40000"/>
              </a:srgbClr>
            </a:outerShdw>
          </a:effectLst>
        </p:spPr>
      </p:pic>
      <p:grpSp>
        <p:nvGrpSpPr>
          <p:cNvPr id="16" name="Google Shape;16;p8"/>
          <p:cNvGrpSpPr/>
          <p:nvPr/>
        </p:nvGrpSpPr>
        <p:grpSpPr>
          <a:xfrm>
            <a:off x="2640003" y="2912198"/>
            <a:ext cx="2161727" cy="2160000"/>
            <a:chOff x="1720" y="1835"/>
            <a:chExt cx="1253" cy="1252"/>
          </a:xfrm>
        </p:grpSpPr>
        <p:sp>
          <p:nvSpPr>
            <p:cNvPr id="17" name="Google Shape;17;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 name="Google Shape;18;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 name="Google Shape;19;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0" name="Google Shape;20;p8"/>
          <p:cNvGrpSpPr/>
          <p:nvPr/>
        </p:nvGrpSpPr>
        <p:grpSpPr>
          <a:xfrm>
            <a:off x="7390269" y="2932111"/>
            <a:ext cx="2161727" cy="2160000"/>
            <a:chOff x="1720" y="1835"/>
            <a:chExt cx="1253" cy="1252"/>
          </a:xfrm>
        </p:grpSpPr>
        <p:sp>
          <p:nvSpPr>
            <p:cNvPr id="21" name="Google Shape;21;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 name="Google Shape;22;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 name="Google Shape;23;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4" name="Google Shape;24;p8"/>
          <p:cNvGrpSpPr/>
          <p:nvPr/>
        </p:nvGrpSpPr>
        <p:grpSpPr>
          <a:xfrm>
            <a:off x="9894318" y="2912198"/>
            <a:ext cx="2161727" cy="2160000"/>
            <a:chOff x="1720" y="1835"/>
            <a:chExt cx="1253" cy="1252"/>
          </a:xfrm>
        </p:grpSpPr>
        <p:sp>
          <p:nvSpPr>
            <p:cNvPr id="25" name="Google Shape;25;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6" name="Google Shape;26;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7" name="Google Shape;27;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28" name="Google Shape;28;p8"/>
          <p:cNvGrpSpPr/>
          <p:nvPr/>
        </p:nvGrpSpPr>
        <p:grpSpPr>
          <a:xfrm>
            <a:off x="135955" y="2932111"/>
            <a:ext cx="2161727" cy="2160000"/>
            <a:chOff x="1720" y="1835"/>
            <a:chExt cx="1253" cy="1252"/>
          </a:xfrm>
        </p:grpSpPr>
        <p:sp>
          <p:nvSpPr>
            <p:cNvPr id="29" name="Google Shape;29;p8"/>
            <p:cNvSpPr/>
            <p:nvPr/>
          </p:nvSpPr>
          <p:spPr>
            <a:xfrm>
              <a:off x="1720" y="1840"/>
              <a:ext cx="1247" cy="12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0" name="Google Shape;30;p8"/>
            <p:cNvSpPr/>
            <p:nvPr/>
          </p:nvSpPr>
          <p:spPr>
            <a:xfrm>
              <a:off x="1733" y="1847"/>
              <a:ext cx="1226" cy="1227"/>
            </a:xfrm>
            <a:custGeom>
              <a:rect b="b" l="l" r="r" t="t"/>
              <a:pathLst>
                <a:path extrusionOk="0" h="1850" w="1849">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49411"/>
              </a:srgbClr>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 name="Google Shape;31;p8"/>
            <p:cNvSpPr/>
            <p:nvPr/>
          </p:nvSpPr>
          <p:spPr>
            <a:xfrm>
              <a:off x="1720" y="1835"/>
              <a:ext cx="1253" cy="1252"/>
            </a:xfrm>
            <a:custGeom>
              <a:rect b="b" l="l" r="r" t="t"/>
              <a:pathLst>
                <a:path extrusionOk="0" h="1888" w="1889">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grpSp>
        <p:nvGrpSpPr>
          <p:cNvPr id="32" name="Google Shape;32;p8"/>
          <p:cNvGrpSpPr/>
          <p:nvPr/>
        </p:nvGrpSpPr>
        <p:grpSpPr>
          <a:xfrm>
            <a:off x="5162550" y="4986338"/>
            <a:ext cx="1866900" cy="1625600"/>
            <a:chOff x="3252" y="3141"/>
            <a:chExt cx="1176" cy="1024"/>
          </a:xfrm>
        </p:grpSpPr>
        <p:sp>
          <p:nvSpPr>
            <p:cNvPr id="33" name="Google Shape;33;p8"/>
            <p:cNvSpPr/>
            <p:nvPr/>
          </p:nvSpPr>
          <p:spPr>
            <a:xfrm>
              <a:off x="3252" y="3141"/>
              <a:ext cx="1176" cy="102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 name="Google Shape;34;p8"/>
            <p:cNvSpPr/>
            <p:nvPr/>
          </p:nvSpPr>
          <p:spPr>
            <a:xfrm>
              <a:off x="3389" y="4004"/>
              <a:ext cx="902" cy="149"/>
            </a:xfrm>
            <a:custGeom>
              <a:rect b="b" l="l" r="r" t="t"/>
              <a:pathLst>
                <a:path extrusionOk="0" h="349" w="1913">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8"/>
            <p:cNvSpPr/>
            <p:nvPr/>
          </p:nvSpPr>
          <p:spPr>
            <a:xfrm>
              <a:off x="3365" y="3987"/>
              <a:ext cx="959" cy="159"/>
            </a:xfrm>
            <a:custGeom>
              <a:rect b="b" l="l" r="r" t="t"/>
              <a:pathLst>
                <a:path extrusionOk="0" h="388" w="1953">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Tree>
  </p:cSld>
  <p:clrMap accent1="accent1" accent2="accent2" accent3="accent3" accent4="accent4" accent5="accent5" accent6="accent6" bg1="lt1" bg2="dk2" tx1="dk1" tx2="lt2" folHlink="folHlink" hlink="hlink"/>
  <p:sldLayoutIdLst>
    <p:sldLayoutId id="214748364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1" name="Shape 41"/>
        <p:cNvGrpSpPr/>
        <p:nvPr/>
      </p:nvGrpSpPr>
      <p:grpSpPr>
        <a:xfrm>
          <a:off x="0" y="0"/>
          <a:ext cx="0" cy="0"/>
          <a:chOff x="0" y="0"/>
          <a:chExt cx="0" cy="0"/>
        </a:xfrm>
      </p:grpSpPr>
      <p:pic>
        <p:nvPicPr>
          <p:cNvPr id="42" name="Google Shape;42;p10">
            <a:hlinkClick action="ppaction://hlinkshowjump?jump=firstslide"/>
          </p:cNvPr>
          <p:cNvPicPr preferRelativeResize="0"/>
          <p:nvPr/>
        </p:nvPicPr>
        <p:blipFill rotWithShape="1">
          <a:blip r:embed="rId2">
            <a:alphaModFix/>
          </a:blip>
          <a:srcRect b="0" l="0" r="0" t="0"/>
          <a:stretch/>
        </p:blipFill>
        <p:spPr>
          <a:xfrm>
            <a:off x="11416375" y="2263000"/>
            <a:ext cx="213360" cy="213360"/>
          </a:xfrm>
          <a:prstGeom prst="rect">
            <a:avLst/>
          </a:prstGeom>
          <a:noFill/>
          <a:ln>
            <a:noFill/>
          </a:ln>
        </p:spPr>
      </p:pic>
      <p:pic>
        <p:nvPicPr>
          <p:cNvPr id="43" name="Google Shape;43;p10">
            <a:hlinkClick action="ppaction://hlinkshowjump?jump=nextslide"/>
          </p:cNvPr>
          <p:cNvPicPr preferRelativeResize="0"/>
          <p:nvPr/>
        </p:nvPicPr>
        <p:blipFill rotWithShape="1">
          <a:blip r:embed="rId3">
            <a:alphaModFix/>
          </a:blip>
          <a:srcRect b="0" l="0" r="0" t="0"/>
          <a:stretch/>
        </p:blipFill>
        <p:spPr>
          <a:xfrm>
            <a:off x="11629735" y="4211192"/>
            <a:ext cx="209550" cy="209550"/>
          </a:xfrm>
          <a:prstGeom prst="rect">
            <a:avLst/>
          </a:prstGeom>
          <a:noFill/>
          <a:ln>
            <a:noFill/>
          </a:ln>
        </p:spPr>
      </p:pic>
      <p:pic>
        <p:nvPicPr>
          <p:cNvPr id="44" name="Google Shape;44;p10">
            <a:hlinkClick action="ppaction://hlinkshowjump?jump=previousslide"/>
          </p:cNvPr>
          <p:cNvPicPr preferRelativeResize="0"/>
          <p:nvPr/>
        </p:nvPicPr>
        <p:blipFill rotWithShape="1">
          <a:blip r:embed="rId4">
            <a:alphaModFix/>
          </a:blip>
          <a:srcRect b="0" l="0" r="0" t="0"/>
          <a:stretch/>
        </p:blipFill>
        <p:spPr>
          <a:xfrm>
            <a:off x="11206825" y="4216497"/>
            <a:ext cx="209550" cy="209550"/>
          </a:xfrm>
          <a:prstGeom prst="rect">
            <a:avLst/>
          </a:prstGeom>
          <a:noFill/>
          <a:ln>
            <a:noFill/>
          </a:ln>
        </p:spPr>
      </p:pic>
      <p:grpSp>
        <p:nvGrpSpPr>
          <p:cNvPr id="45" name="Google Shape;45;p10"/>
          <p:cNvGrpSpPr/>
          <p:nvPr/>
        </p:nvGrpSpPr>
        <p:grpSpPr>
          <a:xfrm>
            <a:off x="11020425" y="5397501"/>
            <a:ext cx="1008063" cy="1219199"/>
            <a:chOff x="6942" y="3400"/>
            <a:chExt cx="635" cy="768"/>
          </a:xfrm>
        </p:grpSpPr>
        <p:sp>
          <p:nvSpPr>
            <p:cNvPr id="46" name="Google Shape;46;p10"/>
            <p:cNvSpPr/>
            <p:nvPr/>
          </p:nvSpPr>
          <p:spPr>
            <a:xfrm>
              <a:off x="6942" y="3403"/>
              <a:ext cx="632" cy="76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7" name="Google Shape;47;p10"/>
            <p:cNvSpPr/>
            <p:nvPr/>
          </p:nvSpPr>
          <p:spPr>
            <a:xfrm>
              <a:off x="6949" y="4028"/>
              <a:ext cx="621" cy="133"/>
            </a:xfrm>
            <a:custGeom>
              <a:rect b="b" l="l" r="r" t="t"/>
              <a:pathLst>
                <a:path extrusionOk="0" h="397" w="1849">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8" name="Google Shape;48;p10"/>
            <p:cNvSpPr/>
            <p:nvPr/>
          </p:nvSpPr>
          <p:spPr>
            <a:xfrm>
              <a:off x="6942" y="4022"/>
              <a:ext cx="635" cy="146"/>
            </a:xfrm>
            <a:custGeom>
              <a:rect b="b" l="l" r="r" t="t"/>
              <a:pathLst>
                <a:path extrusionOk="0" h="436" w="1889">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10"/>
            <p:cNvSpPr/>
            <p:nvPr/>
          </p:nvSpPr>
          <p:spPr>
            <a:xfrm>
              <a:off x="7000" y="3407"/>
              <a:ext cx="518" cy="516"/>
            </a:xfrm>
            <a:custGeom>
              <a:rect b="b" l="l" r="r" t="t"/>
              <a:pathLst>
                <a:path extrusionOk="0" h="1542" w="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0" name="Google Shape;50;p10"/>
            <p:cNvSpPr/>
            <p:nvPr/>
          </p:nvSpPr>
          <p:spPr>
            <a:xfrm>
              <a:off x="6993" y="3400"/>
              <a:ext cx="532" cy="530"/>
            </a:xfrm>
            <a:custGeom>
              <a:rect b="b" l="l" r="r" t="t"/>
              <a:pathLst>
                <a:path extrusionOk="0" h="1581" w="1582">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51" name="Google Shape;51;p10">
            <a:hlinkClick action="ppaction://hlinksldjump" r:id="rId5"/>
          </p:cNvPr>
          <p:cNvPicPr preferRelativeResize="0"/>
          <p:nvPr/>
        </p:nvPicPr>
        <p:blipFill rotWithShape="1">
          <a:blip r:embed="rId6">
            <a:alphaModFix/>
          </a:blip>
          <a:srcRect b="0" l="0" r="0" t="0"/>
          <a:stretch/>
        </p:blipFill>
        <p:spPr>
          <a:xfrm>
            <a:off x="11060217" y="2647996"/>
            <a:ext cx="933450" cy="184150"/>
          </a:xfrm>
          <a:prstGeom prst="rect">
            <a:avLst/>
          </a:prstGeom>
          <a:noFill/>
          <a:ln>
            <a:noFill/>
          </a:ln>
        </p:spPr>
      </p:pic>
      <p:pic>
        <p:nvPicPr>
          <p:cNvPr id="52" name="Google Shape;52;p10"/>
          <p:cNvPicPr preferRelativeResize="0"/>
          <p:nvPr/>
        </p:nvPicPr>
        <p:blipFill rotWithShape="1">
          <a:blip r:embed="rId7">
            <a:alphaModFix/>
          </a:blip>
          <a:srcRect b="0" l="0" r="0" t="0"/>
          <a:stretch/>
        </p:blipFill>
        <p:spPr>
          <a:xfrm>
            <a:off x="11060217" y="2954826"/>
            <a:ext cx="933450" cy="184150"/>
          </a:xfrm>
          <a:prstGeom prst="rect">
            <a:avLst/>
          </a:prstGeom>
          <a:noFill/>
          <a:ln>
            <a:noFill/>
          </a:ln>
        </p:spPr>
      </p:pic>
      <p:pic>
        <p:nvPicPr>
          <p:cNvPr id="53" name="Google Shape;53;p10">
            <a:hlinkClick action="ppaction://hlinksldjump" r:id="rId8"/>
          </p:cNvPr>
          <p:cNvPicPr preferRelativeResize="0"/>
          <p:nvPr/>
        </p:nvPicPr>
        <p:blipFill rotWithShape="1">
          <a:blip r:embed="rId9">
            <a:alphaModFix/>
          </a:blip>
          <a:srcRect b="0" l="0" r="0" t="0"/>
          <a:stretch/>
        </p:blipFill>
        <p:spPr>
          <a:xfrm>
            <a:off x="11060217" y="3261656"/>
            <a:ext cx="933450" cy="184150"/>
          </a:xfrm>
          <a:prstGeom prst="rect">
            <a:avLst/>
          </a:prstGeom>
          <a:noFill/>
          <a:ln>
            <a:noFill/>
          </a:ln>
        </p:spPr>
      </p:pic>
      <p:pic>
        <p:nvPicPr>
          <p:cNvPr id="54" name="Google Shape;54;p10">
            <a:hlinkClick action="ppaction://hlinksldjump" r:id="rId10"/>
          </p:cNvPr>
          <p:cNvPicPr preferRelativeResize="0"/>
          <p:nvPr/>
        </p:nvPicPr>
        <p:blipFill rotWithShape="1">
          <a:blip r:embed="rId11">
            <a:alphaModFix/>
          </a:blip>
          <a:srcRect b="0" l="0" r="0" t="0"/>
          <a:stretch/>
        </p:blipFill>
        <p:spPr>
          <a:xfrm>
            <a:off x="11060217" y="3568486"/>
            <a:ext cx="933450" cy="184150"/>
          </a:xfrm>
          <a:prstGeom prst="rect">
            <a:avLst/>
          </a:prstGeom>
          <a:noFill/>
          <a:ln>
            <a:noFill/>
          </a:ln>
        </p:spPr>
      </p:pic>
      <p:pic>
        <p:nvPicPr>
          <p:cNvPr id="55" name="Google Shape;55;p10">
            <a:hlinkClick action="ppaction://hlinksldjump" r:id="rId12"/>
          </p:cNvPr>
          <p:cNvPicPr preferRelativeResize="0"/>
          <p:nvPr/>
        </p:nvPicPr>
        <p:blipFill rotWithShape="1">
          <a:blip r:embed="rId13">
            <a:alphaModFix/>
          </a:blip>
          <a:srcRect b="0" l="0" r="0" t="0"/>
          <a:stretch/>
        </p:blipFill>
        <p:spPr>
          <a:xfrm>
            <a:off x="11060217" y="3872988"/>
            <a:ext cx="933450" cy="1841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 id="2147483660" r:id="rId23"/>
    <p:sldLayoutId id="214748366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tolea.andreea@infp.ro" TargetMode="External"/><Relationship Id="rId4" Type="http://schemas.openxmlformats.org/officeDocument/2006/relationships/image" Target="../media/image15.png"/><Relationship Id="rId5" Type="http://schemas.openxmlformats.org/officeDocument/2006/relationships/image" Target="../media/image17.png"/><Relationship Id="rId6"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image" Target="../media/image31.png"/><Relationship Id="rId7" Type="http://schemas.openxmlformats.org/officeDocument/2006/relationships/hyperlink" Target="http://geobs.infp.r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2.jpg"/><Relationship Id="rId4" Type="http://schemas.openxmlformats.org/officeDocument/2006/relationships/image" Target="../media/image33.jpg"/><Relationship Id="rId5" Type="http://schemas.openxmlformats.org/officeDocument/2006/relationships/image" Target="../media/image34.jpg"/><Relationship Id="rId6" Type="http://schemas.openxmlformats.org/officeDocument/2006/relationships/image" Target="../media/image15.png"/><Relationship Id="rId7" Type="http://schemas.openxmlformats.org/officeDocument/2006/relationships/image" Target="../media/image17.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36.jpg"/><Relationship Id="rId7" Type="http://schemas.openxmlformats.org/officeDocument/2006/relationships/image" Target="../media/image25.jpg"/><Relationship Id="rId8"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35.png"/><Relationship Id="rId5" Type="http://schemas.openxmlformats.org/officeDocument/2006/relationships/image" Target="../media/image14.png"/><Relationship Id="rId6" Type="http://schemas.openxmlformats.org/officeDocument/2006/relationships/image" Target="../media/image37.png"/><Relationship Id="rId7" Type="http://schemas.openxmlformats.org/officeDocument/2006/relationships/image" Target="../media/image21.jpg"/><Relationship Id="rId8" Type="http://schemas.openxmlformats.org/officeDocument/2006/relationships/image" Target="../media/image20.png"/><Relationship Id="rId11" Type="http://schemas.openxmlformats.org/officeDocument/2006/relationships/image" Target="../media/image30.jpg"/><Relationship Id="rId10" Type="http://schemas.openxmlformats.org/officeDocument/2006/relationships/image" Target="../media/image29.jpg"/><Relationship Id="rId12" Type="http://schemas.openxmlformats.org/officeDocument/2006/relationships/image" Target="../media/image2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14.png"/><Relationship Id="rId6" Type="http://schemas.openxmlformats.org/officeDocument/2006/relationships/hyperlink" Target="https://www.meteoromania.ro/despre-noi/raport-anual/raport-anual-2019/"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
          <p:cNvSpPr txBox="1"/>
          <p:nvPr/>
        </p:nvSpPr>
        <p:spPr>
          <a:xfrm>
            <a:off x="2421748" y="222182"/>
            <a:ext cx="7465500" cy="1908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On the Influence of Atmospheric Conditions on Ambient Seismic Noise</a:t>
            </a:r>
            <a:br>
              <a:rPr b="1" i="0" lang="en-US" sz="1800" u="none" cap="none" strike="noStrike">
                <a:solidFill>
                  <a:schemeClr val="lt1"/>
                </a:solidFill>
                <a:latin typeface="Arial"/>
                <a:ea typeface="Arial"/>
                <a:cs typeface="Arial"/>
                <a:sym typeface="Arial"/>
              </a:rPr>
            </a:br>
            <a:br>
              <a:rPr b="1" i="0" lang="en-US" sz="1800" u="sng" cap="none" strike="noStrike">
                <a:solidFill>
                  <a:schemeClr val="lt1"/>
                </a:solidFill>
                <a:latin typeface="Arial"/>
                <a:ea typeface="Arial"/>
                <a:cs typeface="Arial"/>
                <a:sym typeface="Arial"/>
              </a:rPr>
            </a:br>
            <a:r>
              <a:rPr b="0" i="0" lang="en-US" sz="1800" u="sng" cap="none" strike="noStrike">
                <a:solidFill>
                  <a:schemeClr val="lt1"/>
                </a:solidFill>
                <a:latin typeface="Arial"/>
                <a:ea typeface="Arial"/>
                <a:cs typeface="Arial"/>
                <a:sym typeface="Arial"/>
              </a:rPr>
              <a:t>A. TOLEA</a:t>
            </a:r>
            <a:r>
              <a:rPr b="0" baseline="30000" i="0" lang="en-US" sz="1800" u="sng" cap="none" strike="noStrike">
                <a:solidFill>
                  <a:schemeClr val="lt1"/>
                </a:solidFill>
                <a:latin typeface="Arial"/>
                <a:ea typeface="Arial"/>
                <a:cs typeface="Arial"/>
                <a:sym typeface="Arial"/>
              </a:rPr>
              <a:t>1,2</a:t>
            </a:r>
            <a:r>
              <a:rPr b="0" i="0" lang="en-US" sz="1800" u="none" cap="none" strike="noStrike">
                <a:solidFill>
                  <a:schemeClr val="lt1"/>
                </a:solidFill>
                <a:latin typeface="Arial"/>
                <a:ea typeface="Arial"/>
                <a:cs typeface="Arial"/>
                <a:sym typeface="Arial"/>
              </a:rPr>
              <a:t>, B. GRECU</a:t>
            </a:r>
            <a:r>
              <a:rPr b="0" baseline="30000" i="0" lang="en-US" sz="1800" u="none" cap="none" strike="noStrike">
                <a:solidFill>
                  <a:schemeClr val="lt1"/>
                </a:solidFill>
                <a:latin typeface="Arial"/>
                <a:ea typeface="Arial"/>
                <a:cs typeface="Arial"/>
                <a:sym typeface="Arial"/>
              </a:rPr>
              <a:t>1</a:t>
            </a:r>
            <a:r>
              <a:rPr b="0" i="0" lang="en-US" sz="1800" u="none" cap="none" strike="noStrike">
                <a:solidFill>
                  <a:schemeClr val="lt1"/>
                </a:solidFill>
                <a:latin typeface="Arial"/>
                <a:ea typeface="Arial"/>
                <a:cs typeface="Arial"/>
                <a:sym typeface="Arial"/>
              </a:rPr>
              <a:t>, V. TOADER</a:t>
            </a:r>
            <a:r>
              <a:rPr b="0" baseline="30000" i="0" lang="en-US" sz="1800" u="none" cap="none" strike="noStrike">
                <a:solidFill>
                  <a:schemeClr val="lt1"/>
                </a:solidFill>
                <a:latin typeface="Arial"/>
                <a:ea typeface="Arial"/>
                <a:cs typeface="Arial"/>
                <a:sym typeface="Arial"/>
              </a:rPr>
              <a:t>1</a:t>
            </a:r>
            <a:r>
              <a:rPr b="0" i="0" lang="en-US" sz="1800" u="none" cap="none" strike="noStrike">
                <a:solidFill>
                  <a:schemeClr val="lt1"/>
                </a:solidFill>
                <a:latin typeface="Arial"/>
                <a:ea typeface="Arial"/>
                <a:cs typeface="Arial"/>
                <a:sym typeface="Arial"/>
              </a:rPr>
              <a:t>, I. MOLDOVAN</a:t>
            </a:r>
            <a:r>
              <a:rPr b="0" baseline="30000" i="0" lang="en-US" sz="1800" u="none" cap="none" strike="noStrike">
                <a:solidFill>
                  <a:schemeClr val="lt1"/>
                </a:solidFill>
                <a:latin typeface="Arial"/>
                <a:ea typeface="Arial"/>
                <a:cs typeface="Arial"/>
                <a:sym typeface="Arial"/>
              </a:rPr>
              <a:t>1</a:t>
            </a:r>
            <a:r>
              <a:rPr b="0" i="0" lang="en-US" sz="1800" u="none" cap="none" strike="noStrike">
                <a:solidFill>
                  <a:schemeClr val="lt1"/>
                </a:solidFill>
                <a:latin typeface="Arial"/>
                <a:ea typeface="Arial"/>
                <a:cs typeface="Arial"/>
                <a:sym typeface="Arial"/>
              </a:rPr>
              <a:t>, C. NEAGOE</a:t>
            </a:r>
            <a:r>
              <a:rPr b="0" baseline="30000" i="0" lang="en-US" sz="1800" u="none" cap="none" strike="noStrike">
                <a:solidFill>
                  <a:schemeClr val="lt1"/>
                </a:solidFill>
                <a:latin typeface="Arial"/>
                <a:ea typeface="Arial"/>
                <a:cs typeface="Arial"/>
                <a:sym typeface="Arial"/>
              </a:rPr>
              <a:t>1</a:t>
            </a:r>
            <a:r>
              <a:rPr b="0" i="0" lang="en-US" sz="1800" u="none" cap="none" strike="noStrike">
                <a:solidFill>
                  <a:schemeClr val="lt1"/>
                </a:solidFill>
                <a:latin typeface="Arial"/>
                <a:ea typeface="Arial"/>
                <a:cs typeface="Arial"/>
                <a:sym typeface="Arial"/>
              </a:rPr>
              <a:t> </a:t>
            </a:r>
            <a:br>
              <a:rPr b="0" i="0" lang="en-US" sz="1800" u="none" cap="none" strike="noStrike">
                <a:solidFill>
                  <a:schemeClr val="lt1"/>
                </a:solidFill>
                <a:latin typeface="Arial"/>
                <a:ea typeface="Arial"/>
                <a:cs typeface="Arial"/>
                <a:sym typeface="Arial"/>
              </a:rPr>
            </a:br>
            <a:r>
              <a:rPr b="0" baseline="30000" i="0" lang="en-US" sz="1400" u="none" cap="none" strike="noStrike">
                <a:solidFill>
                  <a:schemeClr val="lt1"/>
                </a:solidFill>
                <a:latin typeface="Arial"/>
                <a:ea typeface="Arial"/>
                <a:cs typeface="Arial"/>
                <a:sym typeface="Arial"/>
              </a:rPr>
              <a:t>1</a:t>
            </a:r>
            <a:r>
              <a:rPr b="0" i="0" lang="en-US" sz="1400" u="none" cap="none" strike="noStrike">
                <a:solidFill>
                  <a:schemeClr val="lt1"/>
                </a:solidFill>
                <a:latin typeface="Arial"/>
                <a:ea typeface="Arial"/>
                <a:cs typeface="Arial"/>
                <a:sym typeface="Arial"/>
              </a:rPr>
              <a:t>National Institute for Earth Physics, Magurele, Romania</a:t>
            </a:r>
            <a:br>
              <a:rPr b="0" i="0" lang="en-US" sz="1400" u="none" cap="none" strike="noStrike">
                <a:solidFill>
                  <a:schemeClr val="lt1"/>
                </a:solidFill>
                <a:latin typeface="Arial"/>
                <a:ea typeface="Arial"/>
                <a:cs typeface="Arial"/>
                <a:sym typeface="Arial"/>
              </a:rPr>
            </a:br>
            <a:r>
              <a:rPr b="0" baseline="30000" i="0" lang="en-US" sz="1400" u="none" cap="none" strike="noStrike">
                <a:solidFill>
                  <a:schemeClr val="lt1"/>
                </a:solidFill>
                <a:latin typeface="Arial"/>
                <a:ea typeface="Arial"/>
                <a:cs typeface="Arial"/>
                <a:sym typeface="Arial"/>
              </a:rPr>
              <a:t>2</a:t>
            </a:r>
            <a:r>
              <a:rPr b="0" i="0" lang="en-US" sz="1400" u="none" cap="none" strike="noStrike">
                <a:solidFill>
                  <a:schemeClr val="lt1"/>
                </a:solidFill>
                <a:latin typeface="Arial"/>
                <a:ea typeface="Arial"/>
                <a:cs typeface="Arial"/>
                <a:sym typeface="Arial"/>
              </a:rPr>
              <a:t>Faculty of Physics, University of Bucharest, Bucharest, Romania</a:t>
            </a:r>
            <a:br>
              <a:rPr b="0" i="0" lang="en-US" sz="1400" u="none" cap="none" strike="noStrike">
                <a:solidFill>
                  <a:schemeClr val="lt1"/>
                </a:solidFill>
                <a:latin typeface="Arial"/>
                <a:ea typeface="Arial"/>
                <a:cs typeface="Arial"/>
                <a:sym typeface="Arial"/>
              </a:rPr>
            </a:br>
            <a:r>
              <a:rPr b="0" i="0" lang="en-US" sz="1400" u="none" cap="none" strike="noStrike">
                <a:solidFill>
                  <a:schemeClr val="lt1"/>
                </a:solidFill>
                <a:latin typeface="Arial"/>
                <a:ea typeface="Arial"/>
                <a:cs typeface="Arial"/>
                <a:sym typeface="Arial"/>
              </a:rPr>
              <a:t>email: </a:t>
            </a:r>
            <a:r>
              <a:rPr b="0" i="1" lang="en-US" sz="1400" u="sng" cap="none" strike="noStrike">
                <a:solidFill>
                  <a:srgbClr val="4A86E8"/>
                </a:solidFill>
                <a:latin typeface="Arial"/>
                <a:ea typeface="Arial"/>
                <a:cs typeface="Arial"/>
                <a:sym typeface="Arial"/>
                <a:hlinkClick r:id="rId3">
                  <a:extLst>
                    <a:ext uri="{A12FA001-AC4F-418D-AE19-62706E023703}">
                      <ahyp:hlinkClr val="tx"/>
                    </a:ext>
                  </a:extLst>
                </a:hlinkClick>
              </a:rPr>
              <a:t>tolea.andreea@infp.ro</a:t>
            </a:r>
            <a:endParaRPr b="0" i="1" sz="1400" u="none" cap="none" strike="noStrike">
              <a:solidFill>
                <a:srgbClr val="4A86E8"/>
              </a:solidFill>
              <a:latin typeface="Arial"/>
              <a:ea typeface="Arial"/>
              <a:cs typeface="Arial"/>
              <a:sym typeface="Arial"/>
            </a:endParaRPr>
          </a:p>
        </p:txBody>
      </p:sp>
      <p:sp>
        <p:nvSpPr>
          <p:cNvPr id="130" name="Google Shape;130;p1"/>
          <p:cNvSpPr txBox="1"/>
          <p:nvPr/>
        </p:nvSpPr>
        <p:spPr>
          <a:xfrm>
            <a:off x="178630" y="2958858"/>
            <a:ext cx="2086776" cy="2066221"/>
          </a:xfrm>
          <a:prstGeom prst="rect">
            <a:avLst/>
          </a:prstGeom>
          <a:noFill/>
          <a:ln>
            <a:noFill/>
          </a:ln>
        </p:spPr>
        <p:txBody>
          <a:bodyPr anchorCtr="1" anchor="ctr" bIns="108000" lIns="108000" spcFirstLastPara="1" rIns="108000" wrap="square" tIns="108000">
            <a:noAutofit/>
          </a:bodyPr>
          <a:lstStyle/>
          <a:p>
            <a:pPr indent="0" lvl="0" marL="0" marR="0" rtl="0" algn="ctr">
              <a:lnSpc>
                <a:spcPct val="9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Ambient seismic noise (ASN) is defined as small vibrations recorded throughout the Earth’s surface. </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In this study, we examined the relationship between ASN levels and weather parameters for the stations where seismic sensors are collocated with weather sensors.</a:t>
            </a:r>
            <a:endParaRPr b="0" i="0" sz="1400" u="none" cap="none" strike="noStrike">
              <a:solidFill>
                <a:srgbClr val="000000"/>
              </a:solidFill>
              <a:latin typeface="Arial"/>
              <a:ea typeface="Arial"/>
              <a:cs typeface="Arial"/>
              <a:sym typeface="Arial"/>
            </a:endParaRPr>
          </a:p>
        </p:txBody>
      </p:sp>
      <p:sp>
        <p:nvSpPr>
          <p:cNvPr id="131" name="Google Shape;131;p1"/>
          <p:cNvSpPr txBox="1"/>
          <p:nvPr/>
        </p:nvSpPr>
        <p:spPr>
          <a:xfrm>
            <a:off x="5338029" y="6313980"/>
            <a:ext cx="1531435" cy="280529"/>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P3.1-558</a:t>
            </a:r>
            <a:endParaRPr b="1" i="0" sz="1200" u="none" cap="none" strike="noStrike">
              <a:solidFill>
                <a:schemeClr val="lt1"/>
              </a:solidFill>
              <a:latin typeface="Arial"/>
              <a:ea typeface="Arial"/>
              <a:cs typeface="Arial"/>
              <a:sym typeface="Arial"/>
            </a:endParaRPr>
          </a:p>
        </p:txBody>
      </p:sp>
      <p:sp>
        <p:nvSpPr>
          <p:cNvPr id="132" name="Google Shape;132;p1"/>
          <p:cNvSpPr txBox="1"/>
          <p:nvPr/>
        </p:nvSpPr>
        <p:spPr>
          <a:xfrm>
            <a:off x="2682932" y="2958859"/>
            <a:ext cx="2086776" cy="2066221"/>
          </a:xfrm>
          <a:prstGeom prst="rect">
            <a:avLst/>
          </a:prstGeom>
          <a:noFill/>
          <a:ln>
            <a:noFill/>
          </a:ln>
        </p:spPr>
        <p:txBody>
          <a:bodyPr anchorCtr="1" anchor="ctr" bIns="108000" lIns="108000" spcFirstLastPara="1" rIns="108000" wrap="square" tIns="108000">
            <a:noAutofit/>
          </a:bodyPr>
          <a:lstStyle/>
          <a:p>
            <a:pPr indent="0" lvl="0" marL="0" marR="0" rtl="0" algn="ctr">
              <a:lnSpc>
                <a:spcPct val="9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The seismic data is provided by the Romanian Seismic Network (RSN) and atmospheric data by the weather stations operated by National Institute for Earth Physics.</a:t>
            </a:r>
            <a:br>
              <a:rPr b="0" i="0" lang="en-US" sz="1200" u="none" cap="none" strike="noStrike">
                <a:solidFill>
                  <a:schemeClr val="dk1"/>
                </a:solidFill>
                <a:latin typeface="Arial"/>
                <a:ea typeface="Arial"/>
                <a:cs typeface="Arial"/>
                <a:sym typeface="Arial"/>
              </a:rPr>
            </a:br>
            <a:r>
              <a:rPr b="0" i="0" lang="en-US" sz="1200" u="none" cap="none" strike="noStrike">
                <a:solidFill>
                  <a:schemeClr val="dk1"/>
                </a:solidFill>
                <a:latin typeface="Arial"/>
                <a:ea typeface="Arial"/>
                <a:cs typeface="Arial"/>
                <a:sym typeface="Arial"/>
              </a:rPr>
              <a:t>The data processing was performed using the SeismoRMS and ObsPy package.</a:t>
            </a:r>
            <a:endParaRPr b="0" i="0" sz="1200" u="none" cap="none" strike="noStrike">
              <a:solidFill>
                <a:srgbClr val="000000"/>
              </a:solidFill>
              <a:latin typeface="Arial"/>
              <a:ea typeface="Arial"/>
              <a:cs typeface="Arial"/>
              <a:sym typeface="Arial"/>
            </a:endParaRPr>
          </a:p>
        </p:txBody>
      </p:sp>
      <p:sp>
        <p:nvSpPr>
          <p:cNvPr id="133" name="Google Shape;133;p1"/>
          <p:cNvSpPr txBox="1"/>
          <p:nvPr/>
        </p:nvSpPr>
        <p:spPr>
          <a:xfrm>
            <a:off x="7422294" y="2958858"/>
            <a:ext cx="2086773" cy="2066221"/>
          </a:xfrm>
          <a:prstGeom prst="rect">
            <a:avLst/>
          </a:prstGeom>
          <a:noFill/>
          <a:ln>
            <a:noFill/>
          </a:ln>
        </p:spPr>
        <p:txBody>
          <a:bodyPr anchorCtr="1" anchor="ctr" bIns="108000" lIns="108000" spcFirstLastPara="1" rIns="108000" wrap="square" tIns="108000">
            <a:normAutofit/>
          </a:bodyPr>
          <a:lstStyle/>
          <a:p>
            <a:pPr indent="0" lvl="0" marL="0" marR="0" rtl="0" algn="ctr">
              <a:lnSpc>
                <a:spcPct val="9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Good correlation between the increase in the noise level and the increase in the wind speed.</a:t>
            </a:r>
            <a:endParaRPr b="0" i="0" sz="1200" u="none" cap="none" strike="noStrike">
              <a:solidFill>
                <a:schemeClr val="dk1"/>
              </a:solidFill>
              <a:latin typeface="Arial"/>
              <a:ea typeface="Arial"/>
              <a:cs typeface="Arial"/>
              <a:sym typeface="Arial"/>
            </a:endParaRPr>
          </a:p>
          <a:p>
            <a:pPr indent="0" lvl="0" marL="0" marR="0" rtl="0" algn="ctr">
              <a:lnSpc>
                <a:spcPct val="9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Fluctuations in the atmospheric environment can induce vibrations in microseismic noise spectra.</a:t>
            </a:r>
            <a:endParaRPr b="0" i="0" sz="1200" u="none" cap="none" strike="noStrike">
              <a:solidFill>
                <a:schemeClr val="dk1"/>
              </a:solidFill>
              <a:latin typeface="Arial"/>
              <a:ea typeface="Arial"/>
              <a:cs typeface="Arial"/>
              <a:sym typeface="Arial"/>
            </a:endParaRPr>
          </a:p>
        </p:txBody>
      </p:sp>
      <p:sp>
        <p:nvSpPr>
          <p:cNvPr id="134" name="Google Shape;134;p1"/>
          <p:cNvSpPr txBox="1"/>
          <p:nvPr/>
        </p:nvSpPr>
        <p:spPr>
          <a:xfrm>
            <a:off x="9926597" y="2958859"/>
            <a:ext cx="2086773" cy="2066220"/>
          </a:xfrm>
          <a:prstGeom prst="rect">
            <a:avLst/>
          </a:prstGeom>
          <a:noFill/>
          <a:ln>
            <a:noFill/>
          </a:ln>
        </p:spPr>
        <p:txBody>
          <a:bodyPr anchorCtr="1" anchor="ctr" bIns="108000" lIns="108000" spcFirstLastPara="1" rIns="108000" wrap="square" tIns="108000">
            <a:normAutofit/>
          </a:bodyPr>
          <a:lstStyle/>
          <a:p>
            <a:pPr indent="0" lvl="0" marL="0" marR="0" rtl="0" algn="ctr">
              <a:lnSpc>
                <a:spcPct val="90000"/>
              </a:lnSpc>
              <a:spcBef>
                <a:spcPts val="0"/>
              </a:spcBef>
              <a:spcAft>
                <a:spcPts val="0"/>
              </a:spcAft>
              <a:buClr>
                <a:schemeClr val="dk1"/>
              </a:buClr>
              <a:buSzPts val="1200"/>
              <a:buFont typeface="Arial"/>
              <a:buNone/>
            </a:pPr>
            <a:r>
              <a:rPr b="0" i="0" lang="en-US" sz="1200" u="none" cap="none" strike="noStrike">
                <a:solidFill>
                  <a:schemeClr val="dk1"/>
                </a:solidFill>
                <a:latin typeface="Arial"/>
                <a:ea typeface="Arial"/>
                <a:cs typeface="Arial"/>
                <a:sym typeface="Arial"/>
              </a:rPr>
              <a:t>Noise investigations at seismic stations should be performed regularly to understand the quality of seismological data better. The results from this study are important to understand how weather conditions contribute to the ASN behavior at the RSN seismic stations.</a:t>
            </a:r>
            <a:endParaRPr b="0" i="0" sz="1400" u="none" cap="none" strike="noStrike">
              <a:solidFill>
                <a:srgbClr val="000000"/>
              </a:solidFill>
              <a:latin typeface="Arial"/>
              <a:ea typeface="Arial"/>
              <a:cs typeface="Arial"/>
              <a:sym typeface="Arial"/>
            </a:endParaRPr>
          </a:p>
        </p:txBody>
      </p:sp>
      <p:sp>
        <p:nvSpPr>
          <p:cNvPr id="135" name="Google Shape;135;p1"/>
          <p:cNvSpPr txBox="1"/>
          <p:nvPr/>
        </p:nvSpPr>
        <p:spPr>
          <a:xfrm>
            <a:off x="10162829" y="520534"/>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sp>
        <p:nvSpPr>
          <p:cNvPr id="136" name="Google Shape;136;p1"/>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i="0" lang="en-US" sz="900" u="none" cap="none" strike="noStrike">
                <a:solidFill>
                  <a:schemeClr val="lt1"/>
                </a:solidFill>
                <a:latin typeface="Arial"/>
                <a:ea typeface="Arial"/>
                <a:cs typeface="Arial"/>
                <a:sym typeface="Arial"/>
              </a:rPr>
              <a:t>Please do not use this space, a QR code will be automatically overlayed</a:t>
            </a:r>
            <a:endParaRPr b="1" i="0" sz="2000" u="none" cap="none" strike="noStrike">
              <a:solidFill>
                <a:schemeClr val="lt1"/>
              </a:solidFill>
              <a:latin typeface="Arial"/>
              <a:ea typeface="Arial"/>
              <a:cs typeface="Arial"/>
              <a:sym typeface="Arial"/>
            </a:endParaRPr>
          </a:p>
        </p:txBody>
      </p:sp>
      <p:pic>
        <p:nvPicPr>
          <p:cNvPr descr="Shape&#10;&#10;Description automatically generated with low confidence" id="137" name="Google Shape;137;p1"/>
          <p:cNvPicPr preferRelativeResize="0"/>
          <p:nvPr/>
        </p:nvPicPr>
        <p:blipFill rotWithShape="1">
          <a:blip r:embed="rId4">
            <a:alphaModFix/>
          </a:blip>
          <a:srcRect b="0" l="0" r="0" t="0"/>
          <a:stretch/>
        </p:blipFill>
        <p:spPr>
          <a:xfrm>
            <a:off x="10256274" y="531187"/>
            <a:ext cx="364000" cy="517922"/>
          </a:xfrm>
          <a:prstGeom prst="rect">
            <a:avLst/>
          </a:prstGeom>
          <a:noFill/>
          <a:ln>
            <a:noFill/>
          </a:ln>
        </p:spPr>
      </p:pic>
      <p:pic>
        <p:nvPicPr>
          <p:cNvPr id="138" name="Google Shape;138;p1"/>
          <p:cNvPicPr preferRelativeResize="0"/>
          <p:nvPr/>
        </p:nvPicPr>
        <p:blipFill rotWithShape="1">
          <a:blip r:embed="rId5">
            <a:alphaModFix/>
          </a:blip>
          <a:srcRect b="0" l="0" r="0" t="0"/>
          <a:stretch/>
        </p:blipFill>
        <p:spPr>
          <a:xfrm>
            <a:off x="10719858" y="520534"/>
            <a:ext cx="559569" cy="548640"/>
          </a:xfrm>
          <a:prstGeom prst="rect">
            <a:avLst/>
          </a:prstGeom>
          <a:noFill/>
          <a:ln>
            <a:noFill/>
          </a:ln>
        </p:spPr>
      </p:pic>
      <p:pic>
        <p:nvPicPr>
          <p:cNvPr id="139" name="Google Shape;139;p1"/>
          <p:cNvPicPr preferRelativeResize="0"/>
          <p:nvPr/>
        </p:nvPicPr>
        <p:blipFill rotWithShape="1">
          <a:blip r:embed="rId6">
            <a:alphaModFix/>
          </a:blip>
          <a:srcRect b="0" l="0" r="0" t="0"/>
          <a:stretch/>
        </p:blipFill>
        <p:spPr>
          <a:xfrm>
            <a:off x="11353288" y="531187"/>
            <a:ext cx="452487" cy="5486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Introduction and Objectives</a:t>
            </a:r>
            <a:endParaRPr b="0" i="0" sz="2000" u="none" cap="none" strike="noStrike">
              <a:solidFill>
                <a:schemeClr val="lt1"/>
              </a:solidFill>
              <a:latin typeface="Arial"/>
              <a:ea typeface="Arial"/>
              <a:cs typeface="Arial"/>
              <a:sym typeface="Arial"/>
            </a:endParaRPr>
          </a:p>
        </p:txBody>
      </p:sp>
      <p:sp>
        <p:nvSpPr>
          <p:cNvPr id="145" name="Google Shape;145;p2"/>
          <p:cNvSpPr txBox="1"/>
          <p:nvPr/>
        </p:nvSpPr>
        <p:spPr>
          <a:xfrm>
            <a:off x="10296293" y="272465"/>
            <a:ext cx="1642946" cy="559293"/>
          </a:xfrm>
          <a:prstGeom prst="rect">
            <a:avLst/>
          </a:prstGeom>
          <a:noFill/>
          <a:ln cap="flat" cmpd="sng" w="9525">
            <a:solidFill>
              <a:srgbClr val="FF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Calibri"/>
              <a:buNone/>
            </a:pPr>
            <a:r>
              <a:t/>
            </a:r>
            <a:endParaRPr b="1" i="0" sz="1000" u="none" cap="none" strike="noStrike">
              <a:solidFill>
                <a:srgbClr val="FF0000"/>
              </a:solidFill>
              <a:latin typeface="Arial"/>
              <a:ea typeface="Arial"/>
              <a:cs typeface="Arial"/>
              <a:sym typeface="Arial"/>
            </a:endParaRPr>
          </a:p>
        </p:txBody>
      </p:sp>
      <p:sp>
        <p:nvSpPr>
          <p:cNvPr id="146" name="Google Shape;146;p2"/>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i="0" lang="en-US" sz="1000" u="none" cap="none" strike="noStrike">
                <a:solidFill>
                  <a:schemeClr val="lt1"/>
                </a:solidFill>
                <a:latin typeface="Arial"/>
                <a:ea typeface="Arial"/>
                <a:cs typeface="Arial"/>
                <a:sym typeface="Arial"/>
              </a:rPr>
              <a:t>P3.1-558</a:t>
            </a:r>
            <a:endParaRPr b="0" i="0" sz="1400" u="none" cap="none" strike="noStrike">
              <a:solidFill>
                <a:srgbClr val="000000"/>
              </a:solidFill>
              <a:latin typeface="Arial"/>
              <a:ea typeface="Arial"/>
              <a:cs typeface="Arial"/>
              <a:sym typeface="Arial"/>
            </a:endParaRPr>
          </a:p>
        </p:txBody>
      </p:sp>
      <p:sp>
        <p:nvSpPr>
          <p:cNvPr id="147" name="Google Shape;147;p2"/>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i="0" lang="en-US" sz="900" u="none" cap="none" strike="noStrike">
                <a:solidFill>
                  <a:schemeClr val="lt1"/>
                </a:solidFill>
                <a:latin typeface="Arial"/>
                <a:ea typeface="Arial"/>
                <a:cs typeface="Arial"/>
                <a:sym typeface="Arial"/>
              </a:rPr>
              <a:t>Please do not use this space, a QR code will be automatically overlayed</a:t>
            </a:r>
            <a:endParaRPr b="1" i="0" sz="2000" u="none" cap="none" strike="noStrike">
              <a:solidFill>
                <a:schemeClr val="lt1"/>
              </a:solidFill>
              <a:latin typeface="Arial"/>
              <a:ea typeface="Arial"/>
              <a:cs typeface="Arial"/>
              <a:sym typeface="Arial"/>
            </a:endParaRPr>
          </a:p>
        </p:txBody>
      </p:sp>
      <p:sp>
        <p:nvSpPr>
          <p:cNvPr id="148" name="Google Shape;148;p2"/>
          <p:cNvSpPr txBox="1"/>
          <p:nvPr/>
        </p:nvSpPr>
        <p:spPr>
          <a:xfrm>
            <a:off x="10296293" y="276983"/>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pic>
        <p:nvPicPr>
          <p:cNvPr descr="Shape&#10;&#10;Description automatically generated with low confidence" id="149" name="Google Shape;149;p2"/>
          <p:cNvPicPr preferRelativeResize="0"/>
          <p:nvPr/>
        </p:nvPicPr>
        <p:blipFill rotWithShape="1">
          <a:blip r:embed="rId3">
            <a:alphaModFix/>
          </a:blip>
          <a:srcRect b="0" l="0" r="0" t="0"/>
          <a:stretch/>
        </p:blipFill>
        <p:spPr>
          <a:xfrm>
            <a:off x="10389738" y="287636"/>
            <a:ext cx="364000" cy="517922"/>
          </a:xfrm>
          <a:prstGeom prst="rect">
            <a:avLst/>
          </a:prstGeom>
          <a:noFill/>
          <a:ln>
            <a:noFill/>
          </a:ln>
        </p:spPr>
      </p:pic>
      <p:pic>
        <p:nvPicPr>
          <p:cNvPr id="150" name="Google Shape;150;p2"/>
          <p:cNvPicPr preferRelativeResize="0"/>
          <p:nvPr/>
        </p:nvPicPr>
        <p:blipFill rotWithShape="1">
          <a:blip r:embed="rId4">
            <a:alphaModFix/>
          </a:blip>
          <a:srcRect b="0" l="0" r="0" t="0"/>
          <a:stretch/>
        </p:blipFill>
        <p:spPr>
          <a:xfrm>
            <a:off x="10853322" y="276983"/>
            <a:ext cx="559569" cy="548640"/>
          </a:xfrm>
          <a:prstGeom prst="rect">
            <a:avLst/>
          </a:prstGeom>
          <a:noFill/>
          <a:ln>
            <a:noFill/>
          </a:ln>
        </p:spPr>
      </p:pic>
      <p:pic>
        <p:nvPicPr>
          <p:cNvPr id="151" name="Google Shape;151;p2"/>
          <p:cNvPicPr preferRelativeResize="0"/>
          <p:nvPr/>
        </p:nvPicPr>
        <p:blipFill rotWithShape="1">
          <a:blip r:embed="rId5">
            <a:alphaModFix/>
          </a:blip>
          <a:srcRect b="0" l="0" r="0" t="0"/>
          <a:stretch/>
        </p:blipFill>
        <p:spPr>
          <a:xfrm>
            <a:off x="11486752" y="287636"/>
            <a:ext cx="452487" cy="548640"/>
          </a:xfrm>
          <a:prstGeom prst="rect">
            <a:avLst/>
          </a:prstGeom>
          <a:noFill/>
          <a:ln>
            <a:noFill/>
          </a:ln>
        </p:spPr>
      </p:pic>
      <p:sp>
        <p:nvSpPr>
          <p:cNvPr id="152" name="Google Shape;152;p2"/>
          <p:cNvSpPr/>
          <p:nvPr/>
        </p:nvSpPr>
        <p:spPr>
          <a:xfrm>
            <a:off x="4285897" y="1366442"/>
            <a:ext cx="1828800" cy="914400"/>
          </a:xfrm>
          <a:prstGeom prst="roundRect">
            <a:avLst>
              <a:gd fmla="val 16667" name="adj"/>
            </a:avLst>
          </a:prstGeom>
          <a:gradFill>
            <a:gsLst>
              <a:gs pos="0">
                <a:srgbClr val="F5F7FC"/>
              </a:gs>
              <a:gs pos="16000">
                <a:schemeClr val="lt2"/>
              </a:gs>
              <a:gs pos="51000">
                <a:srgbClr val="C9D3E5">
                  <a:alpha val="26274"/>
                </a:srgbClr>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ASN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sources</a:t>
            </a:r>
            <a:endParaRPr b="0" i="0" sz="1400" u="none" cap="none" strike="noStrike">
              <a:solidFill>
                <a:srgbClr val="000000"/>
              </a:solidFill>
              <a:latin typeface="Arial"/>
              <a:ea typeface="Arial"/>
              <a:cs typeface="Arial"/>
              <a:sym typeface="Arial"/>
            </a:endParaRPr>
          </a:p>
        </p:txBody>
      </p:sp>
      <p:sp>
        <p:nvSpPr>
          <p:cNvPr id="153" name="Google Shape;153;p2"/>
          <p:cNvSpPr/>
          <p:nvPr/>
        </p:nvSpPr>
        <p:spPr>
          <a:xfrm>
            <a:off x="1641864" y="2392496"/>
            <a:ext cx="1828800" cy="1463100"/>
          </a:xfrm>
          <a:prstGeom prst="roundRect">
            <a:avLst>
              <a:gd fmla="val 16667" name="adj"/>
            </a:avLst>
          </a:prstGeom>
          <a:gradFill>
            <a:gsLst>
              <a:gs pos="0">
                <a:srgbClr val="F5F7FC"/>
              </a:gs>
              <a:gs pos="16000">
                <a:schemeClr val="lt2"/>
              </a:gs>
              <a:gs pos="51000">
                <a:srgbClr val="C9D3E5">
                  <a:alpha val="26274"/>
                </a:srgbClr>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anthropogenic sources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(&lt;1 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plants, factories, traffic </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diurnal variation</a:t>
            </a:r>
            <a:endParaRPr b="0" i="0" sz="1600" u="none" cap="none" strike="noStrike">
              <a:solidFill>
                <a:srgbClr val="000000"/>
              </a:solidFill>
              <a:latin typeface="Arial"/>
              <a:ea typeface="Arial"/>
              <a:cs typeface="Arial"/>
              <a:sym typeface="Arial"/>
            </a:endParaRPr>
          </a:p>
        </p:txBody>
      </p:sp>
      <p:sp>
        <p:nvSpPr>
          <p:cNvPr id="154" name="Google Shape;154;p2"/>
          <p:cNvSpPr/>
          <p:nvPr/>
        </p:nvSpPr>
        <p:spPr>
          <a:xfrm>
            <a:off x="6929930" y="2392496"/>
            <a:ext cx="1828800" cy="1463100"/>
          </a:xfrm>
          <a:prstGeom prst="roundRect">
            <a:avLst>
              <a:gd fmla="val 16667" name="adj"/>
            </a:avLst>
          </a:prstGeom>
          <a:gradFill>
            <a:gsLst>
              <a:gs pos="0">
                <a:srgbClr val="F5F7FC"/>
              </a:gs>
              <a:gs pos="16000">
                <a:schemeClr val="lt2"/>
              </a:gs>
              <a:gs pos="51000">
                <a:srgbClr val="C9D3E5">
                  <a:alpha val="26274"/>
                </a:srgbClr>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natural sources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 (&gt;1 s) </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wind, oceanic and coastal waves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seasonal variation</a:t>
            </a:r>
            <a:endParaRPr b="0" i="0" sz="1400" u="none" cap="none" strike="noStrike">
              <a:solidFill>
                <a:schemeClr val="dk1"/>
              </a:solidFill>
              <a:latin typeface="Calibri"/>
              <a:ea typeface="Calibri"/>
              <a:cs typeface="Calibri"/>
              <a:sym typeface="Calibri"/>
            </a:endParaRPr>
          </a:p>
        </p:txBody>
      </p:sp>
      <p:grpSp>
        <p:nvGrpSpPr>
          <p:cNvPr id="155" name="Google Shape;155;p2"/>
          <p:cNvGrpSpPr/>
          <p:nvPr/>
        </p:nvGrpSpPr>
        <p:grpSpPr>
          <a:xfrm>
            <a:off x="3470630" y="2280913"/>
            <a:ext cx="3459300" cy="919333"/>
            <a:chOff x="3084410" y="2379417"/>
            <a:chExt cx="3459300" cy="919333"/>
          </a:xfrm>
        </p:grpSpPr>
        <p:cxnSp>
          <p:nvCxnSpPr>
            <p:cNvPr id="156" name="Google Shape;156;p2"/>
            <p:cNvCxnSpPr/>
            <p:nvPr/>
          </p:nvCxnSpPr>
          <p:spPr>
            <a:xfrm rot="10800000">
              <a:off x="4814077" y="2379417"/>
              <a:ext cx="0" cy="897000"/>
            </a:xfrm>
            <a:prstGeom prst="straightConnector1">
              <a:avLst/>
            </a:prstGeom>
            <a:noFill/>
            <a:ln cap="flat" cmpd="sng" w="76200">
              <a:solidFill>
                <a:srgbClr val="D8E2F3"/>
              </a:solidFill>
              <a:prstDash val="solid"/>
              <a:miter lim="800000"/>
              <a:headEnd len="sm" w="sm" type="none"/>
              <a:tailEnd len="med" w="med" type="triangle"/>
            </a:ln>
          </p:spPr>
        </p:cxnSp>
        <p:cxnSp>
          <p:nvCxnSpPr>
            <p:cNvPr id="157" name="Google Shape;157;p2"/>
            <p:cNvCxnSpPr/>
            <p:nvPr/>
          </p:nvCxnSpPr>
          <p:spPr>
            <a:xfrm>
              <a:off x="3084410" y="3298750"/>
              <a:ext cx="3459300" cy="0"/>
            </a:xfrm>
            <a:prstGeom prst="straightConnector1">
              <a:avLst/>
            </a:prstGeom>
            <a:noFill/>
            <a:ln cap="flat" cmpd="sng" w="57150">
              <a:solidFill>
                <a:srgbClr val="D8E2F3"/>
              </a:solidFill>
              <a:prstDash val="solid"/>
              <a:miter lim="800000"/>
              <a:headEnd len="med" w="med" type="triangle"/>
              <a:tailEnd len="med" w="med" type="triangle"/>
            </a:ln>
          </p:spPr>
        </p:cxnSp>
      </p:grpSp>
      <p:sp>
        <p:nvSpPr>
          <p:cNvPr id="158" name="Google Shape;158;p2"/>
          <p:cNvSpPr/>
          <p:nvPr/>
        </p:nvSpPr>
        <p:spPr>
          <a:xfrm>
            <a:off x="3324525" y="3346537"/>
            <a:ext cx="3751500" cy="1463100"/>
          </a:xfrm>
          <a:prstGeom prst="roundRect">
            <a:avLst>
              <a:gd fmla="val 16667" name="adj"/>
            </a:avLst>
          </a:prstGeom>
          <a:gradFill>
            <a:gsLst>
              <a:gs pos="0">
                <a:srgbClr val="F5F7FC"/>
              </a:gs>
              <a:gs pos="16000">
                <a:schemeClr val="lt2"/>
              </a:gs>
              <a:gs pos="51000">
                <a:srgbClr val="C9D3E5">
                  <a:alpha val="26274"/>
                </a:srgbClr>
              </a:gs>
              <a:gs pos="74000">
                <a:srgbClr val="A9BEE4"/>
              </a:gs>
              <a:gs pos="83000">
                <a:srgbClr val="A9BEE4"/>
              </a:gs>
              <a:gs pos="100000">
                <a:srgbClr val="C5D3ED"/>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The amplitude of ASN varies depending on those sources, the distance between sources and stations, and the site's geological structure.</a:t>
            </a:r>
            <a:endParaRPr b="0" i="0" sz="1400" u="none" cap="none" strike="noStrike">
              <a:solidFill>
                <a:schemeClr val="lt1"/>
              </a:solidFill>
              <a:latin typeface="Arial"/>
              <a:ea typeface="Arial"/>
              <a:cs typeface="Arial"/>
              <a:sym typeface="Arial"/>
            </a:endParaRPr>
          </a:p>
        </p:txBody>
      </p:sp>
      <p:sp>
        <p:nvSpPr>
          <p:cNvPr id="159" name="Google Shape;159;p2"/>
          <p:cNvSpPr txBox="1"/>
          <p:nvPr/>
        </p:nvSpPr>
        <p:spPr>
          <a:xfrm>
            <a:off x="426575" y="5486400"/>
            <a:ext cx="9884700" cy="7389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The main objective of this study is to assess the potential correlations between weather condition such as temperature, wind, or atmospheric pressure and ASN;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4"/>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b="0" i="0" lang="en-US" sz="2000" u="none" cap="none" strike="noStrike">
                <a:solidFill>
                  <a:schemeClr val="lt1"/>
                </a:solidFill>
                <a:latin typeface="Arial"/>
                <a:ea typeface="Arial"/>
                <a:cs typeface="Arial"/>
                <a:sym typeface="Arial"/>
              </a:rPr>
              <a:t>Methods and data</a:t>
            </a:r>
            <a:endParaRPr b="0" i="0" sz="2000" u="none" cap="none" strike="noStrike">
              <a:solidFill>
                <a:schemeClr val="lt1"/>
              </a:solidFill>
              <a:latin typeface="Arial"/>
              <a:ea typeface="Arial"/>
              <a:cs typeface="Arial"/>
              <a:sym typeface="Arial"/>
            </a:endParaRPr>
          </a:p>
        </p:txBody>
      </p:sp>
      <p:sp>
        <p:nvSpPr>
          <p:cNvPr id="165" name="Google Shape;165;p4"/>
          <p:cNvSpPr txBox="1"/>
          <p:nvPr/>
        </p:nvSpPr>
        <p:spPr>
          <a:xfrm>
            <a:off x="10296293" y="272465"/>
            <a:ext cx="1642946" cy="559293"/>
          </a:xfrm>
          <a:prstGeom prst="rect">
            <a:avLst/>
          </a:prstGeom>
          <a:noFill/>
          <a:ln cap="flat" cmpd="sng" w="9525">
            <a:solidFill>
              <a:srgbClr val="FF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Calibri"/>
              <a:buNone/>
            </a:pPr>
            <a:r>
              <a:t/>
            </a:r>
            <a:endParaRPr b="1" i="0" sz="1000" u="none" cap="none" strike="noStrike">
              <a:solidFill>
                <a:srgbClr val="FF0000"/>
              </a:solidFill>
              <a:latin typeface="Arial"/>
              <a:ea typeface="Arial"/>
              <a:cs typeface="Arial"/>
              <a:sym typeface="Arial"/>
            </a:endParaRPr>
          </a:p>
        </p:txBody>
      </p:sp>
      <p:sp>
        <p:nvSpPr>
          <p:cNvPr id="166" name="Google Shape;166;p4"/>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i="0" lang="en-US" sz="1000" u="none" cap="none" strike="noStrike">
                <a:solidFill>
                  <a:schemeClr val="lt1"/>
                </a:solidFill>
                <a:latin typeface="Arial"/>
                <a:ea typeface="Arial"/>
                <a:cs typeface="Arial"/>
                <a:sym typeface="Arial"/>
              </a:rPr>
              <a:t>P3.1-558</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i="0" lang="en-US" sz="900" u="none" cap="none" strike="noStrike">
                <a:solidFill>
                  <a:schemeClr val="lt1"/>
                </a:solidFill>
                <a:latin typeface="Arial"/>
                <a:ea typeface="Arial"/>
                <a:cs typeface="Arial"/>
                <a:sym typeface="Arial"/>
              </a:rPr>
              <a:t>Please do not use this space, a QR code will be automatically overlayed</a:t>
            </a:r>
            <a:endParaRPr b="1" i="0" sz="2000" u="none" cap="none" strike="noStrike">
              <a:solidFill>
                <a:schemeClr val="lt1"/>
              </a:solidFill>
              <a:latin typeface="Arial"/>
              <a:ea typeface="Arial"/>
              <a:cs typeface="Arial"/>
              <a:sym typeface="Arial"/>
            </a:endParaRPr>
          </a:p>
        </p:txBody>
      </p:sp>
      <p:sp>
        <p:nvSpPr>
          <p:cNvPr id="168" name="Google Shape;168;p4"/>
          <p:cNvSpPr txBox="1"/>
          <p:nvPr/>
        </p:nvSpPr>
        <p:spPr>
          <a:xfrm>
            <a:off x="10296293" y="276983"/>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pic>
        <p:nvPicPr>
          <p:cNvPr descr="Shape&#10;&#10;Description automatically generated with low confidence" id="169" name="Google Shape;169;p4"/>
          <p:cNvPicPr preferRelativeResize="0"/>
          <p:nvPr/>
        </p:nvPicPr>
        <p:blipFill rotWithShape="1">
          <a:blip r:embed="rId3">
            <a:alphaModFix/>
          </a:blip>
          <a:srcRect b="0" l="0" r="0" t="0"/>
          <a:stretch/>
        </p:blipFill>
        <p:spPr>
          <a:xfrm>
            <a:off x="10389738" y="287636"/>
            <a:ext cx="364000" cy="517922"/>
          </a:xfrm>
          <a:prstGeom prst="rect">
            <a:avLst/>
          </a:prstGeom>
          <a:noFill/>
          <a:ln>
            <a:noFill/>
          </a:ln>
        </p:spPr>
      </p:pic>
      <p:pic>
        <p:nvPicPr>
          <p:cNvPr id="170" name="Google Shape;170;p4"/>
          <p:cNvPicPr preferRelativeResize="0"/>
          <p:nvPr/>
        </p:nvPicPr>
        <p:blipFill rotWithShape="1">
          <a:blip r:embed="rId4">
            <a:alphaModFix/>
          </a:blip>
          <a:srcRect b="0" l="0" r="0" t="0"/>
          <a:stretch/>
        </p:blipFill>
        <p:spPr>
          <a:xfrm>
            <a:off x="10853322" y="276983"/>
            <a:ext cx="559569" cy="548640"/>
          </a:xfrm>
          <a:prstGeom prst="rect">
            <a:avLst/>
          </a:prstGeom>
          <a:noFill/>
          <a:ln>
            <a:noFill/>
          </a:ln>
        </p:spPr>
      </p:pic>
      <p:pic>
        <p:nvPicPr>
          <p:cNvPr id="171" name="Google Shape;171;p4"/>
          <p:cNvPicPr preferRelativeResize="0"/>
          <p:nvPr/>
        </p:nvPicPr>
        <p:blipFill rotWithShape="1">
          <a:blip r:embed="rId5">
            <a:alphaModFix/>
          </a:blip>
          <a:srcRect b="0" l="0" r="0" t="0"/>
          <a:stretch/>
        </p:blipFill>
        <p:spPr>
          <a:xfrm>
            <a:off x="11486752" y="287636"/>
            <a:ext cx="452487" cy="548640"/>
          </a:xfrm>
          <a:prstGeom prst="rect">
            <a:avLst/>
          </a:prstGeom>
          <a:noFill/>
          <a:ln>
            <a:noFill/>
          </a:ln>
        </p:spPr>
      </p:pic>
      <p:grpSp>
        <p:nvGrpSpPr>
          <p:cNvPr id="172" name="Google Shape;172;p4"/>
          <p:cNvGrpSpPr/>
          <p:nvPr/>
        </p:nvGrpSpPr>
        <p:grpSpPr>
          <a:xfrm>
            <a:off x="3995802" y="1169412"/>
            <a:ext cx="6393935" cy="5422258"/>
            <a:chOff x="3914383" y="1169412"/>
            <a:chExt cx="6393935" cy="5422258"/>
          </a:xfrm>
        </p:grpSpPr>
        <p:pic>
          <p:nvPicPr>
            <p:cNvPr id="173" name="Google Shape;173;p4"/>
            <p:cNvPicPr preferRelativeResize="0"/>
            <p:nvPr/>
          </p:nvPicPr>
          <p:blipFill rotWithShape="1">
            <a:blip r:embed="rId6">
              <a:alphaModFix/>
            </a:blip>
            <a:srcRect b="0" l="20306" r="0" t="0"/>
            <a:stretch/>
          </p:blipFill>
          <p:spPr>
            <a:xfrm>
              <a:off x="3914383" y="1169412"/>
              <a:ext cx="6393935" cy="5191425"/>
            </a:xfrm>
            <a:prstGeom prst="rect">
              <a:avLst/>
            </a:prstGeom>
            <a:noFill/>
            <a:ln>
              <a:noFill/>
            </a:ln>
          </p:spPr>
        </p:pic>
        <p:sp>
          <p:nvSpPr>
            <p:cNvPr id="174" name="Google Shape;174;p4"/>
            <p:cNvSpPr txBox="1"/>
            <p:nvPr/>
          </p:nvSpPr>
          <p:spPr>
            <a:xfrm>
              <a:off x="4409161" y="6130005"/>
              <a:ext cx="588713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0" i="1" lang="en-US" sz="1200" u="none" cap="none" strike="noStrike">
                  <a:solidFill>
                    <a:srgbClr val="1F3864"/>
                  </a:solidFill>
                  <a:latin typeface="Arial"/>
                  <a:ea typeface="Arial"/>
                  <a:cs typeface="Arial"/>
                  <a:sym typeface="Arial"/>
                </a:rPr>
                <a:t>Figure 2.  Map showing Romanian Seismic Network (RSN) and weather stations belonging National Institute for Earth Physics (NIEP) </a:t>
              </a:r>
              <a:endParaRPr b="0" i="1" sz="1200" u="none" cap="none" strike="noStrike">
                <a:solidFill>
                  <a:srgbClr val="1F3864"/>
                </a:solidFill>
                <a:latin typeface="Calibri"/>
                <a:ea typeface="Calibri"/>
                <a:cs typeface="Calibri"/>
                <a:sym typeface="Calibri"/>
              </a:endParaRPr>
            </a:p>
          </p:txBody>
        </p:sp>
      </p:grpSp>
      <p:sp>
        <p:nvSpPr>
          <p:cNvPr id="175" name="Google Shape;175;p4"/>
          <p:cNvSpPr txBox="1"/>
          <p:nvPr/>
        </p:nvSpPr>
        <p:spPr>
          <a:xfrm>
            <a:off x="319585" y="2202054"/>
            <a:ext cx="3676200" cy="28629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Seismic data was provided by</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the NIEP’s RSN;</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Atmospheric data by the </a:t>
            </a: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NIEP’s weather stations </a:t>
            </a:r>
            <a:r>
              <a:rPr b="0" i="0" lang="en-US" sz="1400" u="none" cap="none" strike="noStrike">
                <a:solidFill>
                  <a:schemeClr val="dk1"/>
                </a:solidFill>
                <a:latin typeface="Arial"/>
                <a:ea typeface="Arial"/>
                <a:cs typeface="Arial"/>
                <a:sym typeface="Arial"/>
              </a:rPr>
              <a:t>(</a:t>
            </a:r>
            <a:r>
              <a:rPr b="0" i="0" lang="en-US" sz="1400" u="sng" cap="none" strike="noStrike">
                <a:solidFill>
                  <a:schemeClr val="dk1"/>
                </a:solidFill>
                <a:latin typeface="Arial"/>
                <a:ea typeface="Arial"/>
                <a:cs typeface="Arial"/>
                <a:sym typeface="Arial"/>
                <a:hlinkClick r:id="rId7">
                  <a:extLst>
                    <a:ext uri="{A12FA001-AC4F-418D-AE19-62706E023703}">
                      <ahyp:hlinkClr val="tx"/>
                    </a:ext>
                  </a:extLst>
                </a:hlinkClick>
              </a:rPr>
              <a:t>http://geobs.infp.ro/</a:t>
            </a:r>
            <a:r>
              <a:rPr b="0" i="0" lang="en-US" sz="1400" u="none" cap="none" strike="noStrike">
                <a:solidFill>
                  <a:schemeClr val="dk1"/>
                </a:solidFill>
                <a:latin typeface="Arial"/>
                <a:ea typeface="Arial"/>
                <a:cs typeface="Arial"/>
                <a:sym typeface="Arial"/>
              </a:rPr>
              <a:t>)</a:t>
            </a: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Data processing was performed using the SeismoRMS and ObsPy package</a:t>
            </a:r>
            <a:r>
              <a:rPr b="0" i="0" lang="en-US" sz="1800" u="none" cap="none" strike="noStrike">
                <a:solidFill>
                  <a:schemeClr val="dk1"/>
                </a:solidFill>
                <a:latin typeface="Arial"/>
                <a:ea typeface="Arial"/>
                <a:cs typeface="Arial"/>
                <a:sym typeface="Arial"/>
              </a:rPr>
              <a:t> Lecocq et al. (2020a,b)</a:t>
            </a:r>
            <a:r>
              <a:rPr b="0" i="0" lang="en-US" sz="1800" u="none" cap="none" strike="noStrike">
                <a:solidFill>
                  <a:schemeClr val="dk1"/>
                </a:solidFill>
                <a:latin typeface="Arial"/>
                <a:ea typeface="Arial"/>
                <a:cs typeface="Arial"/>
                <a:sym typeface="Arial"/>
              </a:rPr>
              <a:t>;</a:t>
            </a:r>
            <a:endParaRPr b="0" i="0" sz="1800" u="none" cap="none" strike="noStrike">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2511ecd55ed_0_13"/>
          <p:cNvPicPr preferRelativeResize="0"/>
          <p:nvPr/>
        </p:nvPicPr>
        <p:blipFill rotWithShape="1">
          <a:blip r:embed="rId3">
            <a:alphaModFix/>
          </a:blip>
          <a:srcRect b="0" l="0" r="0" t="0"/>
          <a:stretch/>
        </p:blipFill>
        <p:spPr>
          <a:xfrm>
            <a:off x="3561712" y="3006800"/>
            <a:ext cx="3407549" cy="2271708"/>
          </a:xfrm>
          <a:prstGeom prst="rect">
            <a:avLst/>
          </a:prstGeom>
          <a:noFill/>
          <a:ln>
            <a:noFill/>
          </a:ln>
        </p:spPr>
      </p:pic>
      <p:pic>
        <p:nvPicPr>
          <p:cNvPr id="182" name="Google Shape;182;g2511ecd55ed_0_13"/>
          <p:cNvPicPr preferRelativeResize="0"/>
          <p:nvPr/>
        </p:nvPicPr>
        <p:blipFill rotWithShape="1">
          <a:blip r:embed="rId4">
            <a:alphaModFix/>
          </a:blip>
          <a:srcRect b="0" l="0" r="0" t="0"/>
          <a:stretch/>
        </p:blipFill>
        <p:spPr>
          <a:xfrm>
            <a:off x="6969262" y="3006800"/>
            <a:ext cx="3407526" cy="2271699"/>
          </a:xfrm>
          <a:prstGeom prst="rect">
            <a:avLst/>
          </a:prstGeom>
          <a:noFill/>
          <a:ln>
            <a:noFill/>
          </a:ln>
        </p:spPr>
      </p:pic>
      <p:pic>
        <p:nvPicPr>
          <p:cNvPr id="183" name="Google Shape;183;g2511ecd55ed_0_13"/>
          <p:cNvPicPr preferRelativeResize="0"/>
          <p:nvPr/>
        </p:nvPicPr>
        <p:blipFill rotWithShape="1">
          <a:blip r:embed="rId5">
            <a:alphaModFix/>
          </a:blip>
          <a:srcRect b="0" l="0" r="0" t="0"/>
          <a:stretch/>
        </p:blipFill>
        <p:spPr>
          <a:xfrm>
            <a:off x="154163" y="3006800"/>
            <a:ext cx="3407549" cy="2271708"/>
          </a:xfrm>
          <a:prstGeom prst="rect">
            <a:avLst/>
          </a:prstGeom>
          <a:noFill/>
          <a:ln>
            <a:noFill/>
          </a:ln>
        </p:spPr>
      </p:pic>
      <p:sp>
        <p:nvSpPr>
          <p:cNvPr id="184" name="Google Shape;184;g2511ecd55ed_0_13"/>
          <p:cNvSpPr txBox="1"/>
          <p:nvPr/>
        </p:nvSpPr>
        <p:spPr>
          <a:xfrm>
            <a:off x="480769" y="5501997"/>
            <a:ext cx="9569400" cy="6465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1" lang="en-US" sz="1200" u="none" cap="none" strike="noStrike">
                <a:solidFill>
                  <a:srgbClr val="1F3864"/>
                </a:solidFill>
                <a:latin typeface="Arial"/>
                <a:ea typeface="Arial"/>
                <a:cs typeface="Arial"/>
                <a:sym typeface="Arial"/>
              </a:rPr>
              <a:t>Figure 1. Examples of PDFs computed for Muntele Rosu (MLR), Bucovina (BURAR) and Eforie (EFOR) seismic stations for the 2019 year.</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1F3864"/>
              </a:buClr>
              <a:buSzPts val="1200"/>
              <a:buFont typeface="Noto Sans Symbols"/>
              <a:buChar char="✔"/>
            </a:pPr>
            <a:r>
              <a:rPr b="0" i="1" lang="en-US" sz="1200" u="none" cap="none" strike="noStrike">
                <a:solidFill>
                  <a:srgbClr val="1F3864"/>
                </a:solidFill>
                <a:latin typeface="Arial"/>
                <a:ea typeface="Arial"/>
                <a:cs typeface="Arial"/>
                <a:sym typeface="Arial"/>
              </a:rPr>
              <a:t>MLR and BURAR noise levels lie between NLNM and NHNM which confirms stations position far away from urban disturbance.</a:t>
            </a:r>
            <a:endParaRPr b="0" i="0" sz="1400" u="none" cap="none" strike="noStrike">
              <a:solidFill>
                <a:srgbClr val="000000"/>
              </a:solidFill>
              <a:latin typeface="Arial"/>
              <a:ea typeface="Arial"/>
              <a:cs typeface="Arial"/>
              <a:sym typeface="Arial"/>
            </a:endParaRPr>
          </a:p>
          <a:p>
            <a:pPr indent="-171450" lvl="0" marL="171450" marR="0" rtl="0" algn="just">
              <a:lnSpc>
                <a:spcPct val="100000"/>
              </a:lnSpc>
              <a:spcBef>
                <a:spcPts val="0"/>
              </a:spcBef>
              <a:spcAft>
                <a:spcPts val="0"/>
              </a:spcAft>
              <a:buClr>
                <a:srgbClr val="1F3864"/>
              </a:buClr>
              <a:buSzPts val="1200"/>
              <a:buFont typeface="Noto Sans Symbols"/>
              <a:buChar char="✔"/>
            </a:pPr>
            <a:r>
              <a:rPr b="0" i="1" lang="en-US" sz="1200" u="none" cap="none" strike="noStrike">
                <a:solidFill>
                  <a:srgbClr val="1F3864"/>
                </a:solidFill>
                <a:latin typeface="Arial"/>
                <a:ea typeface="Arial"/>
                <a:cs typeface="Arial"/>
                <a:sym typeface="Arial"/>
              </a:rPr>
              <a:t>EFOR suggests the presence of urban activity close to the site.</a:t>
            </a:r>
            <a:endParaRPr b="0" i="0" sz="1400" u="none" cap="none" strike="noStrike">
              <a:solidFill>
                <a:srgbClr val="000000"/>
              </a:solidFill>
              <a:latin typeface="Arial"/>
              <a:ea typeface="Arial"/>
              <a:cs typeface="Arial"/>
              <a:sym typeface="Arial"/>
            </a:endParaRPr>
          </a:p>
        </p:txBody>
      </p:sp>
      <p:sp>
        <p:nvSpPr>
          <p:cNvPr id="185" name="Google Shape;185;g2511ecd55ed_0_13"/>
          <p:cNvSpPr txBox="1"/>
          <p:nvPr/>
        </p:nvSpPr>
        <p:spPr>
          <a:xfrm>
            <a:off x="5573000" y="363025"/>
            <a:ext cx="30000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Results</a:t>
            </a:r>
            <a:endParaRPr b="0" i="0" sz="1600" u="none" cap="none" strike="noStrike">
              <a:solidFill>
                <a:srgbClr val="000000"/>
              </a:solidFill>
              <a:latin typeface="Arial"/>
              <a:ea typeface="Arial"/>
              <a:cs typeface="Arial"/>
              <a:sym typeface="Arial"/>
            </a:endParaRPr>
          </a:p>
        </p:txBody>
      </p:sp>
      <p:sp>
        <p:nvSpPr>
          <p:cNvPr id="186" name="Google Shape;186;g2511ecd55ed_0_13"/>
          <p:cNvSpPr txBox="1"/>
          <p:nvPr/>
        </p:nvSpPr>
        <p:spPr>
          <a:xfrm>
            <a:off x="373192" y="1600200"/>
            <a:ext cx="9976701" cy="1293000"/>
          </a:xfrm>
          <a:prstGeom prst="rect">
            <a:avLst/>
          </a:prstGeom>
          <a:noFill/>
          <a:ln>
            <a:noFill/>
          </a:ln>
        </p:spPr>
        <p:txBody>
          <a:bodyPr anchorCtr="0" anchor="t" bIns="91425" lIns="91425" spcFirstLastPara="1" rIns="91425" wrap="square" tIns="91425">
            <a:spAutoFit/>
          </a:bodyPr>
          <a:lstStyle/>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Assessing the ASN levels in addition to New Low and High Noise Models (NLNM and NHNM) two globally standard models, Peterson's (1993) used as references;</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ASN levels at the stations were estimated by computing the Probability Density Functions (PDFs) following the methodology described by McNamara and Buland (2004)</a:t>
            </a:r>
            <a:endParaRPr b="0" i="0" sz="1400" u="none" cap="none" strike="noStrike">
              <a:solidFill>
                <a:srgbClr val="000000"/>
              </a:solidFill>
              <a:latin typeface="Arial"/>
              <a:ea typeface="Arial"/>
              <a:cs typeface="Arial"/>
              <a:sym typeface="Arial"/>
            </a:endParaRPr>
          </a:p>
        </p:txBody>
      </p:sp>
      <p:sp>
        <p:nvSpPr>
          <p:cNvPr id="187" name="Google Shape;187;g2511ecd55ed_0_13"/>
          <p:cNvSpPr txBox="1"/>
          <p:nvPr/>
        </p:nvSpPr>
        <p:spPr>
          <a:xfrm>
            <a:off x="11194676" y="6378968"/>
            <a:ext cx="609151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P3.1-558</a:t>
            </a:r>
            <a:endParaRPr b="0" i="0" sz="1000" u="none" cap="none" strike="noStrike">
              <a:solidFill>
                <a:srgbClr val="000000"/>
              </a:solidFill>
              <a:latin typeface="Arial"/>
              <a:ea typeface="Arial"/>
              <a:cs typeface="Arial"/>
              <a:sym typeface="Arial"/>
            </a:endParaRPr>
          </a:p>
        </p:txBody>
      </p:sp>
      <p:sp>
        <p:nvSpPr>
          <p:cNvPr id="188" name="Google Shape;188;g2511ecd55ed_0_13"/>
          <p:cNvSpPr txBox="1"/>
          <p:nvPr/>
        </p:nvSpPr>
        <p:spPr>
          <a:xfrm>
            <a:off x="11093786" y="5463183"/>
            <a:ext cx="886385" cy="75713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chemeClr val="lt1"/>
              </a:buClr>
              <a:buSzPts val="800"/>
              <a:buFont typeface="Arial"/>
              <a:buNone/>
            </a:pPr>
            <a:r>
              <a:rPr b="1" i="0" lang="en-US" sz="800" u="none" cap="none" strike="noStrike">
                <a:solidFill>
                  <a:schemeClr val="lt1"/>
                </a:solidFill>
                <a:latin typeface="Arial"/>
                <a:ea typeface="Arial"/>
                <a:cs typeface="Arial"/>
                <a:sym typeface="Arial"/>
              </a:rPr>
              <a:t>Please do</a:t>
            </a:r>
            <a:endParaRPr/>
          </a:p>
          <a:p>
            <a:pPr indent="0" lvl="0" marL="0" marR="0" rtl="0" algn="ctr">
              <a:lnSpc>
                <a:spcPct val="90000"/>
              </a:lnSpc>
              <a:spcBef>
                <a:spcPts val="0"/>
              </a:spcBef>
              <a:spcAft>
                <a:spcPts val="0"/>
              </a:spcAft>
              <a:buClr>
                <a:schemeClr val="lt1"/>
              </a:buClr>
              <a:buSzPts val="800"/>
              <a:buFont typeface="Arial"/>
              <a:buNone/>
            </a:pPr>
            <a:r>
              <a:rPr b="1" i="0" lang="en-US" sz="800" u="none" cap="none" strike="noStrike">
                <a:solidFill>
                  <a:schemeClr val="lt1"/>
                </a:solidFill>
                <a:latin typeface="Arial"/>
                <a:ea typeface="Arial"/>
                <a:cs typeface="Arial"/>
                <a:sym typeface="Arial"/>
              </a:rPr>
              <a:t> not use this space, a QR code will be automatically overlayed</a:t>
            </a:r>
            <a:endParaRPr/>
          </a:p>
        </p:txBody>
      </p:sp>
      <p:sp>
        <p:nvSpPr>
          <p:cNvPr id="189" name="Google Shape;189;g2511ecd55ed_0_13"/>
          <p:cNvSpPr txBox="1"/>
          <p:nvPr/>
        </p:nvSpPr>
        <p:spPr>
          <a:xfrm>
            <a:off x="10296293" y="272465"/>
            <a:ext cx="1642946" cy="559293"/>
          </a:xfrm>
          <a:prstGeom prst="rect">
            <a:avLst/>
          </a:prstGeom>
          <a:noFill/>
          <a:ln cap="flat" cmpd="sng" w="9525">
            <a:solidFill>
              <a:srgbClr val="FF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Calibri"/>
              <a:buNone/>
            </a:pPr>
            <a:r>
              <a:t/>
            </a:r>
            <a:endParaRPr b="1" i="0" sz="1000" u="none" cap="none" strike="noStrike">
              <a:solidFill>
                <a:srgbClr val="FF0000"/>
              </a:solidFill>
              <a:latin typeface="Arial"/>
              <a:ea typeface="Arial"/>
              <a:cs typeface="Arial"/>
              <a:sym typeface="Arial"/>
            </a:endParaRPr>
          </a:p>
        </p:txBody>
      </p:sp>
      <p:sp>
        <p:nvSpPr>
          <p:cNvPr id="190" name="Google Shape;190;g2511ecd55ed_0_13"/>
          <p:cNvSpPr txBox="1"/>
          <p:nvPr/>
        </p:nvSpPr>
        <p:spPr>
          <a:xfrm>
            <a:off x="10296293" y="276983"/>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pic>
        <p:nvPicPr>
          <p:cNvPr descr="Shape&#10;&#10;Description automatically generated with low confidence" id="191" name="Google Shape;191;g2511ecd55ed_0_13"/>
          <p:cNvPicPr preferRelativeResize="0"/>
          <p:nvPr/>
        </p:nvPicPr>
        <p:blipFill rotWithShape="1">
          <a:blip r:embed="rId6">
            <a:alphaModFix/>
          </a:blip>
          <a:srcRect b="0" l="0" r="0" t="0"/>
          <a:stretch/>
        </p:blipFill>
        <p:spPr>
          <a:xfrm>
            <a:off x="10389738" y="287636"/>
            <a:ext cx="364000" cy="517922"/>
          </a:xfrm>
          <a:prstGeom prst="rect">
            <a:avLst/>
          </a:prstGeom>
          <a:noFill/>
          <a:ln>
            <a:noFill/>
          </a:ln>
        </p:spPr>
      </p:pic>
      <p:pic>
        <p:nvPicPr>
          <p:cNvPr id="192" name="Google Shape;192;g2511ecd55ed_0_13"/>
          <p:cNvPicPr preferRelativeResize="0"/>
          <p:nvPr/>
        </p:nvPicPr>
        <p:blipFill rotWithShape="1">
          <a:blip r:embed="rId7">
            <a:alphaModFix/>
          </a:blip>
          <a:srcRect b="0" l="0" r="0" t="0"/>
          <a:stretch/>
        </p:blipFill>
        <p:spPr>
          <a:xfrm>
            <a:off x="10853322" y="276983"/>
            <a:ext cx="559569" cy="548640"/>
          </a:xfrm>
          <a:prstGeom prst="rect">
            <a:avLst/>
          </a:prstGeom>
          <a:noFill/>
          <a:ln>
            <a:noFill/>
          </a:ln>
        </p:spPr>
      </p:pic>
      <p:pic>
        <p:nvPicPr>
          <p:cNvPr id="193" name="Google Shape;193;g2511ecd55ed_0_13"/>
          <p:cNvPicPr preferRelativeResize="0"/>
          <p:nvPr/>
        </p:nvPicPr>
        <p:blipFill rotWithShape="1">
          <a:blip r:embed="rId8">
            <a:alphaModFix/>
          </a:blip>
          <a:srcRect b="0" l="0" r="0" t="0"/>
          <a:stretch/>
        </p:blipFill>
        <p:spPr>
          <a:xfrm>
            <a:off x="11486752" y="287636"/>
            <a:ext cx="452487" cy="548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6"/>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b="0" i="0" lang="en-US" sz="2000" u="none" cap="none" strike="noStrike">
                <a:solidFill>
                  <a:schemeClr val="lt1"/>
                </a:solidFill>
                <a:latin typeface="Arial"/>
                <a:ea typeface="Arial"/>
                <a:cs typeface="Arial"/>
                <a:sym typeface="Arial"/>
              </a:rPr>
              <a:t>Results</a:t>
            </a:r>
            <a:endParaRPr b="0" i="0" sz="5000" u="none" cap="none" strike="noStrike">
              <a:solidFill>
                <a:schemeClr val="lt1"/>
              </a:solidFill>
              <a:latin typeface="Arial"/>
              <a:ea typeface="Arial"/>
              <a:cs typeface="Arial"/>
              <a:sym typeface="Arial"/>
            </a:endParaRPr>
          </a:p>
        </p:txBody>
      </p:sp>
      <p:sp>
        <p:nvSpPr>
          <p:cNvPr id="199" name="Google Shape;199;p6"/>
          <p:cNvSpPr txBox="1"/>
          <p:nvPr/>
        </p:nvSpPr>
        <p:spPr>
          <a:xfrm>
            <a:off x="10296293" y="272465"/>
            <a:ext cx="1642946" cy="559293"/>
          </a:xfrm>
          <a:prstGeom prst="rect">
            <a:avLst/>
          </a:prstGeom>
          <a:noFill/>
          <a:ln cap="flat" cmpd="sng" w="9525">
            <a:solidFill>
              <a:srgbClr val="FF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Calibri"/>
              <a:buNone/>
            </a:pPr>
            <a:r>
              <a:t/>
            </a:r>
            <a:endParaRPr b="1" i="0" sz="1000" u="none" cap="none" strike="noStrike">
              <a:solidFill>
                <a:srgbClr val="FF0000"/>
              </a:solidFill>
              <a:latin typeface="Arial"/>
              <a:ea typeface="Arial"/>
              <a:cs typeface="Arial"/>
              <a:sym typeface="Arial"/>
            </a:endParaRPr>
          </a:p>
        </p:txBody>
      </p:sp>
      <p:sp>
        <p:nvSpPr>
          <p:cNvPr id="200" name="Google Shape;200;p6"/>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i="0" lang="en-US" sz="1000" u="none" cap="none" strike="noStrike">
                <a:solidFill>
                  <a:schemeClr val="lt1"/>
                </a:solidFill>
                <a:latin typeface="Arial"/>
                <a:ea typeface="Arial"/>
                <a:cs typeface="Arial"/>
                <a:sym typeface="Arial"/>
              </a:rPr>
              <a:t>P3.1-558</a:t>
            </a:r>
            <a:endParaRPr b="0" i="0" sz="1400" u="none" cap="none" strike="noStrike">
              <a:solidFill>
                <a:srgbClr val="000000"/>
              </a:solidFill>
              <a:latin typeface="Arial"/>
              <a:ea typeface="Arial"/>
              <a:cs typeface="Arial"/>
              <a:sym typeface="Arial"/>
            </a:endParaRPr>
          </a:p>
        </p:txBody>
      </p:sp>
      <p:sp>
        <p:nvSpPr>
          <p:cNvPr id="201" name="Google Shape;201;p6"/>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i="0" lang="en-US" sz="900" u="none" cap="none" strike="noStrike">
                <a:solidFill>
                  <a:schemeClr val="lt1"/>
                </a:solidFill>
                <a:latin typeface="Arial"/>
                <a:ea typeface="Arial"/>
                <a:cs typeface="Arial"/>
                <a:sym typeface="Arial"/>
              </a:rPr>
              <a:t>Please do not use this space, a QR code will be automatically overlayed</a:t>
            </a:r>
            <a:endParaRPr b="1" i="0" sz="2000" u="none" cap="none" strike="noStrike">
              <a:solidFill>
                <a:schemeClr val="lt1"/>
              </a:solidFill>
              <a:latin typeface="Arial"/>
              <a:ea typeface="Arial"/>
              <a:cs typeface="Arial"/>
              <a:sym typeface="Arial"/>
            </a:endParaRPr>
          </a:p>
        </p:txBody>
      </p:sp>
      <p:sp>
        <p:nvSpPr>
          <p:cNvPr id="202" name="Google Shape;202;p6"/>
          <p:cNvSpPr txBox="1"/>
          <p:nvPr/>
        </p:nvSpPr>
        <p:spPr>
          <a:xfrm>
            <a:off x="10296293" y="276983"/>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pic>
        <p:nvPicPr>
          <p:cNvPr descr="Shape&#10;&#10;Description automatically generated with low confidence" id="203" name="Google Shape;203;p6"/>
          <p:cNvPicPr preferRelativeResize="0"/>
          <p:nvPr/>
        </p:nvPicPr>
        <p:blipFill rotWithShape="1">
          <a:blip r:embed="rId3">
            <a:alphaModFix/>
          </a:blip>
          <a:srcRect b="0" l="0" r="0" t="0"/>
          <a:stretch/>
        </p:blipFill>
        <p:spPr>
          <a:xfrm>
            <a:off x="10389738" y="287636"/>
            <a:ext cx="364000" cy="517922"/>
          </a:xfrm>
          <a:prstGeom prst="rect">
            <a:avLst/>
          </a:prstGeom>
          <a:noFill/>
          <a:ln>
            <a:noFill/>
          </a:ln>
        </p:spPr>
      </p:pic>
      <p:pic>
        <p:nvPicPr>
          <p:cNvPr id="204" name="Google Shape;204;p6"/>
          <p:cNvPicPr preferRelativeResize="0"/>
          <p:nvPr/>
        </p:nvPicPr>
        <p:blipFill rotWithShape="1">
          <a:blip r:embed="rId4">
            <a:alphaModFix/>
          </a:blip>
          <a:srcRect b="0" l="0" r="0" t="0"/>
          <a:stretch/>
        </p:blipFill>
        <p:spPr>
          <a:xfrm>
            <a:off x="10853322" y="276983"/>
            <a:ext cx="559569" cy="548640"/>
          </a:xfrm>
          <a:prstGeom prst="rect">
            <a:avLst/>
          </a:prstGeom>
          <a:noFill/>
          <a:ln>
            <a:noFill/>
          </a:ln>
        </p:spPr>
      </p:pic>
      <p:pic>
        <p:nvPicPr>
          <p:cNvPr id="205" name="Google Shape;205;p6"/>
          <p:cNvPicPr preferRelativeResize="0"/>
          <p:nvPr/>
        </p:nvPicPr>
        <p:blipFill rotWithShape="1">
          <a:blip r:embed="rId5">
            <a:alphaModFix/>
          </a:blip>
          <a:srcRect b="0" l="0" r="0" t="0"/>
          <a:stretch/>
        </p:blipFill>
        <p:spPr>
          <a:xfrm>
            <a:off x="11486752" y="287636"/>
            <a:ext cx="452487" cy="548640"/>
          </a:xfrm>
          <a:prstGeom prst="rect">
            <a:avLst/>
          </a:prstGeom>
          <a:noFill/>
          <a:ln>
            <a:noFill/>
          </a:ln>
        </p:spPr>
      </p:pic>
      <p:pic>
        <p:nvPicPr>
          <p:cNvPr id="206" name="Google Shape;206;p6"/>
          <p:cNvPicPr preferRelativeResize="0"/>
          <p:nvPr/>
        </p:nvPicPr>
        <p:blipFill rotWithShape="1">
          <a:blip r:embed="rId6">
            <a:alphaModFix/>
          </a:blip>
          <a:srcRect b="0" l="269" r="13477" t="0"/>
          <a:stretch/>
        </p:blipFill>
        <p:spPr>
          <a:xfrm>
            <a:off x="2438017" y="3659209"/>
            <a:ext cx="4599222" cy="2293775"/>
          </a:xfrm>
          <a:prstGeom prst="rect">
            <a:avLst/>
          </a:prstGeom>
          <a:noFill/>
          <a:ln>
            <a:noFill/>
          </a:ln>
        </p:spPr>
      </p:pic>
      <p:pic>
        <p:nvPicPr>
          <p:cNvPr id="207" name="Google Shape;207;p6"/>
          <p:cNvPicPr preferRelativeResize="0"/>
          <p:nvPr/>
        </p:nvPicPr>
        <p:blipFill rotWithShape="1">
          <a:blip r:embed="rId7">
            <a:alphaModFix/>
          </a:blip>
          <a:srcRect b="0" l="0" r="13278" t="0"/>
          <a:stretch/>
        </p:blipFill>
        <p:spPr>
          <a:xfrm>
            <a:off x="7509761" y="1216046"/>
            <a:ext cx="2743200" cy="1391595"/>
          </a:xfrm>
          <a:prstGeom prst="rect">
            <a:avLst/>
          </a:prstGeom>
          <a:noFill/>
          <a:ln>
            <a:noFill/>
          </a:ln>
        </p:spPr>
      </p:pic>
      <p:pic>
        <p:nvPicPr>
          <p:cNvPr id="208" name="Google Shape;208;p6"/>
          <p:cNvPicPr preferRelativeResize="0"/>
          <p:nvPr/>
        </p:nvPicPr>
        <p:blipFill rotWithShape="1">
          <a:blip r:embed="rId8">
            <a:alphaModFix/>
          </a:blip>
          <a:srcRect b="0" l="0" r="0" t="0"/>
          <a:stretch/>
        </p:blipFill>
        <p:spPr>
          <a:xfrm>
            <a:off x="7509760" y="2590793"/>
            <a:ext cx="2743198" cy="3901773"/>
          </a:xfrm>
          <a:prstGeom prst="rect">
            <a:avLst/>
          </a:prstGeom>
          <a:noFill/>
          <a:ln>
            <a:noFill/>
          </a:ln>
        </p:spPr>
      </p:pic>
      <p:cxnSp>
        <p:nvCxnSpPr>
          <p:cNvPr id="209" name="Google Shape;209;p6"/>
          <p:cNvCxnSpPr/>
          <p:nvPr/>
        </p:nvCxnSpPr>
        <p:spPr>
          <a:xfrm flipH="1" rot="10800000">
            <a:off x="6524425" y="2395450"/>
            <a:ext cx="1638600" cy="1950900"/>
          </a:xfrm>
          <a:prstGeom prst="straightConnector1">
            <a:avLst/>
          </a:prstGeom>
          <a:noFill/>
          <a:ln cap="flat" cmpd="sng" w="12700">
            <a:solidFill>
              <a:srgbClr val="1F3864"/>
            </a:solidFill>
            <a:prstDash val="solid"/>
            <a:miter lim="800000"/>
            <a:headEnd len="sm" w="sm" type="none"/>
            <a:tailEnd len="med" w="med" type="triangle"/>
          </a:ln>
        </p:spPr>
      </p:cxnSp>
      <p:pic>
        <p:nvPicPr>
          <p:cNvPr id="210" name="Google Shape;210;p6"/>
          <p:cNvPicPr preferRelativeResize="0"/>
          <p:nvPr/>
        </p:nvPicPr>
        <p:blipFill rotWithShape="1">
          <a:blip r:embed="rId9">
            <a:alphaModFix/>
          </a:blip>
          <a:srcRect b="0" l="0" r="0" t="0"/>
          <a:stretch/>
        </p:blipFill>
        <p:spPr>
          <a:xfrm>
            <a:off x="2817039" y="3881225"/>
            <a:ext cx="554356" cy="182880"/>
          </a:xfrm>
          <a:prstGeom prst="rect">
            <a:avLst/>
          </a:prstGeom>
          <a:noFill/>
          <a:ln>
            <a:noFill/>
          </a:ln>
        </p:spPr>
      </p:pic>
      <p:pic>
        <p:nvPicPr>
          <p:cNvPr id="211" name="Google Shape;211;p6"/>
          <p:cNvPicPr preferRelativeResize="0"/>
          <p:nvPr/>
        </p:nvPicPr>
        <p:blipFill rotWithShape="1">
          <a:blip r:embed="rId9">
            <a:alphaModFix/>
          </a:blip>
          <a:srcRect b="0" l="0" r="0" t="0"/>
          <a:stretch/>
        </p:blipFill>
        <p:spPr>
          <a:xfrm>
            <a:off x="9490413" y="1345650"/>
            <a:ext cx="554356" cy="182880"/>
          </a:xfrm>
          <a:prstGeom prst="rect">
            <a:avLst/>
          </a:prstGeom>
          <a:noFill/>
          <a:ln>
            <a:noFill/>
          </a:ln>
        </p:spPr>
      </p:pic>
      <p:sp>
        <p:nvSpPr>
          <p:cNvPr id="212" name="Google Shape;212;p6"/>
          <p:cNvSpPr txBox="1"/>
          <p:nvPr/>
        </p:nvSpPr>
        <p:spPr>
          <a:xfrm>
            <a:off x="400575" y="6157725"/>
            <a:ext cx="6428100" cy="461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1" lang="en-US" sz="1200" u="none" cap="none" strike="noStrike">
                <a:solidFill>
                  <a:srgbClr val="1F3864"/>
                </a:solidFill>
                <a:latin typeface="Arial"/>
                <a:ea typeface="Arial"/>
                <a:cs typeface="Arial"/>
                <a:sym typeface="Arial"/>
              </a:rPr>
              <a:t>Figure 3. Long-term evolution of seismic noise in the frequency band 2-20 Hz observed Marisel (MARR) station.</a:t>
            </a:r>
            <a:endParaRPr b="0" i="0" sz="1400" u="none" cap="none" strike="noStrike">
              <a:solidFill>
                <a:srgbClr val="000000"/>
              </a:solidFill>
              <a:latin typeface="Arial"/>
              <a:ea typeface="Arial"/>
              <a:cs typeface="Arial"/>
              <a:sym typeface="Arial"/>
            </a:endParaRPr>
          </a:p>
        </p:txBody>
      </p:sp>
      <p:sp>
        <p:nvSpPr>
          <p:cNvPr id="213" name="Google Shape;213;p6"/>
          <p:cNvSpPr/>
          <p:nvPr/>
        </p:nvSpPr>
        <p:spPr>
          <a:xfrm>
            <a:off x="6223819" y="3776373"/>
            <a:ext cx="300600" cy="1885200"/>
          </a:xfrm>
          <a:prstGeom prst="ellipse">
            <a:avLst/>
          </a:prstGeom>
          <a:solidFill>
            <a:srgbClr val="FFC000">
              <a:alpha val="3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4" name="Google Shape;214;p6"/>
          <p:cNvSpPr txBox="1"/>
          <p:nvPr/>
        </p:nvSpPr>
        <p:spPr>
          <a:xfrm>
            <a:off x="329980" y="1498058"/>
            <a:ext cx="6901200" cy="20319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Good correlation between the increase in the noise level and the increase in the wind speed.</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Atmospheric pressure measurements indicate </a:t>
            </a:r>
            <a:r>
              <a:rPr b="0" i="0" lang="en-US" sz="1800" u="none" cap="none" strike="noStrike">
                <a:solidFill>
                  <a:schemeClr val="dk1"/>
                </a:solidFill>
                <a:latin typeface="Arial"/>
                <a:ea typeface="Arial"/>
                <a:cs typeface="Arial"/>
                <a:sym typeface="Arial"/>
              </a:rPr>
              <a:t>the </a:t>
            </a:r>
            <a:r>
              <a:rPr b="0" i="0" lang="en-US" sz="1800" u="none" cap="none" strike="noStrike">
                <a:solidFill>
                  <a:srgbClr val="000000"/>
                </a:solidFill>
                <a:latin typeface="Arial"/>
                <a:ea typeface="Arial"/>
                <a:cs typeface="Arial"/>
                <a:sym typeface="Arial"/>
              </a:rPr>
              <a:t>increase of the wind speed for the same days.</a:t>
            </a:r>
            <a:endParaRPr b="0"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Atmospheric pressure changes can affect the density and viscosity of the air, which may alter the Earth’s vibrations.</a:t>
            </a:r>
            <a:br>
              <a:rPr b="0" i="0" lang="en-US" sz="1800" u="none" cap="none" strike="noStrike">
                <a:solidFill>
                  <a:srgbClr val="000000"/>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5"/>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2000"/>
              <a:buFont typeface="Calibri"/>
              <a:buNone/>
            </a:pPr>
            <a:r>
              <a:t/>
            </a:r>
            <a:endParaRPr b="0" i="0" sz="2000" u="none" cap="none" strike="noStrike">
              <a:solidFill>
                <a:schemeClr val="lt1"/>
              </a:solidFill>
              <a:latin typeface="Arial"/>
              <a:ea typeface="Arial"/>
              <a:cs typeface="Arial"/>
              <a:sym typeface="Arial"/>
            </a:endParaRPr>
          </a:p>
        </p:txBody>
      </p:sp>
      <p:sp>
        <p:nvSpPr>
          <p:cNvPr id="221" name="Google Shape;221;p5"/>
          <p:cNvSpPr txBox="1"/>
          <p:nvPr/>
        </p:nvSpPr>
        <p:spPr>
          <a:xfrm>
            <a:off x="10296293" y="272465"/>
            <a:ext cx="1642946" cy="559293"/>
          </a:xfrm>
          <a:prstGeom prst="rect">
            <a:avLst/>
          </a:prstGeom>
          <a:noFill/>
          <a:ln cap="flat" cmpd="sng" w="9525">
            <a:solidFill>
              <a:srgbClr val="FF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Calibri"/>
              <a:buNone/>
            </a:pPr>
            <a:r>
              <a:t/>
            </a:r>
            <a:endParaRPr b="1" i="0" sz="1000" u="none" cap="none" strike="noStrike">
              <a:solidFill>
                <a:srgbClr val="FF0000"/>
              </a:solidFill>
              <a:latin typeface="Arial"/>
              <a:ea typeface="Arial"/>
              <a:cs typeface="Arial"/>
              <a:sym typeface="Arial"/>
            </a:endParaRPr>
          </a:p>
        </p:txBody>
      </p:sp>
      <p:sp>
        <p:nvSpPr>
          <p:cNvPr id="222" name="Google Shape;222;p5"/>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i="0" lang="en-US" sz="1000" u="none" cap="none" strike="noStrike">
                <a:solidFill>
                  <a:schemeClr val="lt1"/>
                </a:solidFill>
                <a:latin typeface="Arial"/>
                <a:ea typeface="Arial"/>
                <a:cs typeface="Arial"/>
                <a:sym typeface="Arial"/>
              </a:rPr>
              <a:t>P3.1-558</a:t>
            </a:r>
            <a:endParaRPr b="0" i="0" sz="1400" u="none" cap="none" strike="noStrike">
              <a:solidFill>
                <a:srgbClr val="000000"/>
              </a:solidFill>
              <a:latin typeface="Arial"/>
              <a:ea typeface="Arial"/>
              <a:cs typeface="Arial"/>
              <a:sym typeface="Arial"/>
            </a:endParaRPr>
          </a:p>
        </p:txBody>
      </p:sp>
      <p:sp>
        <p:nvSpPr>
          <p:cNvPr id="223" name="Google Shape;223;p5"/>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i="0" lang="en-US" sz="900" u="none" cap="none" strike="noStrike">
                <a:solidFill>
                  <a:schemeClr val="lt1"/>
                </a:solidFill>
                <a:latin typeface="Arial"/>
                <a:ea typeface="Arial"/>
                <a:cs typeface="Arial"/>
                <a:sym typeface="Arial"/>
              </a:rPr>
              <a:t>Please do not use this space, a QR code will be automatically overlayed</a:t>
            </a:r>
            <a:endParaRPr b="1" i="0" sz="2000" u="none" cap="none" strike="noStrike">
              <a:solidFill>
                <a:schemeClr val="lt1"/>
              </a:solidFill>
              <a:latin typeface="Arial"/>
              <a:ea typeface="Arial"/>
              <a:cs typeface="Arial"/>
              <a:sym typeface="Arial"/>
            </a:endParaRPr>
          </a:p>
        </p:txBody>
      </p:sp>
      <p:sp>
        <p:nvSpPr>
          <p:cNvPr id="224" name="Google Shape;224;p5"/>
          <p:cNvSpPr txBox="1"/>
          <p:nvPr/>
        </p:nvSpPr>
        <p:spPr>
          <a:xfrm>
            <a:off x="10288700" y="276983"/>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pic>
        <p:nvPicPr>
          <p:cNvPr descr="Shape&#10;&#10;Description automatically generated with low confidence" id="225" name="Google Shape;225;p5"/>
          <p:cNvPicPr preferRelativeResize="0"/>
          <p:nvPr/>
        </p:nvPicPr>
        <p:blipFill rotWithShape="1">
          <a:blip r:embed="rId3">
            <a:alphaModFix/>
          </a:blip>
          <a:srcRect b="0" l="0" r="0" t="0"/>
          <a:stretch/>
        </p:blipFill>
        <p:spPr>
          <a:xfrm>
            <a:off x="10382145" y="287636"/>
            <a:ext cx="364000" cy="517922"/>
          </a:xfrm>
          <a:prstGeom prst="rect">
            <a:avLst/>
          </a:prstGeom>
          <a:noFill/>
          <a:ln>
            <a:noFill/>
          </a:ln>
        </p:spPr>
      </p:pic>
      <p:pic>
        <p:nvPicPr>
          <p:cNvPr id="226" name="Google Shape;226;p5"/>
          <p:cNvPicPr preferRelativeResize="0"/>
          <p:nvPr/>
        </p:nvPicPr>
        <p:blipFill rotWithShape="1">
          <a:blip r:embed="rId4">
            <a:alphaModFix/>
          </a:blip>
          <a:srcRect b="0" l="0" r="0" t="0"/>
          <a:stretch/>
        </p:blipFill>
        <p:spPr>
          <a:xfrm>
            <a:off x="10845729" y="276983"/>
            <a:ext cx="559569" cy="548640"/>
          </a:xfrm>
          <a:prstGeom prst="rect">
            <a:avLst/>
          </a:prstGeom>
          <a:noFill/>
          <a:ln>
            <a:noFill/>
          </a:ln>
        </p:spPr>
      </p:pic>
      <p:pic>
        <p:nvPicPr>
          <p:cNvPr id="227" name="Google Shape;227;p5"/>
          <p:cNvPicPr preferRelativeResize="0"/>
          <p:nvPr/>
        </p:nvPicPr>
        <p:blipFill rotWithShape="1">
          <a:blip r:embed="rId5">
            <a:alphaModFix/>
          </a:blip>
          <a:srcRect b="0" l="0" r="0" t="0"/>
          <a:stretch/>
        </p:blipFill>
        <p:spPr>
          <a:xfrm>
            <a:off x="11479159" y="287636"/>
            <a:ext cx="452487" cy="548640"/>
          </a:xfrm>
          <a:prstGeom prst="rect">
            <a:avLst/>
          </a:prstGeom>
          <a:noFill/>
          <a:ln>
            <a:noFill/>
          </a:ln>
        </p:spPr>
      </p:pic>
      <p:sp>
        <p:nvSpPr>
          <p:cNvPr id="228" name="Google Shape;228;p5"/>
          <p:cNvSpPr txBox="1"/>
          <p:nvPr/>
        </p:nvSpPr>
        <p:spPr>
          <a:xfrm>
            <a:off x="5390896" y="431796"/>
            <a:ext cx="2140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Results</a:t>
            </a:r>
            <a:endParaRPr b="0" i="0" sz="5000" u="none" cap="none" strike="noStrike">
              <a:solidFill>
                <a:schemeClr val="lt1"/>
              </a:solidFill>
              <a:latin typeface="Arial"/>
              <a:ea typeface="Arial"/>
              <a:cs typeface="Arial"/>
              <a:sym typeface="Arial"/>
            </a:endParaRPr>
          </a:p>
        </p:txBody>
      </p:sp>
      <p:grpSp>
        <p:nvGrpSpPr>
          <p:cNvPr id="229" name="Google Shape;229;p5"/>
          <p:cNvGrpSpPr/>
          <p:nvPr/>
        </p:nvGrpSpPr>
        <p:grpSpPr>
          <a:xfrm>
            <a:off x="18601" y="1147851"/>
            <a:ext cx="10746026" cy="5406576"/>
            <a:chOff x="18601" y="1147851"/>
            <a:chExt cx="10746026" cy="5406576"/>
          </a:xfrm>
        </p:grpSpPr>
        <p:pic>
          <p:nvPicPr>
            <p:cNvPr id="230" name="Google Shape;230;p5"/>
            <p:cNvPicPr preferRelativeResize="0"/>
            <p:nvPr/>
          </p:nvPicPr>
          <p:blipFill rotWithShape="1">
            <a:blip r:embed="rId6">
              <a:alphaModFix/>
            </a:blip>
            <a:srcRect b="0" l="0" r="6208" t="0"/>
            <a:stretch/>
          </p:blipFill>
          <p:spPr>
            <a:xfrm>
              <a:off x="8102774" y="3028400"/>
              <a:ext cx="2661853" cy="2908977"/>
            </a:xfrm>
            <a:prstGeom prst="rect">
              <a:avLst/>
            </a:prstGeom>
            <a:noFill/>
            <a:ln>
              <a:noFill/>
            </a:ln>
          </p:spPr>
        </p:pic>
        <p:grpSp>
          <p:nvGrpSpPr>
            <p:cNvPr id="231" name="Google Shape;231;p5"/>
            <p:cNvGrpSpPr/>
            <p:nvPr/>
          </p:nvGrpSpPr>
          <p:grpSpPr>
            <a:xfrm>
              <a:off x="5272794" y="3012547"/>
              <a:ext cx="2376344" cy="1205293"/>
              <a:chOff x="7916465" y="2871508"/>
              <a:chExt cx="2376344" cy="1205293"/>
            </a:xfrm>
          </p:grpSpPr>
          <p:pic>
            <p:nvPicPr>
              <p:cNvPr id="232" name="Google Shape;232;p5"/>
              <p:cNvPicPr preferRelativeResize="0"/>
              <p:nvPr/>
            </p:nvPicPr>
            <p:blipFill rotWithShape="1">
              <a:blip r:embed="rId7">
                <a:alphaModFix/>
              </a:blip>
              <a:srcRect b="0" l="0" r="13371" t="0"/>
              <a:stretch/>
            </p:blipFill>
            <p:spPr>
              <a:xfrm>
                <a:off x="7916465" y="2871508"/>
                <a:ext cx="2376344" cy="1205293"/>
              </a:xfrm>
              <a:prstGeom prst="rect">
                <a:avLst/>
              </a:prstGeom>
              <a:noFill/>
              <a:ln>
                <a:noFill/>
              </a:ln>
            </p:spPr>
          </p:pic>
          <p:pic>
            <p:nvPicPr>
              <p:cNvPr id="233" name="Google Shape;233;p5"/>
              <p:cNvPicPr preferRelativeResize="0"/>
              <p:nvPr/>
            </p:nvPicPr>
            <p:blipFill rotWithShape="1">
              <a:blip r:embed="rId8">
                <a:alphaModFix/>
              </a:blip>
              <a:srcRect b="0" l="0" r="0" t="0"/>
              <a:stretch/>
            </p:blipFill>
            <p:spPr>
              <a:xfrm>
                <a:off x="9713981" y="3055620"/>
                <a:ext cx="415767" cy="137160"/>
              </a:xfrm>
              <a:prstGeom prst="rect">
                <a:avLst/>
              </a:prstGeom>
              <a:noFill/>
              <a:ln>
                <a:noFill/>
              </a:ln>
            </p:spPr>
          </p:pic>
        </p:grpSp>
        <p:pic>
          <p:nvPicPr>
            <p:cNvPr id="234" name="Google Shape;234;p5"/>
            <p:cNvPicPr preferRelativeResize="0"/>
            <p:nvPr/>
          </p:nvPicPr>
          <p:blipFill rotWithShape="1">
            <a:blip r:embed="rId9">
              <a:alphaModFix/>
            </a:blip>
            <a:srcRect b="4570" l="6358" r="0" t="0"/>
            <a:stretch/>
          </p:blipFill>
          <p:spPr>
            <a:xfrm>
              <a:off x="18601" y="3063975"/>
              <a:ext cx="2568677" cy="3490452"/>
            </a:xfrm>
            <a:prstGeom prst="rect">
              <a:avLst/>
            </a:prstGeom>
            <a:noFill/>
            <a:ln>
              <a:noFill/>
            </a:ln>
          </p:spPr>
        </p:pic>
        <p:grpSp>
          <p:nvGrpSpPr>
            <p:cNvPr id="235" name="Google Shape;235;p5"/>
            <p:cNvGrpSpPr/>
            <p:nvPr/>
          </p:nvGrpSpPr>
          <p:grpSpPr>
            <a:xfrm>
              <a:off x="87816" y="1147851"/>
              <a:ext cx="3875068" cy="1926656"/>
              <a:chOff x="-268266" y="1145964"/>
              <a:chExt cx="3875068" cy="1926656"/>
            </a:xfrm>
          </p:grpSpPr>
          <p:pic>
            <p:nvPicPr>
              <p:cNvPr id="236" name="Google Shape;236;p5"/>
              <p:cNvPicPr preferRelativeResize="0"/>
              <p:nvPr/>
            </p:nvPicPr>
            <p:blipFill rotWithShape="1">
              <a:blip r:embed="rId10">
                <a:alphaModFix/>
              </a:blip>
              <a:srcRect b="0" l="0" r="13514" t="0"/>
              <a:stretch/>
            </p:blipFill>
            <p:spPr>
              <a:xfrm>
                <a:off x="-268266" y="1145964"/>
                <a:ext cx="3875068" cy="1926656"/>
              </a:xfrm>
              <a:prstGeom prst="rect">
                <a:avLst/>
              </a:prstGeom>
              <a:noFill/>
              <a:ln>
                <a:noFill/>
              </a:ln>
            </p:spPr>
          </p:pic>
          <p:pic>
            <p:nvPicPr>
              <p:cNvPr id="237" name="Google Shape;237;p5"/>
              <p:cNvPicPr preferRelativeResize="0"/>
              <p:nvPr/>
            </p:nvPicPr>
            <p:blipFill rotWithShape="1">
              <a:blip r:embed="rId8">
                <a:alphaModFix/>
              </a:blip>
              <a:srcRect b="0" l="0" r="0" t="0"/>
              <a:stretch/>
            </p:blipFill>
            <p:spPr>
              <a:xfrm>
                <a:off x="339842" y="1308138"/>
                <a:ext cx="554356" cy="182880"/>
              </a:xfrm>
              <a:prstGeom prst="rect">
                <a:avLst/>
              </a:prstGeom>
              <a:noFill/>
              <a:ln>
                <a:noFill/>
              </a:ln>
            </p:spPr>
          </p:pic>
          <p:sp>
            <p:nvSpPr>
              <p:cNvPr id="238" name="Google Shape;238;p5"/>
              <p:cNvSpPr/>
              <p:nvPr/>
            </p:nvSpPr>
            <p:spPr>
              <a:xfrm>
                <a:off x="2717282" y="1248040"/>
                <a:ext cx="251400" cy="1600500"/>
              </a:xfrm>
              <a:prstGeom prst="ellipse">
                <a:avLst/>
              </a:prstGeom>
              <a:solidFill>
                <a:srgbClr val="FFC000">
                  <a:alpha val="3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39" name="Google Shape;239;p5"/>
            <p:cNvGrpSpPr/>
            <p:nvPr/>
          </p:nvGrpSpPr>
          <p:grpSpPr>
            <a:xfrm>
              <a:off x="6735179" y="1147851"/>
              <a:ext cx="3877056" cy="1940896"/>
              <a:chOff x="6229096" y="1151182"/>
              <a:chExt cx="3877056" cy="1940896"/>
            </a:xfrm>
          </p:grpSpPr>
          <p:pic>
            <p:nvPicPr>
              <p:cNvPr id="240" name="Google Shape;240;p5"/>
              <p:cNvPicPr preferRelativeResize="0"/>
              <p:nvPr/>
            </p:nvPicPr>
            <p:blipFill rotWithShape="1">
              <a:blip r:embed="rId11">
                <a:alphaModFix/>
              </a:blip>
              <a:srcRect b="0" l="0" r="13605" t="0"/>
              <a:stretch/>
            </p:blipFill>
            <p:spPr>
              <a:xfrm>
                <a:off x="6229096" y="1151182"/>
                <a:ext cx="3877056" cy="1940896"/>
              </a:xfrm>
              <a:prstGeom prst="rect">
                <a:avLst/>
              </a:prstGeom>
              <a:noFill/>
              <a:ln>
                <a:noFill/>
              </a:ln>
            </p:spPr>
          </p:pic>
          <p:pic>
            <p:nvPicPr>
              <p:cNvPr id="241" name="Google Shape;241;p5"/>
              <p:cNvPicPr preferRelativeResize="0"/>
              <p:nvPr/>
            </p:nvPicPr>
            <p:blipFill rotWithShape="1">
              <a:blip r:embed="rId8">
                <a:alphaModFix/>
              </a:blip>
              <a:srcRect b="0" l="0" r="0" t="0"/>
              <a:stretch/>
            </p:blipFill>
            <p:spPr>
              <a:xfrm>
                <a:off x="6953396" y="1313363"/>
                <a:ext cx="554356" cy="182880"/>
              </a:xfrm>
              <a:prstGeom prst="rect">
                <a:avLst/>
              </a:prstGeom>
              <a:noFill/>
              <a:ln>
                <a:noFill/>
              </a:ln>
            </p:spPr>
          </p:pic>
          <p:sp>
            <p:nvSpPr>
              <p:cNvPr id="242" name="Google Shape;242;p5"/>
              <p:cNvSpPr/>
              <p:nvPr/>
            </p:nvSpPr>
            <p:spPr>
              <a:xfrm>
                <a:off x="9229602" y="1261880"/>
                <a:ext cx="251400" cy="1573200"/>
              </a:xfrm>
              <a:prstGeom prst="ellipse">
                <a:avLst/>
              </a:prstGeom>
              <a:solidFill>
                <a:srgbClr val="FFC000">
                  <a:alpha val="3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grpSp>
          <p:nvGrpSpPr>
            <p:cNvPr id="243" name="Google Shape;243;p5"/>
            <p:cNvGrpSpPr/>
            <p:nvPr/>
          </p:nvGrpSpPr>
          <p:grpSpPr>
            <a:xfrm>
              <a:off x="2444613" y="3034657"/>
              <a:ext cx="2366064" cy="1205295"/>
              <a:chOff x="2641367" y="2849141"/>
              <a:chExt cx="2366064" cy="1205295"/>
            </a:xfrm>
          </p:grpSpPr>
          <p:pic>
            <p:nvPicPr>
              <p:cNvPr id="244" name="Google Shape;244;p5"/>
              <p:cNvPicPr preferRelativeResize="0"/>
              <p:nvPr/>
            </p:nvPicPr>
            <p:blipFill rotWithShape="1">
              <a:blip r:embed="rId12">
                <a:alphaModFix/>
              </a:blip>
              <a:srcRect b="1689" l="0" r="13748" t="-1689"/>
              <a:stretch/>
            </p:blipFill>
            <p:spPr>
              <a:xfrm>
                <a:off x="2641367" y="2849141"/>
                <a:ext cx="2366064" cy="1205295"/>
              </a:xfrm>
              <a:prstGeom prst="rect">
                <a:avLst/>
              </a:prstGeom>
              <a:noFill/>
              <a:ln>
                <a:noFill/>
              </a:ln>
            </p:spPr>
          </p:pic>
          <p:pic>
            <p:nvPicPr>
              <p:cNvPr id="245" name="Google Shape;245;p5"/>
              <p:cNvPicPr preferRelativeResize="0"/>
              <p:nvPr/>
            </p:nvPicPr>
            <p:blipFill rotWithShape="1">
              <a:blip r:embed="rId8">
                <a:alphaModFix/>
              </a:blip>
              <a:srcRect b="0" l="0" r="0" t="0"/>
              <a:stretch/>
            </p:blipFill>
            <p:spPr>
              <a:xfrm>
                <a:off x="4515464" y="3005508"/>
                <a:ext cx="415767" cy="137160"/>
              </a:xfrm>
              <a:prstGeom prst="rect">
                <a:avLst/>
              </a:prstGeom>
              <a:noFill/>
              <a:ln>
                <a:noFill/>
              </a:ln>
            </p:spPr>
          </p:pic>
        </p:grpSp>
      </p:grpSp>
      <p:cxnSp>
        <p:nvCxnSpPr>
          <p:cNvPr id="246" name="Google Shape;246;p5"/>
          <p:cNvCxnSpPr>
            <a:stCxn id="238" idx="4"/>
          </p:cNvCxnSpPr>
          <p:nvPr/>
        </p:nvCxnSpPr>
        <p:spPr>
          <a:xfrm>
            <a:off x="3199064" y="2850427"/>
            <a:ext cx="0" cy="535800"/>
          </a:xfrm>
          <a:prstGeom prst="straightConnector1">
            <a:avLst/>
          </a:prstGeom>
          <a:noFill/>
          <a:ln cap="flat" cmpd="sng" w="9525">
            <a:solidFill>
              <a:srgbClr val="1F3864"/>
            </a:solidFill>
            <a:prstDash val="solid"/>
            <a:miter lim="800000"/>
            <a:headEnd len="sm" w="sm" type="none"/>
            <a:tailEnd len="med" w="med" type="triangle"/>
          </a:ln>
        </p:spPr>
      </p:cxnSp>
      <p:cxnSp>
        <p:nvCxnSpPr>
          <p:cNvPr id="247" name="Google Shape;247;p5"/>
          <p:cNvCxnSpPr>
            <a:stCxn id="242" idx="4"/>
          </p:cNvCxnSpPr>
          <p:nvPr/>
        </p:nvCxnSpPr>
        <p:spPr>
          <a:xfrm flipH="1">
            <a:off x="7667485" y="2831749"/>
            <a:ext cx="2193900" cy="287700"/>
          </a:xfrm>
          <a:prstGeom prst="straightConnector1">
            <a:avLst/>
          </a:prstGeom>
          <a:noFill/>
          <a:ln cap="flat" cmpd="sng" w="9525">
            <a:solidFill>
              <a:srgbClr val="1F3864"/>
            </a:solidFill>
            <a:prstDash val="solid"/>
            <a:miter lim="800000"/>
            <a:headEnd len="sm" w="sm" type="none"/>
            <a:tailEnd len="med" w="med" type="triangle"/>
          </a:ln>
        </p:spPr>
      </p:cxnSp>
      <p:sp>
        <p:nvSpPr>
          <p:cNvPr id="248" name="Google Shape;248;p5"/>
          <p:cNvSpPr txBox="1"/>
          <p:nvPr/>
        </p:nvSpPr>
        <p:spPr>
          <a:xfrm>
            <a:off x="2482875" y="4337050"/>
            <a:ext cx="5545500" cy="2031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In the 0.5-1 Hz frequency band, the microseisms of the noise spectra are still important; </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chemeClr val="dk1"/>
              </a:buClr>
              <a:buSzPts val="1100"/>
              <a:buFont typeface="Arial"/>
              <a:buNone/>
            </a:pPr>
            <a:r>
              <a:rPr b="0" i="0" lang="en-US" sz="1400" u="none" cap="none" strike="noStrike">
                <a:solidFill>
                  <a:schemeClr val="dk1"/>
                </a:solidFill>
                <a:latin typeface="Arial"/>
                <a:ea typeface="Arial"/>
                <a:cs typeface="Arial"/>
                <a:sym typeface="Arial"/>
              </a:rPr>
              <a:t>The primary source noise in this frequency band is the interaction between oceanic waves and the seafloor. N</a:t>
            </a:r>
            <a:r>
              <a:rPr b="0" i="0" lang="en-US" sz="1400" u="none" cap="none" strike="noStrike">
                <a:solidFill>
                  <a:srgbClr val="222222"/>
                </a:solidFill>
                <a:highlight>
                  <a:srgbClr val="FFFFFF"/>
                </a:highlight>
                <a:latin typeface="Arial"/>
                <a:ea typeface="Arial"/>
                <a:cs typeface="Arial"/>
                <a:sym typeface="Arial"/>
              </a:rPr>
              <a:t>ishida (2017);</a:t>
            </a:r>
            <a:endParaRPr b="0" i="0" sz="14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Can be related to a stable atmospheric pressure which indicates calm weather conditions.</a:t>
            </a:r>
            <a:r>
              <a:rPr b="0" i="0" lang="en-US" sz="1400" u="none" cap="none" strike="noStrike">
                <a:solidFill>
                  <a:schemeClr val="dk1"/>
                </a:solidFill>
                <a:latin typeface="Arial"/>
                <a:ea typeface="Arial"/>
                <a:cs typeface="Arial"/>
                <a:sym typeface="Arial"/>
              </a:rPr>
              <a:t> According to report from the National Meteorological Administration reveals that the analyzed period, October 2019, was the 4th warmest October in the period 1961-2019;</a:t>
            </a:r>
            <a:endParaRPr b="0" i="0" sz="1400" u="none" cap="none" strike="noStrike">
              <a:solidFill>
                <a:schemeClr val="dk1"/>
              </a:solidFill>
              <a:latin typeface="Arial"/>
              <a:ea typeface="Arial"/>
              <a:cs typeface="Arial"/>
              <a:sym typeface="Arial"/>
            </a:endParaRPr>
          </a:p>
        </p:txBody>
      </p:sp>
      <p:sp>
        <p:nvSpPr>
          <p:cNvPr id="249" name="Google Shape;249;p5"/>
          <p:cNvSpPr txBox="1"/>
          <p:nvPr/>
        </p:nvSpPr>
        <p:spPr>
          <a:xfrm>
            <a:off x="171003" y="6474014"/>
            <a:ext cx="10271846" cy="27699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1" lang="en-US" sz="1200" u="none" cap="none" strike="noStrike">
                <a:solidFill>
                  <a:srgbClr val="1F3864"/>
                </a:solidFill>
                <a:latin typeface="Arial"/>
                <a:ea typeface="Arial"/>
                <a:cs typeface="Arial"/>
                <a:sym typeface="Arial"/>
              </a:rPr>
              <a:t>Figure 4. Long-term evolution of seismic noise in the frequency band 0.5-1 Hz observed at stations Bucovina (BURAR) and Nehoiu (NEHR).</a:t>
            </a:r>
            <a:endParaRPr b="0" i="0" sz="1400" u="none" cap="none" strike="noStrike">
              <a:solidFill>
                <a:srgbClr val="000000"/>
              </a:solidFill>
              <a:latin typeface="Arial"/>
              <a:ea typeface="Arial"/>
              <a:cs typeface="Arial"/>
              <a:sym typeface="Arial"/>
            </a:endParaRPr>
          </a:p>
        </p:txBody>
      </p:sp>
      <p:sp>
        <p:nvSpPr>
          <p:cNvPr id="250" name="Google Shape;250;p5"/>
          <p:cNvSpPr txBox="1"/>
          <p:nvPr/>
        </p:nvSpPr>
        <p:spPr>
          <a:xfrm>
            <a:off x="4103775" y="1203525"/>
            <a:ext cx="2557500" cy="1693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The highlighted area is the investigated phenomenon characterized by a significant decrease in noise levels in October 2019 present at all broadband seismic stations in Romania.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7"/>
          <p:cNvSpPr txBox="1"/>
          <p:nvPr/>
        </p:nvSpPr>
        <p:spPr>
          <a:xfrm>
            <a:off x="2193009" y="266330"/>
            <a:ext cx="8021508" cy="559293"/>
          </a:xfrm>
          <a:prstGeom prst="rect">
            <a:avLst/>
          </a:prstGeom>
          <a:noFill/>
          <a:ln>
            <a:noFill/>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lt1"/>
              </a:buClr>
              <a:buSzPts val="1800"/>
              <a:buFont typeface="Arial"/>
              <a:buNone/>
            </a:pPr>
            <a:r>
              <a:rPr b="0" i="0" lang="en-US" sz="2000" u="none" cap="none" strike="noStrike">
                <a:solidFill>
                  <a:schemeClr val="lt1"/>
                </a:solidFill>
                <a:latin typeface="Arial"/>
                <a:ea typeface="Arial"/>
                <a:cs typeface="Arial"/>
                <a:sym typeface="Arial"/>
              </a:rPr>
              <a:t>Conclusion</a:t>
            </a:r>
            <a:endParaRPr b="0" i="0" sz="5000" u="none" cap="none" strike="noStrike">
              <a:solidFill>
                <a:schemeClr val="lt1"/>
              </a:solidFill>
              <a:latin typeface="Arial"/>
              <a:ea typeface="Arial"/>
              <a:cs typeface="Arial"/>
              <a:sym typeface="Arial"/>
            </a:endParaRPr>
          </a:p>
        </p:txBody>
      </p:sp>
      <p:sp>
        <p:nvSpPr>
          <p:cNvPr id="256" name="Google Shape;256;p7"/>
          <p:cNvSpPr txBox="1"/>
          <p:nvPr/>
        </p:nvSpPr>
        <p:spPr>
          <a:xfrm>
            <a:off x="10296293" y="272465"/>
            <a:ext cx="1642946" cy="559293"/>
          </a:xfrm>
          <a:prstGeom prst="rect">
            <a:avLst/>
          </a:prstGeom>
          <a:noFill/>
          <a:ln cap="flat" cmpd="sng" w="9525">
            <a:solidFill>
              <a:srgbClr val="FF0000"/>
            </a:solidFill>
            <a:prstDash val="solid"/>
            <a:round/>
            <a:headEnd len="sm" w="sm" type="none"/>
            <a:tailEnd len="sm" w="sm" type="none"/>
          </a:ln>
        </p:spPr>
        <p:txBody>
          <a:bodyPr anchorCtr="0" anchor="b" bIns="45700" lIns="91425" spcFirstLastPara="1" rIns="91425" wrap="square" tIns="45700">
            <a:noAutofit/>
          </a:bodyPr>
          <a:lstStyle/>
          <a:p>
            <a:pPr indent="0" lvl="0" marL="0" marR="0" rtl="0" algn="ctr">
              <a:lnSpc>
                <a:spcPct val="90000"/>
              </a:lnSpc>
              <a:spcBef>
                <a:spcPts val="0"/>
              </a:spcBef>
              <a:spcAft>
                <a:spcPts val="0"/>
              </a:spcAft>
              <a:buClr>
                <a:schemeClr val="dk1"/>
              </a:buClr>
              <a:buSzPts val="1000"/>
              <a:buFont typeface="Calibri"/>
              <a:buNone/>
            </a:pPr>
            <a:r>
              <a:t/>
            </a:r>
            <a:endParaRPr b="1" i="0" sz="1000" u="none" cap="none" strike="noStrike">
              <a:solidFill>
                <a:srgbClr val="FF0000"/>
              </a:solidFill>
              <a:latin typeface="Arial"/>
              <a:ea typeface="Arial"/>
              <a:cs typeface="Arial"/>
              <a:sym typeface="Arial"/>
            </a:endParaRPr>
          </a:p>
        </p:txBody>
      </p:sp>
      <p:sp>
        <p:nvSpPr>
          <p:cNvPr id="257" name="Google Shape;257;p7"/>
          <p:cNvSpPr txBox="1"/>
          <p:nvPr/>
        </p:nvSpPr>
        <p:spPr>
          <a:xfrm>
            <a:off x="11125514" y="6385300"/>
            <a:ext cx="817758" cy="23413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lt1"/>
              </a:buClr>
              <a:buSzPts val="1000"/>
              <a:buFont typeface="Arial"/>
              <a:buNone/>
            </a:pPr>
            <a:r>
              <a:rPr b="1" i="0" lang="en-US" sz="1000" u="none" cap="none" strike="noStrike">
                <a:solidFill>
                  <a:schemeClr val="lt1"/>
                </a:solidFill>
                <a:latin typeface="Arial"/>
                <a:ea typeface="Arial"/>
                <a:cs typeface="Arial"/>
                <a:sym typeface="Arial"/>
              </a:rPr>
              <a:t>P3.1-558</a:t>
            </a:r>
            <a:endParaRPr b="0" i="0" sz="1400" u="none" cap="none" strike="noStrike">
              <a:solidFill>
                <a:srgbClr val="000000"/>
              </a:solidFill>
              <a:latin typeface="Arial"/>
              <a:ea typeface="Arial"/>
              <a:cs typeface="Arial"/>
              <a:sym typeface="Arial"/>
            </a:endParaRPr>
          </a:p>
        </p:txBody>
      </p:sp>
      <p:sp>
        <p:nvSpPr>
          <p:cNvPr id="258" name="Google Shape;258;p7"/>
          <p:cNvSpPr txBox="1"/>
          <p:nvPr/>
        </p:nvSpPr>
        <p:spPr>
          <a:xfrm>
            <a:off x="11103778" y="5453065"/>
            <a:ext cx="837666" cy="741356"/>
          </a:xfrm>
          <a:prstGeom prst="rect">
            <a:avLst/>
          </a:prstGeom>
          <a:noFill/>
          <a:ln>
            <a:noFill/>
          </a:ln>
        </p:spPr>
        <p:txBody>
          <a:bodyPr anchorCtr="0" anchor="ctr" bIns="45700" lIns="91425" spcFirstLastPara="1" rIns="91425" wrap="square" tIns="45700">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1" i="0" lang="en-US" sz="900" u="none" cap="none" strike="noStrike">
                <a:solidFill>
                  <a:schemeClr val="lt1"/>
                </a:solidFill>
                <a:latin typeface="Arial"/>
                <a:ea typeface="Arial"/>
                <a:cs typeface="Arial"/>
                <a:sym typeface="Arial"/>
              </a:rPr>
              <a:t>Please do not use this space, a QR code will be automatically overlayed</a:t>
            </a:r>
            <a:endParaRPr b="1" i="0" sz="2000" u="none" cap="none" strike="noStrike">
              <a:solidFill>
                <a:schemeClr val="lt1"/>
              </a:solidFill>
              <a:latin typeface="Arial"/>
              <a:ea typeface="Arial"/>
              <a:cs typeface="Arial"/>
              <a:sym typeface="Arial"/>
            </a:endParaRPr>
          </a:p>
        </p:txBody>
      </p:sp>
      <p:sp>
        <p:nvSpPr>
          <p:cNvPr id="259" name="Google Shape;259;p7"/>
          <p:cNvSpPr txBox="1"/>
          <p:nvPr/>
        </p:nvSpPr>
        <p:spPr>
          <a:xfrm>
            <a:off x="10296293" y="276983"/>
            <a:ext cx="1642946" cy="559293"/>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2800"/>
              <a:buFont typeface="Calibri"/>
              <a:buNone/>
            </a:pPr>
            <a:r>
              <a:t/>
            </a:r>
            <a:endParaRPr b="1" i="0" sz="2800" u="none" cap="none" strike="noStrike">
              <a:solidFill>
                <a:srgbClr val="FF0000"/>
              </a:solidFill>
              <a:latin typeface="Arial"/>
              <a:ea typeface="Arial"/>
              <a:cs typeface="Arial"/>
              <a:sym typeface="Arial"/>
            </a:endParaRPr>
          </a:p>
        </p:txBody>
      </p:sp>
      <p:pic>
        <p:nvPicPr>
          <p:cNvPr descr="Shape&#10;&#10;Description automatically generated with low confidence" id="260" name="Google Shape;260;p7"/>
          <p:cNvPicPr preferRelativeResize="0"/>
          <p:nvPr/>
        </p:nvPicPr>
        <p:blipFill rotWithShape="1">
          <a:blip r:embed="rId3">
            <a:alphaModFix/>
          </a:blip>
          <a:srcRect b="0" l="0" r="0" t="0"/>
          <a:stretch/>
        </p:blipFill>
        <p:spPr>
          <a:xfrm>
            <a:off x="10389738" y="287636"/>
            <a:ext cx="364000" cy="517922"/>
          </a:xfrm>
          <a:prstGeom prst="rect">
            <a:avLst/>
          </a:prstGeom>
          <a:noFill/>
          <a:ln>
            <a:noFill/>
          </a:ln>
        </p:spPr>
      </p:pic>
      <p:pic>
        <p:nvPicPr>
          <p:cNvPr id="261" name="Google Shape;261;p7"/>
          <p:cNvPicPr preferRelativeResize="0"/>
          <p:nvPr/>
        </p:nvPicPr>
        <p:blipFill rotWithShape="1">
          <a:blip r:embed="rId4">
            <a:alphaModFix/>
          </a:blip>
          <a:srcRect b="0" l="0" r="0" t="0"/>
          <a:stretch/>
        </p:blipFill>
        <p:spPr>
          <a:xfrm>
            <a:off x="10853322" y="276983"/>
            <a:ext cx="559569" cy="548640"/>
          </a:xfrm>
          <a:prstGeom prst="rect">
            <a:avLst/>
          </a:prstGeom>
          <a:noFill/>
          <a:ln>
            <a:noFill/>
          </a:ln>
        </p:spPr>
      </p:pic>
      <p:pic>
        <p:nvPicPr>
          <p:cNvPr id="262" name="Google Shape;262;p7"/>
          <p:cNvPicPr preferRelativeResize="0"/>
          <p:nvPr/>
        </p:nvPicPr>
        <p:blipFill rotWithShape="1">
          <a:blip r:embed="rId5">
            <a:alphaModFix/>
          </a:blip>
          <a:srcRect b="0" l="0" r="0" t="0"/>
          <a:stretch/>
        </p:blipFill>
        <p:spPr>
          <a:xfrm>
            <a:off x="11486752" y="287636"/>
            <a:ext cx="452487" cy="548640"/>
          </a:xfrm>
          <a:prstGeom prst="rect">
            <a:avLst/>
          </a:prstGeom>
          <a:noFill/>
          <a:ln>
            <a:noFill/>
          </a:ln>
        </p:spPr>
      </p:pic>
      <p:sp>
        <p:nvSpPr>
          <p:cNvPr id="263" name="Google Shape;263;p7"/>
          <p:cNvSpPr txBox="1"/>
          <p:nvPr/>
        </p:nvSpPr>
        <p:spPr>
          <a:xfrm>
            <a:off x="181975" y="1093751"/>
            <a:ext cx="10296900" cy="3417000"/>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The results from this study are important to understand how weather conditions contribute to the ASN behavior at the RSN seismic stations.</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I</a:t>
            </a:r>
            <a:r>
              <a:rPr b="0" i="0" lang="en-US" sz="1800" u="none" cap="none" strike="noStrike">
                <a:solidFill>
                  <a:schemeClr val="dk1"/>
                </a:solidFill>
                <a:latin typeface="Arial"/>
                <a:ea typeface="Arial"/>
                <a:cs typeface="Arial"/>
                <a:sym typeface="Arial"/>
              </a:rPr>
              <a:t>n this study, we examined the relationship between noise levels and weather parameters for the stations where seismic sensors are collocated with weather sensors. </a:t>
            </a:r>
            <a:r>
              <a:rPr b="0" i="0" lang="en-US" sz="1800" u="none" cap="none" strike="noStrike">
                <a:solidFill>
                  <a:schemeClr val="dk1"/>
                </a:solidFill>
                <a:latin typeface="Arial"/>
                <a:ea typeface="Arial"/>
                <a:cs typeface="Arial"/>
                <a:sym typeface="Arial"/>
              </a:rPr>
              <a:t>We show that an increase in wind speed leads to an increase in the noise level at high frequencies (&gt; 2 Hz).</a:t>
            </a:r>
            <a:endParaRPr b="0" i="0" sz="14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October 2019 was the 4th warmest October in the period 1961-2019, thus can explain the atmospheric stability for the second part of the month extended to the Romanian territory. When atmospheric pressure increases or decreases, it causes compression or decompression of the air. This compression or decompression affects the density of the air which may alter the Earth’s vibrations;</a:t>
            </a:r>
            <a:endParaRPr b="0" i="0" sz="1800" u="none" cap="none" strike="noStrike">
              <a:solidFill>
                <a:schemeClr val="dk1"/>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This is a preliminary study, further research and analysis may provide more insights into the contribution of atmospheric pressure to the ASN recordings.</a:t>
            </a:r>
            <a:endParaRPr b="0" i="0" sz="1800" u="none" cap="none" strike="noStrike">
              <a:solidFill>
                <a:schemeClr val="dk1"/>
              </a:solidFill>
              <a:latin typeface="Arial"/>
              <a:ea typeface="Arial"/>
              <a:cs typeface="Arial"/>
              <a:sym typeface="Arial"/>
            </a:endParaRPr>
          </a:p>
        </p:txBody>
      </p:sp>
      <p:sp>
        <p:nvSpPr>
          <p:cNvPr id="264" name="Google Shape;264;p7"/>
          <p:cNvSpPr/>
          <p:nvPr/>
        </p:nvSpPr>
        <p:spPr>
          <a:xfrm>
            <a:off x="0" y="4510750"/>
            <a:ext cx="5791800" cy="2274600"/>
          </a:xfrm>
          <a:prstGeom prst="roundRect">
            <a:avLst>
              <a:gd fmla="val 16667" name="adj"/>
            </a:avLst>
          </a:prstGeom>
          <a:no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5" name="Google Shape;265;p7"/>
          <p:cNvSpPr/>
          <p:nvPr/>
        </p:nvSpPr>
        <p:spPr>
          <a:xfrm>
            <a:off x="5791650" y="4510750"/>
            <a:ext cx="4915800" cy="2251200"/>
          </a:xfrm>
          <a:prstGeom prst="roundRect">
            <a:avLst>
              <a:gd fmla="val 16667" name="adj"/>
            </a:avLst>
          </a:prstGeom>
          <a:noFill/>
          <a:ln cap="flat" cmpd="sng" w="12700">
            <a:solidFill>
              <a:srgbClr val="1F386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6" name="Google Shape;266;p7"/>
          <p:cNvSpPr txBox="1"/>
          <p:nvPr/>
        </p:nvSpPr>
        <p:spPr>
          <a:xfrm>
            <a:off x="5955510" y="4730736"/>
            <a:ext cx="29871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Acknowledgment:</a:t>
            </a:r>
            <a:endParaRPr b="0" i="0" sz="1200" u="none" cap="none" strike="noStrike">
              <a:solidFill>
                <a:schemeClr val="dk1"/>
              </a:solidFill>
              <a:latin typeface="Calibri"/>
              <a:ea typeface="Calibri"/>
              <a:cs typeface="Calibri"/>
              <a:sym typeface="Calibri"/>
            </a:endParaRPr>
          </a:p>
        </p:txBody>
      </p:sp>
      <p:sp>
        <p:nvSpPr>
          <p:cNvPr id="267" name="Google Shape;267;p7"/>
          <p:cNvSpPr txBox="1"/>
          <p:nvPr/>
        </p:nvSpPr>
        <p:spPr>
          <a:xfrm>
            <a:off x="5841550" y="4951625"/>
            <a:ext cx="4866000" cy="16161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This work was done in the framework of grant no. PN23360301 from “Cercetări avansate pentru modelarea fenomenelor naturale şi antropice din sistemul cuplat Pământ - Atmosferă în scopul reducerii riscurilor asociate – SOL4RISC” supported by the Ministry of Research, Innovation and Digitisation.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We thank the people involved in the development of the ObsPy package and the SeismoRMS code for sharing their work.</a:t>
            </a:r>
            <a:endParaRPr b="0" i="0" sz="11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Arial"/>
                <a:ea typeface="Arial"/>
                <a:cs typeface="Arial"/>
                <a:sym typeface="Arial"/>
              </a:rPr>
              <a:t>We would like to express our gratitude to CTBTO for their generous funding support that made our participation at the SnT2023 conference possible.</a:t>
            </a:r>
            <a:endParaRPr b="0" i="0" sz="1100" u="none" cap="none" strike="noStrike">
              <a:solidFill>
                <a:srgbClr val="000000"/>
              </a:solidFill>
              <a:latin typeface="Arial"/>
              <a:ea typeface="Arial"/>
              <a:cs typeface="Arial"/>
              <a:sym typeface="Arial"/>
            </a:endParaRPr>
          </a:p>
        </p:txBody>
      </p:sp>
      <p:sp>
        <p:nvSpPr>
          <p:cNvPr id="268" name="Google Shape;268;p7"/>
          <p:cNvSpPr txBox="1"/>
          <p:nvPr/>
        </p:nvSpPr>
        <p:spPr>
          <a:xfrm>
            <a:off x="87500" y="4494800"/>
            <a:ext cx="5704200" cy="22779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a:ea typeface="Arial"/>
                <a:cs typeface="Arial"/>
                <a:sym typeface="Arial"/>
              </a:rPr>
              <a:t>    References: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    </a:t>
            </a:r>
            <a:r>
              <a:rPr b="0" i="0" lang="en-US" sz="1000" u="none" cap="none" strike="noStrike">
                <a:solidFill>
                  <a:srgbClr val="000000"/>
                </a:solidFill>
                <a:latin typeface="Arial"/>
                <a:ea typeface="Arial"/>
                <a:cs typeface="Arial"/>
                <a:sym typeface="Arial"/>
              </a:rPr>
              <a:t>Peterson J., Observation And Modeling Of Seismic Background Noise, U.S. Geol. Surv. Tech. Rept., 93-322, pp 1–95, 1993.</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McNamara D.E. and Buland R.P., Ambient Noise Levels in the Continental United States, Bull. Seis. Soc. Am, vol. 94, pp 1517-1527, 2004.</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Lecocq, T., Hicks, S. P., Van Noten, K., Van Wijk, K., Koelemeijer, P., De Plaen, R. S., ... &amp; Xiao, H. Global quieting of high-frequency seismic noise due to COVID-19 pandemic lockdown measures. Science, 369(6509), 1338-1343 2020a.</a:t>
            </a:r>
            <a:endParaRPr b="0" i="0" sz="1000" u="none" cap="none" strike="noStrike">
              <a:solidFill>
                <a:schemeClr val="dk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Lecocq, T., Massin, F., Satriano, C., Vanstone, M., and Megies, T.: SeismoRMS – A simple Python/Jupyter Notebook package for studying seismic noise changes Version 1.0, Zenodo, 2020b.</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a:t>
            </a:r>
            <a:r>
              <a:rPr b="0" i="0" lang="en-US" sz="1000" u="sng" cap="none" strike="noStrike">
                <a:solidFill>
                  <a:schemeClr val="hlink"/>
                </a:solidFill>
                <a:latin typeface="Arial"/>
                <a:ea typeface="Arial"/>
                <a:cs typeface="Arial"/>
                <a:sym typeface="Arial"/>
                <a:hlinkClick r:id="rId6"/>
              </a:rPr>
              <a:t>https://www.meteoromania.ro/despre-noi/raport-anual/raport-anual-2019/</a:t>
            </a:r>
            <a:endParaRPr b="0" i="0" sz="10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  </a:t>
            </a:r>
            <a:r>
              <a:rPr b="0" i="0" lang="en-US" sz="1000" u="none" cap="none" strike="noStrike">
                <a:solidFill>
                  <a:schemeClr val="dk1"/>
                </a:solidFill>
                <a:latin typeface="Arial"/>
                <a:ea typeface="Arial"/>
                <a:cs typeface="Arial"/>
                <a:sym typeface="Arial"/>
              </a:rPr>
              <a:t>    </a:t>
            </a:r>
            <a:r>
              <a:rPr b="0" i="0" lang="en-US" sz="1000" u="none" cap="none" strike="noStrike">
                <a:solidFill>
                  <a:srgbClr val="222222"/>
                </a:solidFill>
                <a:highlight>
                  <a:srgbClr val="FFFFFF"/>
                </a:highlight>
                <a:latin typeface="Arial"/>
                <a:ea typeface="Arial"/>
                <a:cs typeface="Arial"/>
                <a:sym typeface="Arial"/>
              </a:rPr>
              <a:t>Nishida, K. (2017). Ambient seismic wave field. </a:t>
            </a:r>
            <a:r>
              <a:rPr b="0" i="1" lang="en-US" sz="1000" u="none" cap="none" strike="noStrike">
                <a:solidFill>
                  <a:srgbClr val="222222"/>
                </a:solidFill>
                <a:highlight>
                  <a:srgbClr val="FFFFFF"/>
                </a:highlight>
                <a:latin typeface="Arial"/>
                <a:ea typeface="Arial"/>
                <a:cs typeface="Arial"/>
                <a:sym typeface="Arial"/>
              </a:rPr>
              <a:t>Proceedings of the Japan Academy, Series B</a:t>
            </a:r>
            <a:r>
              <a:rPr b="0" i="0" lang="en-US" sz="1000" u="none" cap="none" strike="noStrike">
                <a:solidFill>
                  <a:srgbClr val="222222"/>
                </a:solidFill>
                <a:highlight>
                  <a:srgbClr val="FFFFFF"/>
                </a:highlight>
                <a:latin typeface="Arial"/>
                <a:ea typeface="Arial"/>
                <a:cs typeface="Arial"/>
                <a:sym typeface="Arial"/>
              </a:rPr>
              <a:t>, </a:t>
            </a:r>
            <a:r>
              <a:rPr b="0" i="1" lang="en-US" sz="1000" u="none" cap="none" strike="noStrike">
                <a:solidFill>
                  <a:srgbClr val="222222"/>
                </a:solidFill>
                <a:highlight>
                  <a:srgbClr val="FFFFFF"/>
                </a:highlight>
                <a:latin typeface="Arial"/>
                <a:ea typeface="Arial"/>
                <a:cs typeface="Arial"/>
                <a:sym typeface="Arial"/>
              </a:rPr>
              <a:t>93</a:t>
            </a:r>
            <a:r>
              <a:rPr b="0" i="0" lang="en-US" sz="1000" u="none" cap="none" strike="noStrike">
                <a:solidFill>
                  <a:srgbClr val="222222"/>
                </a:solidFill>
                <a:highlight>
                  <a:srgbClr val="FFFFFF"/>
                </a:highlight>
                <a:latin typeface="Arial"/>
                <a:ea typeface="Arial"/>
                <a:cs typeface="Arial"/>
                <a:sym typeface="Arial"/>
              </a:rPr>
              <a:t>(7), 423-448.</a:t>
            </a:r>
            <a:endParaRPr b="0" i="0" sz="1000" u="none" cap="none" strike="noStrik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2023-04-18T13:25:54Z</dcterms:created>
  <dc:creator>Moshir Kyrollos</dc:creator>
</cp:coreProperties>
</file>