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91" d="100"/>
          <a:sy n="91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P3.1-618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Low Frequency Seismometer Calibrations</a:t>
            </a:r>
          </a:p>
          <a:p>
            <a:pPr algn="ctr"/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 Klaus</a:t>
            </a:r>
            <a:r>
              <a:rPr lang="de-DE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Franck Larsonnier</a:t>
            </a:r>
            <a:r>
              <a:rPr lang="de-DE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Jacob H. Winther</a:t>
            </a:r>
            <a:r>
              <a:rPr lang="de-DE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Bruns</a:t>
            </a:r>
            <a:r>
              <a:rPr lang="de-DE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de-DE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Physikalisch-Technische Bundesanstalt (PTB), </a:t>
            </a:r>
            <a:r>
              <a:rPr lang="de-DE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 DIM, </a:t>
            </a:r>
            <a:r>
              <a:rPr lang="de-DE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DPLA 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374341" y="6173148"/>
            <a:ext cx="11443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j-lt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f you want to learn more about this, come see our e-poster during session 3.1 on this date or access it online on the SnT2023 Conference platform!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0B9A4D-C91B-351B-E21C-AB7E2EA9A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48" y="1209369"/>
            <a:ext cx="3118791" cy="211369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06D2D31-5EEF-67CE-1350-56114DCB3BAB}"/>
              </a:ext>
            </a:extLst>
          </p:cNvPr>
          <p:cNvGrpSpPr/>
          <p:nvPr/>
        </p:nvGrpSpPr>
        <p:grpSpPr>
          <a:xfrm>
            <a:off x="622271" y="3534032"/>
            <a:ext cx="2370264" cy="925411"/>
            <a:chOff x="36574449" y="6082510"/>
            <a:chExt cx="3950505" cy="15423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7963BB-CD8D-1584-5435-94E6C1ECB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4449" y="6082510"/>
              <a:ext cx="3950505" cy="1542378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24FE7D3-81B6-3BB3-322F-C354B1E65B5A}"/>
                </a:ext>
              </a:extLst>
            </p:cNvPr>
            <p:cNvSpPr/>
            <p:nvPr/>
          </p:nvSpPr>
          <p:spPr>
            <a:xfrm rot="20805571">
              <a:off x="39801554" y="6720182"/>
              <a:ext cx="649705" cy="150395"/>
            </a:xfrm>
            <a:prstGeom prst="rightArrow">
              <a:avLst/>
            </a:prstGeom>
            <a:solidFill>
              <a:srgbClr val="009BCE"/>
            </a:solidFill>
            <a:ln w="6350" cap="flat" cmpd="sng" algn="ctr">
              <a:solidFill>
                <a:srgbClr val="0079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F9094CF-44E5-69EE-9566-CD69A0187996}"/>
                </a:ext>
              </a:extLst>
            </p:cNvPr>
            <p:cNvSpPr/>
            <p:nvPr/>
          </p:nvSpPr>
          <p:spPr>
            <a:xfrm>
              <a:off x="38502876" y="6792587"/>
              <a:ext cx="649705" cy="150395"/>
            </a:xfrm>
            <a:prstGeom prst="rightArrow">
              <a:avLst/>
            </a:prstGeom>
            <a:solidFill>
              <a:srgbClr val="009BCE"/>
            </a:solidFill>
            <a:ln w="6350" cap="flat" cmpd="sng" algn="ctr">
              <a:solidFill>
                <a:srgbClr val="0079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22EC8C4-781B-1D2E-8BA1-F2A45E381BF5}"/>
                </a:ext>
              </a:extLst>
            </p:cNvPr>
            <p:cNvSpPr/>
            <p:nvPr/>
          </p:nvSpPr>
          <p:spPr>
            <a:xfrm rot="499614">
              <a:off x="37307994" y="6831689"/>
              <a:ext cx="649705" cy="150395"/>
            </a:xfrm>
            <a:prstGeom prst="rightArrow">
              <a:avLst/>
            </a:prstGeom>
            <a:solidFill>
              <a:srgbClr val="009BCE"/>
            </a:solidFill>
            <a:ln w="6350" cap="flat" cmpd="sng" algn="ctr">
              <a:solidFill>
                <a:srgbClr val="0079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E8EBAC56-3099-87DF-33C6-03650CC873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640" y="4778568"/>
            <a:ext cx="1580763" cy="11708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DBA3DFF-DEC6-C017-8EB9-1F4CC67D4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87" y="4778568"/>
            <a:ext cx="1540170" cy="1170802"/>
          </a:xfrm>
          <a:prstGeom prst="rect">
            <a:avLst/>
          </a:prstGeom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2255E620-B1B0-6882-03A6-929E3BD00285}"/>
              </a:ext>
            </a:extLst>
          </p:cNvPr>
          <p:cNvSpPr/>
          <p:nvPr/>
        </p:nvSpPr>
        <p:spPr>
          <a:xfrm>
            <a:off x="1686045" y="5137533"/>
            <a:ext cx="512726" cy="235577"/>
          </a:xfrm>
          <a:prstGeom prst="rightArrow">
            <a:avLst/>
          </a:prstGeom>
          <a:solidFill>
            <a:srgbClr val="1D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060DF5A2-BBD8-B5B4-874C-74939E6540E9}"/>
              </a:ext>
            </a:extLst>
          </p:cNvPr>
          <p:cNvSpPr/>
          <p:nvPr/>
        </p:nvSpPr>
        <p:spPr>
          <a:xfrm>
            <a:off x="4004580" y="1209369"/>
            <a:ext cx="7751990" cy="1088704"/>
          </a:xfrm>
          <a:prstGeom prst="roundRect">
            <a:avLst>
              <a:gd name="adj" fmla="val 11709"/>
            </a:avLst>
          </a:prstGeom>
          <a:solidFill>
            <a:srgbClr val="1D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Why calibrate?</a:t>
            </a:r>
          </a:p>
          <a:p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‘electrical calibration’ is not sufficient to detect sensor changes and to ensure reliable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To obtain a realistic and independent measurement of the transfer function a calibration is necessary.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3123AA9-E710-F004-18C4-E2F58847B43F}"/>
              </a:ext>
            </a:extLst>
          </p:cNvPr>
          <p:cNvSpPr/>
          <p:nvPr/>
        </p:nvSpPr>
        <p:spPr>
          <a:xfrm>
            <a:off x="4004580" y="2390894"/>
            <a:ext cx="7751990" cy="1229967"/>
          </a:xfrm>
          <a:prstGeom prst="roundRect">
            <a:avLst>
              <a:gd name="adj" fmla="val 11709"/>
            </a:avLst>
          </a:prstGeom>
          <a:solidFill>
            <a:srgbClr val="1D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 is it done?</a:t>
            </a:r>
          </a:p>
          <a:p>
            <a:endParaRPr lang="en-GB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Reference measurements by laser interferometry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Movement of the exciter traceable to the wavelength of the laser and the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Output signal of the seismometer is compared to the reference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61C2A5E-E3A6-2D14-BA1E-C7C81E8CDB49}"/>
              </a:ext>
            </a:extLst>
          </p:cNvPr>
          <p:cNvSpPr/>
          <p:nvPr/>
        </p:nvSpPr>
        <p:spPr>
          <a:xfrm>
            <a:off x="3981763" y="3739339"/>
            <a:ext cx="7774807" cy="1039229"/>
          </a:xfrm>
          <a:prstGeom prst="roundRect">
            <a:avLst>
              <a:gd name="adj" fmla="val 11709"/>
            </a:avLst>
          </a:prstGeom>
          <a:solidFill>
            <a:srgbClr val="1D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Disturbances: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Disturbances from different sources influence the measurement results.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Those may be: tilting, temperature, electromagnetic disturbances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DB0B3441-5033-D29A-C543-2F8F4979B23B}"/>
              </a:ext>
            </a:extLst>
          </p:cNvPr>
          <p:cNvSpPr/>
          <p:nvPr/>
        </p:nvSpPr>
        <p:spPr>
          <a:xfrm>
            <a:off x="3981763" y="4922955"/>
            <a:ext cx="7774807" cy="1039229"/>
          </a:xfrm>
          <a:prstGeom prst="roundRect">
            <a:avLst>
              <a:gd name="adj" fmla="val 11709"/>
            </a:avLst>
          </a:prstGeom>
          <a:solidFill>
            <a:srgbClr val="1D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Compensation: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magnitude of the disturbances need to be determined in order to be accounted for in the measurement uncertainty estimation of for correction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Thomas Bruns</cp:lastModifiedBy>
  <cp:revision>24</cp:revision>
  <dcterms:created xsi:type="dcterms:W3CDTF">2023-04-18T13:25:54Z</dcterms:created>
  <dcterms:modified xsi:type="dcterms:W3CDTF">2023-06-11T13:49:19Z</dcterms:modified>
</cp:coreProperties>
</file>